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3"/>
  </p:sldMasterIdLst>
  <p:notesMasterIdLst>
    <p:notesMasterId r:id="rId44"/>
  </p:notesMasterIdLst>
  <p:sldIdLst>
    <p:sldId id="304" r:id="rId4"/>
    <p:sldId id="261" r:id="rId5"/>
    <p:sldId id="371" r:id="rId6"/>
    <p:sldId id="262" r:id="rId7"/>
    <p:sldId id="370" r:id="rId8"/>
    <p:sldId id="352" r:id="rId9"/>
    <p:sldId id="264" r:id="rId10"/>
    <p:sldId id="263" r:id="rId11"/>
    <p:sldId id="354" r:id="rId12"/>
    <p:sldId id="355" r:id="rId13"/>
    <p:sldId id="356" r:id="rId14"/>
    <p:sldId id="332" r:id="rId15"/>
    <p:sldId id="331" r:id="rId16"/>
    <p:sldId id="267" r:id="rId17"/>
    <p:sldId id="372" r:id="rId18"/>
    <p:sldId id="273" r:id="rId19"/>
    <p:sldId id="274" r:id="rId20"/>
    <p:sldId id="275" r:id="rId21"/>
    <p:sldId id="346" r:id="rId22"/>
    <p:sldId id="347" r:id="rId23"/>
    <p:sldId id="349" r:id="rId24"/>
    <p:sldId id="348" r:id="rId25"/>
    <p:sldId id="357" r:id="rId26"/>
    <p:sldId id="373" r:id="rId27"/>
    <p:sldId id="269" r:id="rId28"/>
    <p:sldId id="322" r:id="rId29"/>
    <p:sldId id="271" r:id="rId30"/>
    <p:sldId id="305" r:id="rId31"/>
    <p:sldId id="272" r:id="rId32"/>
    <p:sldId id="314" r:id="rId33"/>
    <p:sldId id="374" r:id="rId34"/>
    <p:sldId id="360" r:id="rId35"/>
    <p:sldId id="361" r:id="rId36"/>
    <p:sldId id="362" r:id="rId37"/>
    <p:sldId id="363" r:id="rId38"/>
    <p:sldId id="364" r:id="rId39"/>
    <p:sldId id="368" r:id="rId40"/>
    <p:sldId id="324" r:id="rId41"/>
    <p:sldId id="302" r:id="rId42"/>
    <p:sldId id="303" r:id="rId43"/>
  </p:sldIdLst>
  <p:sldSz cx="9144000" cy="5143500" type="screen16x9"/>
  <p:notesSz cx="7315200" cy="9601200"/>
  <p:custDataLst>
    <p:tags r:id="rId45"/>
  </p:custDataLst>
  <p:defaultTextStyle>
    <a:defPPr>
      <a:defRPr lang="en-US"/>
    </a:defPPr>
    <a:lvl1pPr algn="l" defTabSz="685800" rtl="0" eaLnBrk="0" fontAlgn="base" hangingPunct="0">
      <a:spcBef>
        <a:spcPct val="0"/>
      </a:spcBef>
      <a:spcAft>
        <a:spcPct val="0"/>
      </a:spcAft>
      <a:defRPr sz="1300" kern="1200">
        <a:solidFill>
          <a:schemeClr val="tx1"/>
        </a:solidFill>
        <a:latin typeface="Calibri"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charset="0"/>
        <a:ea typeface="+mn-ea"/>
        <a:cs typeface="+mn-cs"/>
      </a:defRPr>
    </a:lvl5pPr>
    <a:lvl6pPr marL="2286000" algn="l" defTabSz="914400" rtl="0" eaLnBrk="1" latinLnBrk="0" hangingPunct="1">
      <a:defRPr sz="1300" kern="1200">
        <a:solidFill>
          <a:schemeClr val="tx1"/>
        </a:solidFill>
        <a:latin typeface="Calibri" charset="0"/>
        <a:ea typeface="+mn-ea"/>
        <a:cs typeface="+mn-cs"/>
      </a:defRPr>
    </a:lvl6pPr>
    <a:lvl7pPr marL="2743200" algn="l" defTabSz="914400" rtl="0" eaLnBrk="1" latinLnBrk="0" hangingPunct="1">
      <a:defRPr sz="1300" kern="1200">
        <a:solidFill>
          <a:schemeClr val="tx1"/>
        </a:solidFill>
        <a:latin typeface="Calibri" charset="0"/>
        <a:ea typeface="+mn-ea"/>
        <a:cs typeface="+mn-cs"/>
      </a:defRPr>
    </a:lvl7pPr>
    <a:lvl8pPr marL="3200400" algn="l" defTabSz="914400" rtl="0" eaLnBrk="1" latinLnBrk="0" hangingPunct="1">
      <a:defRPr sz="1300" kern="1200">
        <a:solidFill>
          <a:schemeClr val="tx1"/>
        </a:solidFill>
        <a:latin typeface="Calibri" charset="0"/>
        <a:ea typeface="+mn-ea"/>
        <a:cs typeface="+mn-cs"/>
      </a:defRPr>
    </a:lvl8pPr>
    <a:lvl9pPr marL="3657600" algn="l" defTabSz="914400" rtl="0" eaLnBrk="1" latinLnBrk="0" hangingPunct="1">
      <a:defRPr sz="1300"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412" autoAdjust="0"/>
    <p:restoredTop sz="95859"/>
  </p:normalViewPr>
  <p:slideViewPr>
    <p:cSldViewPr snapToGrid="0" snapToObjects="1">
      <p:cViewPr varScale="1">
        <p:scale>
          <a:sx n="161" d="100"/>
          <a:sy n="161" d="100"/>
        </p:scale>
        <p:origin x="200" y="20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eaLnBrk="1" fontAlgn="auto" hangingPunct="1">
              <a:spcBef>
                <a:spcPts val="0"/>
              </a:spcBef>
              <a:spcAft>
                <a:spcPts val="0"/>
              </a:spcAft>
              <a:defRPr sz="1300" smtClean="0">
                <a:latin typeface="+mn-lt"/>
              </a:defRPr>
            </a:lvl1pPr>
          </a:lstStyle>
          <a:p>
            <a:pPr>
              <a:defRPr/>
            </a:pPr>
            <a:fld id="{E7DCC8C4-7EA6-2647-88EE-ABDDA9C7FA45}" type="datetimeFigureOut">
              <a:rPr lang="en-US"/>
              <a:pPr>
                <a:defRPr/>
              </a:pPr>
              <a:t>4/5/23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eaLnBrk="1" fontAlgn="auto" hangingPunct="1">
              <a:spcBef>
                <a:spcPts val="0"/>
              </a:spcBef>
              <a:spcAft>
                <a:spcPts val="0"/>
              </a:spcAft>
              <a:defRPr sz="1300" smtClean="0">
                <a:latin typeface="+mn-lt"/>
              </a:defRPr>
            </a:lvl1pPr>
          </a:lstStyle>
          <a:p>
            <a:pPr>
              <a:defRPr/>
            </a:pPr>
            <a:fld id="{C8386067-1EA1-A041-9246-65638972A55A}" type="slidenum">
              <a:rPr lang="en-US"/>
              <a:pPr>
                <a:defRPr/>
              </a:pPr>
              <a:t>‹#›</a:t>
            </a:fld>
            <a:endParaRPr lang="en-US"/>
          </a:p>
        </p:txBody>
      </p:sp>
    </p:spTree>
    <p:extLst>
      <p:ext uri="{BB962C8B-B14F-4D97-AF65-F5344CB8AC3E}">
        <p14:creationId xmlns:p14="http://schemas.microsoft.com/office/powerpoint/2010/main" val="1501456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 FAICP, is a respected leader in his APA Chapter.  He attends chapter events, participates on panel presentations, and volunteers as a mentor.  One of Harry’s mentees found his approach to be disturbing and complained of sexual harassment.  After repeated requests to stop, the mentee left the chapter because she felt unsafe.  There were other women who also felt uncomfortable and unsafe. </a:t>
            </a:r>
          </a:p>
          <a:p>
            <a:endParaRPr lang="en-US" dirty="0"/>
          </a:p>
        </p:txBody>
      </p:sp>
      <p:sp>
        <p:nvSpPr>
          <p:cNvPr id="4" name="Slide Number Placeholder 3"/>
          <p:cNvSpPr>
            <a:spLocks noGrp="1"/>
          </p:cNvSpPr>
          <p:nvPr>
            <p:ph type="sldNum" sz="quarter" idx="5"/>
          </p:nvPr>
        </p:nvSpPr>
        <p:spPr/>
        <p:txBody>
          <a:bodyPr/>
          <a:lstStyle/>
          <a:p>
            <a:pPr>
              <a:defRPr/>
            </a:pPr>
            <a:fld id="{C8386067-1EA1-A041-9246-65638972A55A}" type="slidenum">
              <a:rPr lang="en-US" smtClean="0"/>
              <a:pPr>
                <a:defRPr/>
              </a:pPr>
              <a:t>16</a:t>
            </a:fld>
            <a:endParaRPr lang="en-US"/>
          </a:p>
        </p:txBody>
      </p:sp>
    </p:spTree>
    <p:extLst>
      <p:ext uri="{BB962C8B-B14F-4D97-AF65-F5344CB8AC3E}">
        <p14:creationId xmlns:p14="http://schemas.microsoft.com/office/powerpoint/2010/main" val="190802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One of the women filed a complaint with the AICP Ethics Officer.  She asked to remain anonymous.  The Ethics Officer carefully investigated the complaint over a period of several months. The Ethics Officer talked to the original victim and other women who were also harassed by Harry, as well as a witness.  All conversations were held in strict confidence.  The Ethics Officer felt that sexual harassment had taken place at APA chapter events.</a:t>
            </a:r>
          </a:p>
          <a:p>
            <a:pPr>
              <a:spcBef>
                <a:spcPct val="0"/>
              </a:spcBef>
            </a:pPr>
            <a:endParaRPr lang="en-US" altLang="en-US" dirty="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charset="0"/>
              </a:defRPr>
            </a:lvl1pPr>
            <a:lvl2pPr marL="785372" indent="-302066">
              <a:defRPr sz="1400">
                <a:solidFill>
                  <a:schemeClr val="tx1"/>
                </a:solidFill>
                <a:latin typeface="Calibri" charset="0"/>
              </a:defRPr>
            </a:lvl2pPr>
            <a:lvl3pPr marL="1208265" indent="-241653">
              <a:defRPr sz="1400">
                <a:solidFill>
                  <a:schemeClr val="tx1"/>
                </a:solidFill>
                <a:latin typeface="Calibri" charset="0"/>
              </a:defRPr>
            </a:lvl3pPr>
            <a:lvl4pPr marL="1691571" indent="-241653">
              <a:defRPr sz="1400">
                <a:solidFill>
                  <a:schemeClr val="tx1"/>
                </a:solidFill>
                <a:latin typeface="Calibri" charset="0"/>
              </a:defRPr>
            </a:lvl4pPr>
            <a:lvl5pPr marL="2174878" indent="-241653">
              <a:defRPr sz="1400">
                <a:solidFill>
                  <a:schemeClr val="tx1"/>
                </a:solidFill>
                <a:latin typeface="Calibri" charset="0"/>
              </a:defRPr>
            </a:lvl5pPr>
            <a:lvl6pPr marL="2658184" indent="-241653" defTabSz="724959" fontAlgn="base">
              <a:spcBef>
                <a:spcPct val="0"/>
              </a:spcBef>
              <a:spcAft>
                <a:spcPct val="0"/>
              </a:spcAft>
              <a:defRPr sz="1400">
                <a:solidFill>
                  <a:schemeClr val="tx1"/>
                </a:solidFill>
                <a:latin typeface="Calibri" charset="0"/>
              </a:defRPr>
            </a:lvl6pPr>
            <a:lvl7pPr marL="3141490" indent="-241653" defTabSz="724959" fontAlgn="base">
              <a:spcBef>
                <a:spcPct val="0"/>
              </a:spcBef>
              <a:spcAft>
                <a:spcPct val="0"/>
              </a:spcAft>
              <a:defRPr sz="1400">
                <a:solidFill>
                  <a:schemeClr val="tx1"/>
                </a:solidFill>
                <a:latin typeface="Calibri" charset="0"/>
              </a:defRPr>
            </a:lvl7pPr>
            <a:lvl8pPr marL="3624796" indent="-241653" defTabSz="724959" fontAlgn="base">
              <a:spcBef>
                <a:spcPct val="0"/>
              </a:spcBef>
              <a:spcAft>
                <a:spcPct val="0"/>
              </a:spcAft>
              <a:defRPr sz="1400">
                <a:solidFill>
                  <a:schemeClr val="tx1"/>
                </a:solidFill>
                <a:latin typeface="Calibri" charset="0"/>
              </a:defRPr>
            </a:lvl8pPr>
            <a:lvl9pPr marL="4108102" indent="-241653" defTabSz="724959" fontAlgn="base">
              <a:spcBef>
                <a:spcPct val="0"/>
              </a:spcBef>
              <a:spcAft>
                <a:spcPct val="0"/>
              </a:spcAft>
              <a:defRPr sz="1400">
                <a:solidFill>
                  <a:schemeClr val="tx1"/>
                </a:solidFill>
                <a:latin typeface="Calibri" charset="0"/>
              </a:defRPr>
            </a:lvl9pPr>
          </a:lstStyle>
          <a:p>
            <a:pPr fontAlgn="base">
              <a:spcBef>
                <a:spcPct val="0"/>
              </a:spcBef>
              <a:spcAft>
                <a:spcPct val="0"/>
              </a:spcAft>
            </a:pPr>
            <a:fld id="{A10EB143-80DD-4A4C-9FF8-D8BE1B7BBD9E}" type="slidenum">
              <a:rPr lang="en-US" altLang="en-US" sz="1300"/>
              <a:pPr fontAlgn="base">
                <a:spcBef>
                  <a:spcPct val="0"/>
                </a:spcBef>
                <a:spcAft>
                  <a:spcPct val="0"/>
                </a:spcAft>
              </a:pPr>
              <a:t>17</a:t>
            </a:fld>
            <a:endParaRPr lang="en-US" altLang="en-US" sz="1300"/>
          </a:p>
        </p:txBody>
      </p:sp>
    </p:spTree>
    <p:extLst>
      <p:ext uri="{BB962C8B-B14F-4D97-AF65-F5344CB8AC3E}">
        <p14:creationId xmlns:p14="http://schemas.microsoft.com/office/powerpoint/2010/main" val="20386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b="1"/>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charset="0"/>
              </a:defRPr>
            </a:lvl1pPr>
            <a:lvl2pPr marL="785372" indent="-302066">
              <a:defRPr sz="1400">
                <a:solidFill>
                  <a:schemeClr val="tx1"/>
                </a:solidFill>
                <a:latin typeface="Calibri" charset="0"/>
              </a:defRPr>
            </a:lvl2pPr>
            <a:lvl3pPr marL="1208265" indent="-241653">
              <a:defRPr sz="1400">
                <a:solidFill>
                  <a:schemeClr val="tx1"/>
                </a:solidFill>
                <a:latin typeface="Calibri" charset="0"/>
              </a:defRPr>
            </a:lvl3pPr>
            <a:lvl4pPr marL="1691571" indent="-241653">
              <a:defRPr sz="1400">
                <a:solidFill>
                  <a:schemeClr val="tx1"/>
                </a:solidFill>
                <a:latin typeface="Calibri" charset="0"/>
              </a:defRPr>
            </a:lvl4pPr>
            <a:lvl5pPr marL="2174878" indent="-241653">
              <a:defRPr sz="1400">
                <a:solidFill>
                  <a:schemeClr val="tx1"/>
                </a:solidFill>
                <a:latin typeface="Calibri" charset="0"/>
              </a:defRPr>
            </a:lvl5pPr>
            <a:lvl6pPr marL="2658184" indent="-241653" defTabSz="724959" fontAlgn="base">
              <a:spcBef>
                <a:spcPct val="0"/>
              </a:spcBef>
              <a:spcAft>
                <a:spcPct val="0"/>
              </a:spcAft>
              <a:defRPr sz="1400">
                <a:solidFill>
                  <a:schemeClr val="tx1"/>
                </a:solidFill>
                <a:latin typeface="Calibri" charset="0"/>
              </a:defRPr>
            </a:lvl6pPr>
            <a:lvl7pPr marL="3141490" indent="-241653" defTabSz="724959" fontAlgn="base">
              <a:spcBef>
                <a:spcPct val="0"/>
              </a:spcBef>
              <a:spcAft>
                <a:spcPct val="0"/>
              </a:spcAft>
              <a:defRPr sz="1400">
                <a:solidFill>
                  <a:schemeClr val="tx1"/>
                </a:solidFill>
                <a:latin typeface="Calibri" charset="0"/>
              </a:defRPr>
            </a:lvl7pPr>
            <a:lvl8pPr marL="3624796" indent="-241653" defTabSz="724959" fontAlgn="base">
              <a:spcBef>
                <a:spcPct val="0"/>
              </a:spcBef>
              <a:spcAft>
                <a:spcPct val="0"/>
              </a:spcAft>
              <a:defRPr sz="1400">
                <a:solidFill>
                  <a:schemeClr val="tx1"/>
                </a:solidFill>
                <a:latin typeface="Calibri" charset="0"/>
              </a:defRPr>
            </a:lvl8pPr>
            <a:lvl9pPr marL="4108102" indent="-241653" defTabSz="724959" fontAlgn="base">
              <a:spcBef>
                <a:spcPct val="0"/>
              </a:spcBef>
              <a:spcAft>
                <a:spcPct val="0"/>
              </a:spcAft>
              <a:defRPr sz="1400">
                <a:solidFill>
                  <a:schemeClr val="tx1"/>
                </a:solidFill>
                <a:latin typeface="Calibri" charset="0"/>
              </a:defRPr>
            </a:lvl9pPr>
          </a:lstStyle>
          <a:p>
            <a:pPr fontAlgn="base">
              <a:spcBef>
                <a:spcPct val="0"/>
              </a:spcBef>
              <a:spcAft>
                <a:spcPct val="0"/>
              </a:spcAft>
            </a:pPr>
            <a:fld id="{144A2A67-3886-7F49-9432-A4A778C8E56F}" type="slidenum">
              <a:rPr lang="en-US" altLang="en-US" sz="1300"/>
              <a:pPr fontAlgn="base">
                <a:spcBef>
                  <a:spcPct val="0"/>
                </a:spcBef>
                <a:spcAft>
                  <a:spcPct val="0"/>
                </a:spcAft>
              </a:pPr>
              <a:t>20</a:t>
            </a:fld>
            <a:endParaRPr lang="en-US" altLang="en-US" sz="1300"/>
          </a:p>
        </p:txBody>
      </p:sp>
    </p:spTree>
    <p:extLst>
      <p:ext uri="{BB962C8B-B14F-4D97-AF65-F5344CB8AC3E}">
        <p14:creationId xmlns:p14="http://schemas.microsoft.com/office/powerpoint/2010/main" val="109789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b="1"/>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charset="0"/>
              </a:defRPr>
            </a:lvl1pPr>
            <a:lvl2pPr marL="785372" indent="-302066">
              <a:defRPr sz="1400">
                <a:solidFill>
                  <a:schemeClr val="tx1"/>
                </a:solidFill>
                <a:latin typeface="Calibri" charset="0"/>
              </a:defRPr>
            </a:lvl2pPr>
            <a:lvl3pPr marL="1208265" indent="-241653">
              <a:defRPr sz="1400">
                <a:solidFill>
                  <a:schemeClr val="tx1"/>
                </a:solidFill>
                <a:latin typeface="Calibri" charset="0"/>
              </a:defRPr>
            </a:lvl3pPr>
            <a:lvl4pPr marL="1691571" indent="-241653">
              <a:defRPr sz="1400">
                <a:solidFill>
                  <a:schemeClr val="tx1"/>
                </a:solidFill>
                <a:latin typeface="Calibri" charset="0"/>
              </a:defRPr>
            </a:lvl4pPr>
            <a:lvl5pPr marL="2174878" indent="-241653">
              <a:defRPr sz="1400">
                <a:solidFill>
                  <a:schemeClr val="tx1"/>
                </a:solidFill>
                <a:latin typeface="Calibri" charset="0"/>
              </a:defRPr>
            </a:lvl5pPr>
            <a:lvl6pPr marL="2658184" indent="-241653" defTabSz="724959" fontAlgn="base">
              <a:spcBef>
                <a:spcPct val="0"/>
              </a:spcBef>
              <a:spcAft>
                <a:spcPct val="0"/>
              </a:spcAft>
              <a:defRPr sz="1400">
                <a:solidFill>
                  <a:schemeClr val="tx1"/>
                </a:solidFill>
                <a:latin typeface="Calibri" charset="0"/>
              </a:defRPr>
            </a:lvl6pPr>
            <a:lvl7pPr marL="3141490" indent="-241653" defTabSz="724959" fontAlgn="base">
              <a:spcBef>
                <a:spcPct val="0"/>
              </a:spcBef>
              <a:spcAft>
                <a:spcPct val="0"/>
              </a:spcAft>
              <a:defRPr sz="1400">
                <a:solidFill>
                  <a:schemeClr val="tx1"/>
                </a:solidFill>
                <a:latin typeface="Calibri" charset="0"/>
              </a:defRPr>
            </a:lvl7pPr>
            <a:lvl8pPr marL="3624796" indent="-241653" defTabSz="724959" fontAlgn="base">
              <a:spcBef>
                <a:spcPct val="0"/>
              </a:spcBef>
              <a:spcAft>
                <a:spcPct val="0"/>
              </a:spcAft>
              <a:defRPr sz="1400">
                <a:solidFill>
                  <a:schemeClr val="tx1"/>
                </a:solidFill>
                <a:latin typeface="Calibri" charset="0"/>
              </a:defRPr>
            </a:lvl8pPr>
            <a:lvl9pPr marL="4108102" indent="-241653" defTabSz="724959" fontAlgn="base">
              <a:spcBef>
                <a:spcPct val="0"/>
              </a:spcBef>
              <a:spcAft>
                <a:spcPct val="0"/>
              </a:spcAft>
              <a:defRPr sz="1400">
                <a:solidFill>
                  <a:schemeClr val="tx1"/>
                </a:solidFill>
                <a:latin typeface="Calibri" charset="0"/>
              </a:defRPr>
            </a:lvl9pPr>
          </a:lstStyle>
          <a:p>
            <a:pPr fontAlgn="base">
              <a:spcBef>
                <a:spcPct val="0"/>
              </a:spcBef>
              <a:spcAft>
                <a:spcPct val="0"/>
              </a:spcAft>
            </a:pPr>
            <a:fld id="{EA232E5E-19EE-0E4A-8111-71A1D0A5FD81}" type="slidenum">
              <a:rPr lang="en-US" altLang="en-US" sz="1300"/>
              <a:pPr fontAlgn="base">
                <a:spcBef>
                  <a:spcPct val="0"/>
                </a:spcBef>
                <a:spcAft>
                  <a:spcPct val="0"/>
                </a:spcAft>
              </a:pPr>
              <a:t>21</a:t>
            </a:fld>
            <a:endParaRPr lang="en-US" altLang="en-US" sz="1300"/>
          </a:p>
        </p:txBody>
      </p:sp>
    </p:spTree>
    <p:extLst>
      <p:ext uri="{BB962C8B-B14F-4D97-AF65-F5344CB8AC3E}">
        <p14:creationId xmlns:p14="http://schemas.microsoft.com/office/powerpoint/2010/main" val="119439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charset="0"/>
              </a:defRPr>
            </a:lvl1pPr>
            <a:lvl2pPr marL="785372" indent="-302066">
              <a:defRPr sz="1400">
                <a:solidFill>
                  <a:schemeClr val="tx1"/>
                </a:solidFill>
                <a:latin typeface="Calibri" charset="0"/>
              </a:defRPr>
            </a:lvl2pPr>
            <a:lvl3pPr marL="1208265" indent="-241653">
              <a:defRPr sz="1400">
                <a:solidFill>
                  <a:schemeClr val="tx1"/>
                </a:solidFill>
                <a:latin typeface="Calibri" charset="0"/>
              </a:defRPr>
            </a:lvl3pPr>
            <a:lvl4pPr marL="1691571" indent="-241653">
              <a:defRPr sz="1400">
                <a:solidFill>
                  <a:schemeClr val="tx1"/>
                </a:solidFill>
                <a:latin typeface="Calibri" charset="0"/>
              </a:defRPr>
            </a:lvl4pPr>
            <a:lvl5pPr marL="2174878" indent="-241653">
              <a:defRPr sz="1400">
                <a:solidFill>
                  <a:schemeClr val="tx1"/>
                </a:solidFill>
                <a:latin typeface="Calibri" charset="0"/>
              </a:defRPr>
            </a:lvl5pPr>
            <a:lvl6pPr marL="2658184" indent="-241653" defTabSz="724959" fontAlgn="base">
              <a:spcBef>
                <a:spcPct val="0"/>
              </a:spcBef>
              <a:spcAft>
                <a:spcPct val="0"/>
              </a:spcAft>
              <a:defRPr sz="1400">
                <a:solidFill>
                  <a:schemeClr val="tx1"/>
                </a:solidFill>
                <a:latin typeface="Calibri" charset="0"/>
              </a:defRPr>
            </a:lvl6pPr>
            <a:lvl7pPr marL="3141490" indent="-241653" defTabSz="724959" fontAlgn="base">
              <a:spcBef>
                <a:spcPct val="0"/>
              </a:spcBef>
              <a:spcAft>
                <a:spcPct val="0"/>
              </a:spcAft>
              <a:defRPr sz="1400">
                <a:solidFill>
                  <a:schemeClr val="tx1"/>
                </a:solidFill>
                <a:latin typeface="Calibri" charset="0"/>
              </a:defRPr>
            </a:lvl7pPr>
            <a:lvl8pPr marL="3624796" indent="-241653" defTabSz="724959" fontAlgn="base">
              <a:spcBef>
                <a:spcPct val="0"/>
              </a:spcBef>
              <a:spcAft>
                <a:spcPct val="0"/>
              </a:spcAft>
              <a:defRPr sz="1400">
                <a:solidFill>
                  <a:schemeClr val="tx1"/>
                </a:solidFill>
                <a:latin typeface="Calibri" charset="0"/>
              </a:defRPr>
            </a:lvl8pPr>
            <a:lvl9pPr marL="4108102" indent="-241653" defTabSz="724959" fontAlgn="base">
              <a:spcBef>
                <a:spcPct val="0"/>
              </a:spcBef>
              <a:spcAft>
                <a:spcPct val="0"/>
              </a:spcAft>
              <a:defRPr sz="1400">
                <a:solidFill>
                  <a:schemeClr val="tx1"/>
                </a:solidFill>
                <a:latin typeface="Calibri" charset="0"/>
              </a:defRPr>
            </a:lvl9pPr>
          </a:lstStyle>
          <a:p>
            <a:pPr fontAlgn="base">
              <a:spcBef>
                <a:spcPct val="0"/>
              </a:spcBef>
              <a:spcAft>
                <a:spcPct val="0"/>
              </a:spcAft>
            </a:pPr>
            <a:fld id="{7C8BF9C2-037B-FF4A-9063-4DBCEA2EF3B4}" type="slidenum">
              <a:rPr lang="en-US" altLang="en-US" sz="1300"/>
              <a:pPr fontAlgn="base">
                <a:spcBef>
                  <a:spcPct val="0"/>
                </a:spcBef>
                <a:spcAft>
                  <a:spcPct val="0"/>
                </a:spcAft>
              </a:pPr>
              <a:t>29</a:t>
            </a:fld>
            <a:endParaRPr lang="en-US" altLang="en-US" sz="1300"/>
          </a:p>
        </p:txBody>
      </p:sp>
    </p:spTree>
    <p:extLst>
      <p:ext uri="{BB962C8B-B14F-4D97-AF65-F5344CB8AC3E}">
        <p14:creationId xmlns:p14="http://schemas.microsoft.com/office/powerpoint/2010/main" val="1628342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Dorothy, an AICP planner, is leaving her position as principal planner at </a:t>
            </a:r>
            <a:r>
              <a:rPr lang="en-US" dirty="0" err="1"/>
              <a:t>Maeville</a:t>
            </a:r>
            <a:r>
              <a:rPr lang="en-US" dirty="0"/>
              <a:t> and joining the Planning Magicians (PM) consulting firm, heading up their office which will be located at the City of Richards, which is 30 miles from </a:t>
            </a:r>
            <a:r>
              <a:rPr lang="en-US" dirty="0" err="1"/>
              <a:t>Maeville</a:t>
            </a:r>
            <a:r>
              <a:rPr lang="en-US" dirty="0"/>
              <a:t>.  She has a signed letter of employment. </a:t>
            </a:r>
            <a:r>
              <a:rPr lang="en-US" dirty="0" err="1"/>
              <a:t>Maeville</a:t>
            </a:r>
            <a:r>
              <a:rPr lang="en-US" dirty="0"/>
              <a:t> has issued an RFP to update its land management ordinance. </a:t>
            </a:r>
          </a:p>
          <a:p>
            <a:endParaRPr lang="en-US" dirty="0"/>
          </a:p>
          <a:p>
            <a:r>
              <a:rPr lang="en-US" dirty="0"/>
              <a:t>During her interview with the PM consulting firm, they noted that they are aware of an RFP pending from the City of </a:t>
            </a:r>
            <a:r>
              <a:rPr lang="en-US" dirty="0" err="1"/>
              <a:t>Maeville</a:t>
            </a:r>
            <a:r>
              <a:rPr lang="en-US" dirty="0"/>
              <a:t> about an update to their land management ordinance. Dorothy is very much aware of the issues that the town has dealt with over the past decade and what approaches would be acceptable to the community.</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C8386067-1EA1-A041-9246-65638972A55A}" type="slidenum">
              <a:rPr lang="en-US" smtClean="0"/>
              <a:pPr>
                <a:defRPr/>
              </a:pPr>
              <a:t>32</a:t>
            </a:fld>
            <a:endParaRPr lang="en-US"/>
          </a:p>
        </p:txBody>
      </p:sp>
    </p:spTree>
    <p:extLst>
      <p:ext uri="{BB962C8B-B14F-4D97-AF65-F5344CB8AC3E}">
        <p14:creationId xmlns:p14="http://schemas.microsoft.com/office/powerpoint/2010/main" val="110693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PM firm has offered to bring Dorothy on-board and be a senior member of the team for that project and is suggesting that she at least review and comment on PM’s draft response.</a:t>
            </a:r>
          </a:p>
          <a:p>
            <a:r>
              <a:rPr lang="en-US" dirty="0"/>
              <a:t> </a:t>
            </a:r>
          </a:p>
          <a:p>
            <a:r>
              <a:rPr lang="en-US" dirty="0"/>
              <a:t>She is leaving the town in 30 days and joining the consulting firm thereafter.  The RFP responses are due in 30 days.  PM wants Dorothy to be a senior member of the team for that project and is suggesting that she at least review and comment on PM’s draft response.</a:t>
            </a:r>
          </a:p>
          <a:p>
            <a:r>
              <a:rPr lang="en-US" dirty="0"/>
              <a:t> </a:t>
            </a:r>
          </a:p>
          <a:p>
            <a:r>
              <a:rPr lang="en-US" dirty="0"/>
              <a:t>The City of </a:t>
            </a:r>
            <a:r>
              <a:rPr lang="en-US" dirty="0" err="1"/>
              <a:t>Maeville</a:t>
            </a:r>
            <a:r>
              <a:rPr lang="en-US" dirty="0"/>
              <a:t> does not have a revolving-door policy against working for a jurisdiction that you just left.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C8386067-1EA1-A041-9246-65638972A55A}" type="slidenum">
              <a:rPr lang="en-US" smtClean="0"/>
              <a:pPr>
                <a:defRPr/>
              </a:pPr>
              <a:t>33</a:t>
            </a:fld>
            <a:endParaRPr lang="en-US"/>
          </a:p>
        </p:txBody>
      </p:sp>
    </p:spTree>
    <p:extLst>
      <p:ext uri="{BB962C8B-B14F-4D97-AF65-F5344CB8AC3E}">
        <p14:creationId xmlns:p14="http://schemas.microsoft.com/office/powerpoint/2010/main" val="2515784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Dorothy continues to work full-time in </a:t>
            </a:r>
            <a:r>
              <a:rPr lang="en-US" dirty="0" err="1"/>
              <a:t>Maeville</a:t>
            </a:r>
            <a:r>
              <a:rPr lang="en-US" dirty="0"/>
              <a:t>, has no contact with PM about the RFP, and will work on whatever projects PM assigns her in 30 days when she leaves the city and joins that firm.</a:t>
            </a:r>
          </a:p>
          <a:p>
            <a:r>
              <a:rPr lang="en-US" dirty="0"/>
              <a:t>Dorothy continues to work in </a:t>
            </a:r>
            <a:r>
              <a:rPr lang="en-US" dirty="0" err="1"/>
              <a:t>Maeville</a:t>
            </a:r>
            <a:r>
              <a:rPr lang="en-US" dirty="0"/>
              <a:t> and takes a few days of personal leave to help PM craft their response to the RFP after receiving permission from the city administrator.</a:t>
            </a:r>
          </a:p>
          <a:p>
            <a:r>
              <a:rPr lang="en-US" dirty="0"/>
              <a:t>Dorothy continues to work full-time in </a:t>
            </a:r>
            <a:r>
              <a:rPr lang="en-US" dirty="0" err="1"/>
              <a:t>Maeville</a:t>
            </a:r>
            <a:r>
              <a:rPr lang="en-US" dirty="0"/>
              <a:t>, answers all questions from interested consulting groups about the RFP, including PM, and will work on whatever projects PM assigns her in 30 days when she leaves the city and joins that firm.</a:t>
            </a:r>
          </a:p>
          <a:p>
            <a:r>
              <a:rPr lang="en-US" dirty="0"/>
              <a:t>Dorothy continues to work full-time in </a:t>
            </a:r>
            <a:r>
              <a:rPr lang="en-US" dirty="0" err="1"/>
              <a:t>Maeville</a:t>
            </a:r>
            <a:r>
              <a:rPr lang="en-US" dirty="0"/>
              <a:t> and refers all questions about the RFP to another planner and will work on whatever projects PM assigns her in 30 days when she leaves the city and joins that firm.</a:t>
            </a:r>
          </a:p>
          <a:p>
            <a:r>
              <a:rPr lang="en-US" dirty="0"/>
              <a:t>Dorothy continues to work full-time in </a:t>
            </a:r>
            <a:r>
              <a:rPr lang="en-US" dirty="0" err="1"/>
              <a:t>Maeville</a:t>
            </a:r>
            <a:r>
              <a:rPr lang="en-US" dirty="0"/>
              <a:t> and will work on whatever projects Planning Magicians assigns her in 30 days except for the </a:t>
            </a:r>
            <a:r>
              <a:rPr lang="en-US" dirty="0" err="1"/>
              <a:t>Maeville</a:t>
            </a:r>
            <a:r>
              <a:rPr lang="en-US" dirty="0"/>
              <a:t> project (assuming they win the contract) when she leaves the city and joins that firm.</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C8386067-1EA1-A041-9246-65638972A55A}" type="slidenum">
              <a:rPr lang="en-US" smtClean="0"/>
              <a:pPr>
                <a:defRPr/>
              </a:pPr>
              <a:t>36</a:t>
            </a:fld>
            <a:endParaRPr lang="en-US"/>
          </a:p>
        </p:txBody>
      </p:sp>
    </p:spTree>
    <p:extLst>
      <p:ext uri="{BB962C8B-B14F-4D97-AF65-F5344CB8AC3E}">
        <p14:creationId xmlns:p14="http://schemas.microsoft.com/office/powerpoint/2010/main" val="177706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873A303-7DA0-004A-BF3D-0FF22CFDB2BF}" type="datetimeFigureOut">
              <a:rPr lang="en-US"/>
              <a:pPr>
                <a:defRPr/>
              </a:pPr>
              <a:t>4/5/23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6FD094-AD9C-2049-A834-A306DB8127B3}" type="slidenum">
              <a:rPr lang="en-US"/>
              <a:pPr>
                <a:defRPr/>
              </a:pPr>
              <a:t>‹#›</a:t>
            </a:fld>
            <a:endParaRPr lang="en-US" dirty="0"/>
          </a:p>
        </p:txBody>
      </p:sp>
    </p:spTree>
    <p:extLst>
      <p:ext uri="{BB962C8B-B14F-4D97-AF65-F5344CB8AC3E}">
        <p14:creationId xmlns:p14="http://schemas.microsoft.com/office/powerpoint/2010/main" val="46277545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3AD08B-DC4F-AF4B-A9E0-7F297234072A}" type="datetimeFigureOut">
              <a:rPr lang="en-US"/>
              <a:pPr>
                <a:defRPr/>
              </a:pPr>
              <a:t>4/5/23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F6E5E0-D13E-DB45-AEF9-EF78F9AF0948}" type="slidenum">
              <a:rPr lang="en-US"/>
              <a:pPr>
                <a:defRPr/>
              </a:pPr>
              <a:t>‹#›</a:t>
            </a:fld>
            <a:endParaRPr lang="en-US" dirty="0"/>
          </a:p>
        </p:txBody>
      </p:sp>
    </p:spTree>
    <p:extLst>
      <p:ext uri="{BB962C8B-B14F-4D97-AF65-F5344CB8AC3E}">
        <p14:creationId xmlns:p14="http://schemas.microsoft.com/office/powerpoint/2010/main" val="54334264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D6E5A8-0F51-974F-B640-B21475B20F49}" type="datetimeFigureOut">
              <a:rPr lang="en-US"/>
              <a:pPr>
                <a:defRPr/>
              </a:pPr>
              <a:t>4/5/23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283717-AD2C-FD4F-9FC3-8DB835CFCE96}" type="slidenum">
              <a:rPr lang="en-US"/>
              <a:pPr>
                <a:defRPr/>
              </a:pPr>
              <a:t>‹#›</a:t>
            </a:fld>
            <a:endParaRPr lang="en-US" dirty="0"/>
          </a:p>
        </p:txBody>
      </p:sp>
    </p:spTree>
    <p:extLst>
      <p:ext uri="{BB962C8B-B14F-4D97-AF65-F5344CB8AC3E}">
        <p14:creationId xmlns:p14="http://schemas.microsoft.com/office/powerpoint/2010/main" val="85943469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789" y="503435"/>
            <a:ext cx="8250148" cy="563366"/>
          </a:xfrm>
          <a:prstGeom prst="rect">
            <a:avLst/>
          </a:prstGeom>
        </p:spPr>
        <p:txBody>
          <a:bodyPr lIns="0" tIns="0" rIns="0" bIns="0"/>
          <a:lstStyle>
            <a:lvl1pPr>
              <a:defRPr sz="3400" b="1" i="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12"/>
          <p:cNvSpPr>
            <a:spLocks noGrp="1"/>
          </p:cNvSpPr>
          <p:nvPr>
            <p:ph type="body" sz="quarter" idx="12"/>
          </p:nvPr>
        </p:nvSpPr>
        <p:spPr>
          <a:xfrm>
            <a:off x="441325" y="1352550"/>
            <a:ext cx="5826125" cy="2962275"/>
          </a:xfrm>
          <a:prstGeom prst="rect">
            <a:avLst/>
          </a:prstGeom>
        </p:spPr>
        <p:txBody>
          <a:bodyPr lIns="0" tIns="0" rIns="0" bIns="0"/>
          <a:lstStyle>
            <a:lvl1pPr>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4" name="Footer Placeholder 2"/>
          <p:cNvSpPr>
            <a:spLocks noGrp="1"/>
          </p:cNvSpPr>
          <p:nvPr>
            <p:ph type="ftr" sz="quarter" idx="13"/>
          </p:nvPr>
        </p:nvSpPr>
        <p:spPr>
          <a:xfrm>
            <a:off x="441325" y="4714875"/>
            <a:ext cx="5826125" cy="428625"/>
          </a:xfrm>
        </p:spPr>
        <p:txBody>
          <a:bodyPr lIns="0" tIns="0" rIns="0" bIns="0" anchorCtr="0"/>
          <a:lstStyle>
            <a:lvl1pPr algn="l">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t>planning.org/npc</a:t>
            </a:r>
          </a:p>
        </p:txBody>
      </p:sp>
      <p:sp>
        <p:nvSpPr>
          <p:cNvPr id="5" name="Slide Number Placeholder 3"/>
          <p:cNvSpPr>
            <a:spLocks noGrp="1"/>
          </p:cNvSpPr>
          <p:nvPr>
            <p:ph type="sldNum" sz="quarter" idx="14"/>
          </p:nvPr>
        </p:nvSpPr>
        <p:spPr>
          <a:xfrm>
            <a:off x="6457950" y="4714875"/>
            <a:ext cx="2233613" cy="428625"/>
          </a:xfrm>
        </p:spPr>
        <p:txBody>
          <a:bodyPr lIns="0" tIns="0" rIns="0" bIns="0" anchorCtr="0"/>
          <a:lstStyle>
            <a:lvl1pPr algn="r">
              <a:defRPr sz="900" b="0" i="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910780E-DFEB-7347-B910-96F8E588143E}" type="slidenum">
              <a:rPr lang="en-US"/>
              <a:pPr>
                <a:defRPr/>
              </a:pPr>
              <a:t>‹#›</a:t>
            </a:fld>
            <a:endParaRPr lang="en-US"/>
          </a:p>
        </p:txBody>
      </p:sp>
    </p:spTree>
    <p:extLst>
      <p:ext uri="{BB962C8B-B14F-4D97-AF65-F5344CB8AC3E}">
        <p14:creationId xmlns:p14="http://schemas.microsoft.com/office/powerpoint/2010/main" val="543976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ll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12"/>
          <p:cNvSpPr>
            <a:spLocks noGrp="1"/>
          </p:cNvSpPr>
          <p:nvPr>
            <p:ph type="body" sz="quarter" idx="12"/>
          </p:nvPr>
        </p:nvSpPr>
        <p:spPr>
          <a:xfrm>
            <a:off x="441325" y="1352550"/>
            <a:ext cx="5826125" cy="2962275"/>
          </a:xfrm>
          <a:prstGeom prst="rect">
            <a:avLst/>
          </a:prstGeom>
        </p:spPr>
        <p:txBody>
          <a:bodyPr lIns="0" tIns="0" rIns="0" bIns="0"/>
          <a:lstStyle>
            <a:lvl1pPr>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Title 1"/>
          <p:cNvSpPr>
            <a:spLocks noGrp="1"/>
          </p:cNvSpPr>
          <p:nvPr>
            <p:ph type="title"/>
          </p:nvPr>
        </p:nvSpPr>
        <p:spPr>
          <a:xfrm>
            <a:off x="441789" y="503435"/>
            <a:ext cx="8250148" cy="563366"/>
          </a:xfrm>
          <a:prstGeom prst="rect">
            <a:avLst/>
          </a:prstGeom>
        </p:spPr>
        <p:txBody>
          <a:bodyPr lIns="0" tIns="0" rIns="0" bIns="0"/>
          <a:lstStyle>
            <a:lvl1pPr>
              <a:defRPr sz="3400" b="1" i="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4" name="Footer Placeholder 2"/>
          <p:cNvSpPr>
            <a:spLocks noGrp="1"/>
          </p:cNvSpPr>
          <p:nvPr>
            <p:ph type="ftr" sz="quarter" idx="13"/>
          </p:nvPr>
        </p:nvSpPr>
        <p:spPr>
          <a:xfrm>
            <a:off x="441325" y="4714875"/>
            <a:ext cx="5826125" cy="428625"/>
          </a:xfrm>
        </p:spPr>
        <p:txBody>
          <a:bodyPr lIns="0" tIns="0" rIns="0" bIns="0" anchorCtr="0"/>
          <a:lstStyle>
            <a:lvl1pPr algn="l">
              <a:defRPr sz="900" b="1" i="0" err="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t>planning.org/npc</a:t>
            </a:r>
          </a:p>
        </p:txBody>
      </p:sp>
      <p:sp>
        <p:nvSpPr>
          <p:cNvPr id="7" name="Slide Number Placeholder 3"/>
          <p:cNvSpPr>
            <a:spLocks noGrp="1"/>
          </p:cNvSpPr>
          <p:nvPr>
            <p:ph type="sldNum" sz="quarter" idx="14"/>
          </p:nvPr>
        </p:nvSpPr>
        <p:spPr>
          <a:xfrm>
            <a:off x="6457950" y="4714875"/>
            <a:ext cx="2233613" cy="428625"/>
          </a:xfrm>
        </p:spPr>
        <p:txBody>
          <a:bodyPr lIns="0" tIns="0" rIns="0" bIns="0" anchorCtr="0"/>
          <a:lstStyle>
            <a:lvl1pPr algn="r">
              <a:defRPr sz="900" b="0" i="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6316B008-924B-1145-9F22-8147AFD79407}" type="slidenum">
              <a:rPr lang="en-US"/>
              <a:pPr>
                <a:defRPr/>
              </a:pPr>
              <a:t>‹#›</a:t>
            </a:fld>
            <a:endParaRPr lang="en-US"/>
          </a:p>
        </p:txBody>
      </p:sp>
    </p:spTree>
    <p:extLst>
      <p:ext uri="{BB962C8B-B14F-4D97-AF65-F5344CB8AC3E}">
        <p14:creationId xmlns:p14="http://schemas.microsoft.com/office/powerpoint/2010/main" val="772982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12"/>
          <p:cNvSpPr>
            <a:spLocks noGrp="1"/>
          </p:cNvSpPr>
          <p:nvPr>
            <p:ph type="body" sz="quarter" idx="12"/>
          </p:nvPr>
        </p:nvSpPr>
        <p:spPr>
          <a:xfrm>
            <a:off x="441325" y="1352550"/>
            <a:ext cx="5826125" cy="2962275"/>
          </a:xfrm>
          <a:prstGeom prst="rect">
            <a:avLst/>
          </a:prstGeom>
        </p:spPr>
        <p:txBody>
          <a:bodyPr lIns="0" tIns="0" rIns="0" bIns="0"/>
          <a:lstStyle>
            <a:lvl1pPr>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Title 1"/>
          <p:cNvSpPr>
            <a:spLocks noGrp="1"/>
          </p:cNvSpPr>
          <p:nvPr>
            <p:ph type="title"/>
          </p:nvPr>
        </p:nvSpPr>
        <p:spPr>
          <a:xfrm>
            <a:off x="441789" y="503435"/>
            <a:ext cx="8250148" cy="563366"/>
          </a:xfrm>
          <a:prstGeom prst="rect">
            <a:avLst/>
          </a:prstGeom>
        </p:spPr>
        <p:txBody>
          <a:bodyPr lIns="0" tIns="0" rIns="0" bIns="0"/>
          <a:lstStyle>
            <a:lvl1pPr>
              <a:defRPr sz="3400" b="1" i="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4" name="Footer Placeholder 2"/>
          <p:cNvSpPr>
            <a:spLocks noGrp="1"/>
          </p:cNvSpPr>
          <p:nvPr>
            <p:ph type="ftr" sz="quarter" idx="13"/>
          </p:nvPr>
        </p:nvSpPr>
        <p:spPr>
          <a:xfrm>
            <a:off x="441325" y="4714875"/>
            <a:ext cx="5826125" cy="428625"/>
          </a:xfrm>
        </p:spPr>
        <p:txBody>
          <a:bodyPr lIns="0" tIns="0" rIns="0" bIns="0" anchorCtr="0"/>
          <a:lstStyle>
            <a:lvl1pPr algn="l">
              <a:defRPr sz="900" b="1" i="0" err="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t>planning.org/npc</a:t>
            </a:r>
          </a:p>
        </p:txBody>
      </p:sp>
      <p:sp>
        <p:nvSpPr>
          <p:cNvPr id="7" name="Slide Number Placeholder 3"/>
          <p:cNvSpPr>
            <a:spLocks noGrp="1"/>
          </p:cNvSpPr>
          <p:nvPr>
            <p:ph type="sldNum" sz="quarter" idx="14"/>
          </p:nvPr>
        </p:nvSpPr>
        <p:spPr>
          <a:xfrm>
            <a:off x="6457950" y="4714875"/>
            <a:ext cx="2233613" cy="428625"/>
          </a:xfrm>
        </p:spPr>
        <p:txBody>
          <a:bodyPr lIns="0" tIns="0" rIns="0" bIns="0" anchorCtr="0"/>
          <a:lstStyle>
            <a:lvl1pPr algn="r">
              <a:defRPr sz="900" b="0" i="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996F23FB-B01A-DF4D-8880-518237A36DF2}" type="slidenum">
              <a:rPr lang="en-US"/>
              <a:pPr>
                <a:defRPr/>
              </a:pPr>
              <a:t>‹#›</a:t>
            </a:fld>
            <a:endParaRPr lang="en-US"/>
          </a:p>
        </p:txBody>
      </p:sp>
    </p:spTree>
    <p:extLst>
      <p:ext uri="{BB962C8B-B14F-4D97-AF65-F5344CB8AC3E}">
        <p14:creationId xmlns:p14="http://schemas.microsoft.com/office/powerpoint/2010/main" val="1381876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urple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12"/>
          <p:cNvSpPr>
            <a:spLocks noGrp="1"/>
          </p:cNvSpPr>
          <p:nvPr>
            <p:ph type="body" sz="quarter" idx="12"/>
          </p:nvPr>
        </p:nvSpPr>
        <p:spPr>
          <a:xfrm>
            <a:off x="441325" y="1352550"/>
            <a:ext cx="5826125" cy="2962275"/>
          </a:xfrm>
          <a:prstGeom prst="rect">
            <a:avLst/>
          </a:prstGeom>
        </p:spPr>
        <p:txBody>
          <a:bodyPr lIns="0" tIns="0" rIns="0" bIns="0"/>
          <a:lstStyle>
            <a:lvl1pPr>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Title 1"/>
          <p:cNvSpPr>
            <a:spLocks noGrp="1"/>
          </p:cNvSpPr>
          <p:nvPr>
            <p:ph type="title"/>
          </p:nvPr>
        </p:nvSpPr>
        <p:spPr>
          <a:xfrm>
            <a:off x="441789" y="503435"/>
            <a:ext cx="8250148" cy="563366"/>
          </a:xfrm>
          <a:prstGeom prst="rect">
            <a:avLst/>
          </a:prstGeom>
        </p:spPr>
        <p:txBody>
          <a:bodyPr lIns="0" tIns="0" rIns="0" bIns="0"/>
          <a:lstStyle>
            <a:lvl1pPr>
              <a:defRPr sz="3400" b="1" i="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4" name="Footer Placeholder 2"/>
          <p:cNvSpPr>
            <a:spLocks noGrp="1"/>
          </p:cNvSpPr>
          <p:nvPr>
            <p:ph type="ftr" sz="quarter" idx="13"/>
          </p:nvPr>
        </p:nvSpPr>
        <p:spPr>
          <a:xfrm>
            <a:off x="441325" y="4714875"/>
            <a:ext cx="5826125" cy="428625"/>
          </a:xfrm>
        </p:spPr>
        <p:txBody>
          <a:bodyPr lIns="0" tIns="0" rIns="0" bIns="0" anchorCtr="0"/>
          <a:lstStyle>
            <a:lvl1pPr algn="l">
              <a:defRPr sz="900" b="1" i="0" err="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t>planning.org/npc</a:t>
            </a:r>
          </a:p>
        </p:txBody>
      </p:sp>
      <p:sp>
        <p:nvSpPr>
          <p:cNvPr id="7" name="Slide Number Placeholder 3"/>
          <p:cNvSpPr>
            <a:spLocks noGrp="1"/>
          </p:cNvSpPr>
          <p:nvPr>
            <p:ph type="sldNum" sz="quarter" idx="14"/>
          </p:nvPr>
        </p:nvSpPr>
        <p:spPr>
          <a:xfrm>
            <a:off x="6457950" y="4714875"/>
            <a:ext cx="2233613" cy="428625"/>
          </a:xfrm>
        </p:spPr>
        <p:txBody>
          <a:bodyPr lIns="0" tIns="0" rIns="0" bIns="0" anchorCtr="0"/>
          <a:lstStyle>
            <a:lvl1pPr algn="r">
              <a:defRPr sz="900" b="0" i="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0B88C8F3-E9A8-FC41-839A-BB38FF6FD860}" type="slidenum">
              <a:rPr lang="en-US"/>
              <a:pPr>
                <a:defRPr/>
              </a:pPr>
              <a:t>‹#›</a:t>
            </a:fld>
            <a:endParaRPr lang="en-US"/>
          </a:p>
        </p:txBody>
      </p:sp>
    </p:spTree>
    <p:extLst>
      <p:ext uri="{BB962C8B-B14F-4D97-AF65-F5344CB8AC3E}">
        <p14:creationId xmlns:p14="http://schemas.microsoft.com/office/powerpoint/2010/main" val="16307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urple Horizontal Half">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441789" y="503435"/>
            <a:ext cx="8250148" cy="563366"/>
          </a:xfrm>
          <a:prstGeom prst="rect">
            <a:avLst/>
          </a:prstGeom>
        </p:spPr>
        <p:txBody>
          <a:bodyPr lIns="0" tIns="0" rIns="0" bIns="0"/>
          <a:lstStyle>
            <a:lvl1pPr>
              <a:defRPr sz="3400" b="1" i="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6" name="Text Placeholder 12"/>
          <p:cNvSpPr>
            <a:spLocks noGrp="1"/>
          </p:cNvSpPr>
          <p:nvPr>
            <p:ph type="body" sz="quarter" idx="12"/>
          </p:nvPr>
        </p:nvSpPr>
        <p:spPr>
          <a:xfrm>
            <a:off x="441325" y="1352550"/>
            <a:ext cx="5826125" cy="2962275"/>
          </a:xfrm>
          <a:prstGeom prst="rect">
            <a:avLst/>
          </a:prstGeom>
        </p:spPr>
        <p:txBody>
          <a:bodyPr lIns="0" tIns="0" rIns="0" bIns="0"/>
          <a:lstStyle>
            <a:lvl1pPr>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4" name="Footer Placeholder 2"/>
          <p:cNvSpPr>
            <a:spLocks noGrp="1"/>
          </p:cNvSpPr>
          <p:nvPr>
            <p:ph type="ftr" sz="quarter" idx="13"/>
          </p:nvPr>
        </p:nvSpPr>
        <p:spPr>
          <a:xfrm>
            <a:off x="441325" y="4714875"/>
            <a:ext cx="5826125" cy="428625"/>
          </a:xfrm>
        </p:spPr>
        <p:txBody>
          <a:bodyPr lIns="0" tIns="0" rIns="0" bIns="0" anchorCtr="0"/>
          <a:lstStyle>
            <a:lvl1pPr algn="l">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t>planning.org/npc</a:t>
            </a:r>
          </a:p>
        </p:txBody>
      </p:sp>
      <p:sp>
        <p:nvSpPr>
          <p:cNvPr id="5" name="Slide Number Placeholder 3"/>
          <p:cNvSpPr>
            <a:spLocks noGrp="1"/>
          </p:cNvSpPr>
          <p:nvPr>
            <p:ph type="sldNum" sz="quarter" idx="14"/>
          </p:nvPr>
        </p:nvSpPr>
        <p:spPr>
          <a:xfrm>
            <a:off x="6457950" y="4714875"/>
            <a:ext cx="2233613" cy="428625"/>
          </a:xfrm>
        </p:spPr>
        <p:txBody>
          <a:bodyPr lIns="0" tIns="0" rIns="0" bIns="0" anchorCtr="0"/>
          <a:lstStyle>
            <a:lvl1pPr algn="r">
              <a:defRPr sz="900" b="0" i="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B631519A-2BFF-7841-96B8-A5B009816A53}" type="slidenum">
              <a:rPr lang="en-US"/>
              <a:pPr>
                <a:defRPr/>
              </a:pPr>
              <a:t>‹#›</a:t>
            </a:fld>
            <a:endParaRPr lang="en-US"/>
          </a:p>
        </p:txBody>
      </p:sp>
    </p:spTree>
    <p:extLst>
      <p:ext uri="{BB962C8B-B14F-4D97-AF65-F5344CB8AC3E}">
        <p14:creationId xmlns:p14="http://schemas.microsoft.com/office/powerpoint/2010/main" val="84861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66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41325" y="503238"/>
            <a:ext cx="7321550" cy="750887"/>
          </a:xfrm>
          <a:prstGeom prst="rect">
            <a:avLst/>
          </a:prstGeom>
        </p:spPr>
        <p:txBody>
          <a:bodyPr lIns="0" tIns="0" rIns="0" bIns="0"/>
          <a:lstStyle>
            <a:lvl1pPr>
              <a:defRPr sz="4200" baseline="0">
                <a:latin typeface="Myriad Pro Bold" charset="0"/>
              </a:defRPr>
            </a:lvl1pPr>
          </a:lstStyle>
          <a:p>
            <a:pPr lvl="0"/>
            <a:r>
              <a:rPr lang="en-US"/>
              <a:t>Click to edit Master text styles</a:t>
            </a:r>
          </a:p>
        </p:txBody>
      </p:sp>
      <p:sp>
        <p:nvSpPr>
          <p:cNvPr id="8" name="Text Placeholder 7"/>
          <p:cNvSpPr>
            <a:spLocks noGrp="1"/>
          </p:cNvSpPr>
          <p:nvPr>
            <p:ph type="body" sz="quarter" idx="11"/>
          </p:nvPr>
        </p:nvSpPr>
        <p:spPr>
          <a:xfrm>
            <a:off x="441325" y="3628396"/>
            <a:ext cx="4359275" cy="867403"/>
          </a:xfrm>
          <a:prstGeom prst="rect">
            <a:avLst/>
          </a:prstGeom>
        </p:spPr>
        <p:txBody>
          <a:bodyPr anchor="t" anchorCtr="0"/>
          <a:lstStyle>
            <a:lvl1pPr algn="l">
              <a:defRPr sz="1800" baseline="0">
                <a:solidFill>
                  <a:schemeClr val="tx1"/>
                </a:solidFill>
                <a:latin typeface="Myriad Pro" charset="0"/>
              </a:defRPr>
            </a:lvl1pPr>
          </a:lstStyle>
          <a:p>
            <a:pPr lvl="0"/>
            <a:r>
              <a:rPr lang="en-US"/>
              <a:t>Click to edit Master text styles</a:t>
            </a:r>
          </a:p>
        </p:txBody>
      </p:sp>
      <p:sp>
        <p:nvSpPr>
          <p:cNvPr id="13" name="Text Placeholder 12"/>
          <p:cNvSpPr>
            <a:spLocks noGrp="1"/>
          </p:cNvSpPr>
          <p:nvPr>
            <p:ph type="body" sz="quarter" idx="12"/>
          </p:nvPr>
        </p:nvSpPr>
        <p:spPr>
          <a:xfrm>
            <a:off x="441325" y="1376363"/>
            <a:ext cx="5826125" cy="1892131"/>
          </a:xfrm>
          <a:prstGeom prst="rect">
            <a:avLst/>
          </a:prstGeom>
        </p:spPr>
        <p:txBody>
          <a:bodyPr lIns="0" tIns="0" rIns="0" bIns="0"/>
          <a:lstStyle/>
          <a:p>
            <a:pPr lvl="0"/>
            <a:r>
              <a:rPr lang="en-US"/>
              <a:t>Click to edit Master text styles</a:t>
            </a:r>
          </a:p>
        </p:txBody>
      </p:sp>
    </p:spTree>
    <p:extLst>
      <p:ext uri="{BB962C8B-B14F-4D97-AF65-F5344CB8AC3E}">
        <p14:creationId xmlns:p14="http://schemas.microsoft.com/office/powerpoint/2010/main" val="1295885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ight Blue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41789" y="503435"/>
            <a:ext cx="8250148" cy="563366"/>
          </a:xfrm>
          <a:prstGeom prst="rect">
            <a:avLst/>
          </a:prstGeom>
        </p:spPr>
        <p:txBody>
          <a:bodyPr lIns="0" tIns="0" rIns="0" bIns="0"/>
          <a:lstStyle>
            <a:lvl1pPr>
              <a:defRPr sz="3400" b="1" i="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2"/>
          <p:cNvSpPr>
            <a:spLocks noGrp="1"/>
          </p:cNvSpPr>
          <p:nvPr>
            <p:ph type="body" sz="quarter" idx="12"/>
          </p:nvPr>
        </p:nvSpPr>
        <p:spPr>
          <a:xfrm>
            <a:off x="441325" y="1352550"/>
            <a:ext cx="5826125" cy="2962275"/>
          </a:xfrm>
          <a:prstGeom prst="rect">
            <a:avLst/>
          </a:prstGeom>
        </p:spPr>
        <p:txBody>
          <a:bodyPr lIns="0" tIns="0" rIns="0" bIns="0"/>
          <a:lstStyle>
            <a:lvl1pPr>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4" name="Footer Placeholder 2"/>
          <p:cNvSpPr>
            <a:spLocks noGrp="1"/>
          </p:cNvSpPr>
          <p:nvPr>
            <p:ph type="ftr" sz="quarter" idx="13"/>
          </p:nvPr>
        </p:nvSpPr>
        <p:spPr>
          <a:xfrm>
            <a:off x="441325" y="4714875"/>
            <a:ext cx="5826125" cy="428625"/>
          </a:xfrm>
        </p:spPr>
        <p:txBody>
          <a:bodyPr lIns="0" tIns="0" rIns="0" bIns="0" anchorCtr="0"/>
          <a:lstStyle>
            <a:lvl1pPr algn="l">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t>planning.org/npc</a:t>
            </a:r>
          </a:p>
        </p:txBody>
      </p:sp>
      <p:sp>
        <p:nvSpPr>
          <p:cNvPr id="5" name="Slide Number Placeholder 3"/>
          <p:cNvSpPr>
            <a:spLocks noGrp="1"/>
          </p:cNvSpPr>
          <p:nvPr>
            <p:ph type="sldNum" sz="quarter" idx="14"/>
          </p:nvPr>
        </p:nvSpPr>
        <p:spPr>
          <a:xfrm>
            <a:off x="6457950" y="4714875"/>
            <a:ext cx="2233613" cy="428625"/>
          </a:xfrm>
        </p:spPr>
        <p:txBody>
          <a:bodyPr lIns="0" tIns="0" rIns="0" bIns="0" anchorCtr="0"/>
          <a:lstStyle>
            <a:lvl1pPr algn="r">
              <a:defRPr sz="900" b="0" i="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415F50D0-5193-0A4E-AA3D-BA9C3D937BAA}" type="slidenum">
              <a:rPr lang="en-US"/>
              <a:pPr>
                <a:defRPr/>
              </a:pPr>
              <a:t>‹#›</a:t>
            </a:fld>
            <a:endParaRPr lang="en-US"/>
          </a:p>
        </p:txBody>
      </p:sp>
    </p:spTree>
    <p:extLst>
      <p:ext uri="{BB962C8B-B14F-4D97-AF65-F5344CB8AC3E}">
        <p14:creationId xmlns:p14="http://schemas.microsoft.com/office/powerpoint/2010/main" val="17603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4D0D7A-1B6A-5143-983E-3C2569332556}" type="datetimeFigureOut">
              <a:rPr lang="en-US"/>
              <a:pPr>
                <a:defRPr/>
              </a:pPr>
              <a:t>4/5/23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00F11C-460E-164E-BC90-0A7B02C2B5FD}" type="slidenum">
              <a:rPr lang="en-US"/>
              <a:pPr>
                <a:defRPr/>
              </a:pPr>
              <a:t>‹#›</a:t>
            </a:fld>
            <a:endParaRPr lang="en-US" dirty="0"/>
          </a:p>
        </p:txBody>
      </p:sp>
    </p:spTree>
    <p:extLst>
      <p:ext uri="{BB962C8B-B14F-4D97-AF65-F5344CB8AC3E}">
        <p14:creationId xmlns:p14="http://schemas.microsoft.com/office/powerpoint/2010/main" val="182873597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Half">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441789" y="503435"/>
            <a:ext cx="8250148" cy="563366"/>
          </a:xfrm>
          <a:prstGeom prst="rect">
            <a:avLst/>
          </a:prstGeom>
        </p:spPr>
        <p:txBody>
          <a:bodyPr lIns="0" tIns="0" rIns="0" bIns="0"/>
          <a:lstStyle>
            <a:lvl1pPr>
              <a:defRPr sz="3400" b="1" i="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Text Placeholder 12"/>
          <p:cNvSpPr>
            <a:spLocks noGrp="1"/>
          </p:cNvSpPr>
          <p:nvPr>
            <p:ph type="body" sz="quarter" idx="12"/>
          </p:nvPr>
        </p:nvSpPr>
        <p:spPr>
          <a:xfrm>
            <a:off x="441325" y="1352550"/>
            <a:ext cx="5826125" cy="2962275"/>
          </a:xfrm>
          <a:prstGeom prst="rect">
            <a:avLst/>
          </a:prstGeom>
        </p:spPr>
        <p:txBody>
          <a:bodyPr lIns="0" tIns="0" rIns="0" bIns="0"/>
          <a:lstStyle>
            <a:lvl1pPr>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4" name="Footer Placeholder 2"/>
          <p:cNvSpPr>
            <a:spLocks noGrp="1"/>
          </p:cNvSpPr>
          <p:nvPr>
            <p:ph type="ftr" sz="quarter" idx="13"/>
          </p:nvPr>
        </p:nvSpPr>
        <p:spPr>
          <a:xfrm>
            <a:off x="441325" y="4714875"/>
            <a:ext cx="5826125" cy="428625"/>
          </a:xfrm>
        </p:spPr>
        <p:txBody>
          <a:bodyPr lIns="0" tIns="0" rIns="0" bIns="0" anchorCtr="0"/>
          <a:lstStyle>
            <a:lvl1pPr algn="l">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t>planning.org/npc</a:t>
            </a:r>
          </a:p>
        </p:txBody>
      </p:sp>
      <p:sp>
        <p:nvSpPr>
          <p:cNvPr id="5" name="Slide Number Placeholder 3"/>
          <p:cNvSpPr>
            <a:spLocks noGrp="1"/>
          </p:cNvSpPr>
          <p:nvPr>
            <p:ph type="sldNum" sz="quarter" idx="14"/>
          </p:nvPr>
        </p:nvSpPr>
        <p:spPr>
          <a:xfrm>
            <a:off x="6457950" y="4714875"/>
            <a:ext cx="2233613" cy="428625"/>
          </a:xfrm>
        </p:spPr>
        <p:txBody>
          <a:bodyPr lIns="0" tIns="0" rIns="0" bIns="0" anchorCtr="0"/>
          <a:lstStyle>
            <a:lvl1pPr algn="r">
              <a:defRPr sz="900" b="0" i="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5B34B0FB-989F-D74D-A672-440D3E127C61}" type="slidenum">
              <a:rPr lang="en-US"/>
              <a:pPr>
                <a:defRPr/>
              </a:pPr>
              <a:t>‹#›</a:t>
            </a:fld>
            <a:endParaRPr lang="en-US"/>
          </a:p>
        </p:txBody>
      </p:sp>
    </p:spTree>
    <p:extLst>
      <p:ext uri="{BB962C8B-B14F-4D97-AF65-F5344CB8AC3E}">
        <p14:creationId xmlns:p14="http://schemas.microsoft.com/office/powerpoint/2010/main" val="146102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Blue Horizontal Half">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441789" y="503435"/>
            <a:ext cx="8250148" cy="563366"/>
          </a:xfrm>
          <a:prstGeom prst="rect">
            <a:avLst/>
          </a:prstGeom>
        </p:spPr>
        <p:txBody>
          <a:bodyPr lIns="0" tIns="0" rIns="0" bIns="0"/>
          <a:lstStyle>
            <a:lvl1pPr>
              <a:defRPr sz="3400" b="1" i="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4" name="Text Placeholder 12"/>
          <p:cNvSpPr>
            <a:spLocks noGrp="1"/>
          </p:cNvSpPr>
          <p:nvPr>
            <p:ph type="body" sz="quarter" idx="12"/>
          </p:nvPr>
        </p:nvSpPr>
        <p:spPr>
          <a:xfrm>
            <a:off x="441325" y="1352550"/>
            <a:ext cx="5826125" cy="2962275"/>
          </a:xfrm>
          <a:prstGeom prst="rect">
            <a:avLst/>
          </a:prstGeom>
        </p:spPr>
        <p:txBody>
          <a:bodyPr lIns="0" tIns="0" rIns="0" bIns="0"/>
          <a:lstStyle>
            <a:lvl1pPr>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4" name="Footer Placeholder 2"/>
          <p:cNvSpPr>
            <a:spLocks noGrp="1"/>
          </p:cNvSpPr>
          <p:nvPr>
            <p:ph type="ftr" sz="quarter" idx="13"/>
          </p:nvPr>
        </p:nvSpPr>
        <p:spPr>
          <a:xfrm>
            <a:off x="441325" y="4714875"/>
            <a:ext cx="5826125" cy="428625"/>
          </a:xfrm>
        </p:spPr>
        <p:txBody>
          <a:bodyPr lIns="0" tIns="0" rIns="0" bIns="0" anchorCtr="0"/>
          <a:lstStyle>
            <a:lvl1pPr algn="l">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t>planning.org/npc</a:t>
            </a:r>
          </a:p>
        </p:txBody>
      </p:sp>
      <p:sp>
        <p:nvSpPr>
          <p:cNvPr id="5" name="Slide Number Placeholder 3"/>
          <p:cNvSpPr>
            <a:spLocks noGrp="1"/>
          </p:cNvSpPr>
          <p:nvPr>
            <p:ph type="sldNum" sz="quarter" idx="14"/>
          </p:nvPr>
        </p:nvSpPr>
        <p:spPr>
          <a:xfrm>
            <a:off x="6457950" y="4714875"/>
            <a:ext cx="2233613" cy="428625"/>
          </a:xfrm>
        </p:spPr>
        <p:txBody>
          <a:bodyPr lIns="0" tIns="0" rIns="0" bIns="0" anchorCtr="0"/>
          <a:lstStyle>
            <a:lvl1pPr algn="r">
              <a:defRPr sz="900" b="0" i="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E76AAF22-4695-A84E-A3DB-1FB8CB261B20}" type="slidenum">
              <a:rPr lang="en-US"/>
              <a:pPr>
                <a:defRPr/>
              </a:pPr>
              <a:t>‹#›</a:t>
            </a:fld>
            <a:endParaRPr lang="en-US"/>
          </a:p>
        </p:txBody>
      </p:sp>
    </p:spTree>
    <p:extLst>
      <p:ext uri="{BB962C8B-B14F-4D97-AF65-F5344CB8AC3E}">
        <p14:creationId xmlns:p14="http://schemas.microsoft.com/office/powerpoint/2010/main" val="1145407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id Purp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41789" y="503434"/>
            <a:ext cx="2863386" cy="4136629"/>
          </a:xfrm>
          <a:prstGeom prst="rect">
            <a:avLst/>
          </a:prstGeom>
        </p:spPr>
        <p:txBody>
          <a:bodyPr lIns="0" tIns="0" rIns="0" bIns="0"/>
          <a:lstStyle>
            <a:lvl1pPr>
              <a:defRPr sz="3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1" name="Text Placeholder 12"/>
          <p:cNvSpPr>
            <a:spLocks noGrp="1"/>
          </p:cNvSpPr>
          <p:nvPr>
            <p:ph type="body" sz="quarter" idx="12"/>
          </p:nvPr>
        </p:nvSpPr>
        <p:spPr>
          <a:xfrm>
            <a:off x="3962399" y="503435"/>
            <a:ext cx="4729537" cy="4136630"/>
          </a:xfrm>
          <a:prstGeom prst="rect">
            <a:avLst/>
          </a:prstGeom>
        </p:spPr>
        <p:txBody>
          <a:bodyPr lIns="0" tIns="0" rIns="0" bIns="0"/>
          <a:lstStyle>
            <a:lvl1pP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4" name="Footer Placeholder 2"/>
          <p:cNvSpPr>
            <a:spLocks noGrp="1"/>
          </p:cNvSpPr>
          <p:nvPr>
            <p:ph type="ftr" sz="quarter" idx="13"/>
          </p:nvPr>
        </p:nvSpPr>
        <p:spPr>
          <a:xfrm>
            <a:off x="441325" y="4714875"/>
            <a:ext cx="5826125" cy="428625"/>
          </a:xfrm>
        </p:spPr>
        <p:txBody>
          <a:bodyPr lIns="0" tIns="0" rIns="0" bIns="0" anchorCtr="0"/>
          <a:lstStyle>
            <a:lvl1pPr algn="l">
              <a:defRPr sz="900" b="1" i="0" err="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t>planning.org/npc</a:t>
            </a:r>
          </a:p>
        </p:txBody>
      </p:sp>
      <p:sp>
        <p:nvSpPr>
          <p:cNvPr id="5" name="Slide Number Placeholder 3"/>
          <p:cNvSpPr>
            <a:spLocks noGrp="1"/>
          </p:cNvSpPr>
          <p:nvPr>
            <p:ph type="sldNum" sz="quarter" idx="14"/>
          </p:nvPr>
        </p:nvSpPr>
        <p:spPr>
          <a:xfrm>
            <a:off x="6457950" y="4714875"/>
            <a:ext cx="2233613" cy="428625"/>
          </a:xfrm>
        </p:spPr>
        <p:txBody>
          <a:bodyPr lIns="0" tIns="0" rIns="0" bIns="0" anchorCtr="0"/>
          <a:lstStyle>
            <a:lvl1pPr algn="r">
              <a:defRPr sz="900" b="0" i="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F25DE3B-B4E7-274B-A2B1-33D7A411251B}" type="slidenum">
              <a:rPr lang="en-US"/>
              <a:pPr>
                <a:defRPr/>
              </a:pPr>
              <a:t>‹#›</a:t>
            </a:fld>
            <a:endParaRPr lang="en-US"/>
          </a:p>
        </p:txBody>
      </p:sp>
    </p:spTree>
    <p:extLst>
      <p:ext uri="{BB962C8B-B14F-4D97-AF65-F5344CB8AC3E}">
        <p14:creationId xmlns:p14="http://schemas.microsoft.com/office/powerpoint/2010/main" val="824407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lid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441789" y="503435"/>
            <a:ext cx="8250148" cy="563366"/>
          </a:xfrm>
          <a:prstGeom prst="rect">
            <a:avLst/>
          </a:prstGeom>
        </p:spPr>
        <p:txBody>
          <a:bodyPr lIns="0" tIns="0" rIns="0" bIns="0"/>
          <a:lstStyle>
            <a:lvl1pPr>
              <a:defRPr sz="3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2"/>
          <p:cNvSpPr>
            <a:spLocks noGrp="1"/>
          </p:cNvSpPr>
          <p:nvPr>
            <p:ph type="body" sz="quarter" idx="12"/>
          </p:nvPr>
        </p:nvSpPr>
        <p:spPr>
          <a:xfrm>
            <a:off x="441325" y="1352550"/>
            <a:ext cx="5826125" cy="2962275"/>
          </a:xfrm>
          <a:prstGeom prst="rect">
            <a:avLst/>
          </a:prstGeom>
        </p:spPr>
        <p:txBody>
          <a:bodyPr lIns="0" tIns="0" rIns="0" bIns="0"/>
          <a:lstStyle>
            <a:lvl1pPr>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4" name="Footer Placeholder 2"/>
          <p:cNvSpPr>
            <a:spLocks noGrp="1"/>
          </p:cNvSpPr>
          <p:nvPr>
            <p:ph type="ftr" sz="quarter" idx="13"/>
          </p:nvPr>
        </p:nvSpPr>
        <p:spPr>
          <a:xfrm>
            <a:off x="441325" y="4714875"/>
            <a:ext cx="5826125" cy="428625"/>
          </a:xfrm>
        </p:spPr>
        <p:txBody>
          <a:bodyPr lIns="0" tIns="0" rIns="0" bIns="0" anchorCtr="0"/>
          <a:lstStyle>
            <a:lvl1pPr algn="l">
              <a:defRPr sz="900" b="1" i="0" err="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t>planning.org/npc</a:t>
            </a:r>
          </a:p>
        </p:txBody>
      </p:sp>
      <p:sp>
        <p:nvSpPr>
          <p:cNvPr id="5" name="Slide Number Placeholder 3"/>
          <p:cNvSpPr>
            <a:spLocks noGrp="1"/>
          </p:cNvSpPr>
          <p:nvPr>
            <p:ph type="sldNum" sz="quarter" idx="14"/>
          </p:nvPr>
        </p:nvSpPr>
        <p:spPr>
          <a:xfrm>
            <a:off x="6457950" y="4714875"/>
            <a:ext cx="2233613" cy="428625"/>
          </a:xfrm>
        </p:spPr>
        <p:txBody>
          <a:bodyPr lIns="0" tIns="0" rIns="0" bIns="0" anchorCtr="0"/>
          <a:lstStyle>
            <a:lvl1pPr algn="r">
              <a:defRPr sz="900" b="0" i="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9D8152FD-4582-B34E-A00F-21D96E196662}" type="slidenum">
              <a:rPr lang="en-US"/>
              <a:pPr>
                <a:defRPr/>
              </a:pPr>
              <a:t>‹#›</a:t>
            </a:fld>
            <a:endParaRPr lang="en-US"/>
          </a:p>
        </p:txBody>
      </p:sp>
    </p:spTree>
    <p:extLst>
      <p:ext uri="{BB962C8B-B14F-4D97-AF65-F5344CB8AC3E}">
        <p14:creationId xmlns:p14="http://schemas.microsoft.com/office/powerpoint/2010/main" val="248059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652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userDrawn="1"/>
        </p:nvSpPr>
        <p:spPr>
          <a:xfrm>
            <a:off x="457200" y="3654425"/>
            <a:ext cx="4208463" cy="1039813"/>
          </a:xfrm>
          <a:prstGeom prst="rect">
            <a:avLst/>
          </a:prstGeom>
        </p:spPr>
        <p:txBody>
          <a:bodyPr lIns="22860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endParaRPr lang="en-US"/>
          </a:p>
        </p:txBody>
      </p:sp>
      <p:sp>
        <p:nvSpPr>
          <p:cNvPr id="2" name="Title 1"/>
          <p:cNvSpPr>
            <a:spLocks noGrp="1"/>
          </p:cNvSpPr>
          <p:nvPr>
            <p:ph type="ctrTitle"/>
          </p:nvPr>
        </p:nvSpPr>
        <p:spPr>
          <a:xfrm>
            <a:off x="457200" y="575354"/>
            <a:ext cx="4209068" cy="1385422"/>
          </a:xfrm>
        </p:spPr>
        <p:txBody>
          <a:bodyPr lIns="228600" anchor="t"/>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960775"/>
            <a:ext cx="4209068" cy="1692861"/>
          </a:xfrm>
          <a:prstGeom prst="rect">
            <a:avLst/>
          </a:prstGeom>
        </p:spPr>
        <p:txBody>
          <a:bodyPr lIns="22860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Tree>
    <p:extLst>
      <p:ext uri="{BB962C8B-B14F-4D97-AF65-F5344CB8AC3E}">
        <p14:creationId xmlns:p14="http://schemas.microsoft.com/office/powerpoint/2010/main" val="477899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457200" y="1482725"/>
            <a:ext cx="8229600" cy="3032125"/>
          </a:xfrm>
          <a:prstGeom prst="rect">
            <a:avLst/>
          </a:prstGeom>
        </p:spPr>
        <p:txBody>
          <a:bodyPr lIns="0" tIns="0" rIns="0" bIns="0"/>
          <a:lstStyle>
            <a:lvl1pPr algn="l" defTabSz="685800" rtl="0" eaLnBrk="1" latinLnBrk="0" hangingPunct="1">
              <a:lnSpc>
                <a:spcPct val="90000"/>
              </a:lnSpc>
              <a:spcBef>
                <a:spcPct val="0"/>
              </a:spcBef>
              <a:buNone/>
              <a:defRPr sz="36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fontAlgn="auto">
              <a:spcAft>
                <a:spcPts val="0"/>
              </a:spcAft>
              <a:defRPr/>
            </a:pPr>
            <a:endParaRPr lang="en-US" sz="1800" b="0"/>
          </a:p>
        </p:txBody>
      </p:sp>
      <p:sp>
        <p:nvSpPr>
          <p:cNvPr id="2" name="Title 1"/>
          <p:cNvSpPr>
            <a:spLocks noGrp="1"/>
          </p:cNvSpPr>
          <p:nvPr>
            <p:ph type="title"/>
          </p:nvPr>
        </p:nvSpPr>
        <p:spPr>
          <a:xfrm>
            <a:off x="457198" y="575354"/>
            <a:ext cx="8229600" cy="904654"/>
          </a:xfrm>
        </p:spPr>
        <p:txBody>
          <a:bodyPr/>
          <a:lstStyle/>
          <a:p>
            <a:r>
              <a:rPr lang="en-US"/>
              <a:t>Click to edit Master title style</a:t>
            </a:r>
            <a:endParaRPr lang="en-US" dirty="0"/>
          </a:p>
        </p:txBody>
      </p:sp>
      <p:sp>
        <p:nvSpPr>
          <p:cNvPr id="4" name="Footer Placeholder 2"/>
          <p:cNvSpPr>
            <a:spLocks noGrp="1"/>
          </p:cNvSpPr>
          <p:nvPr>
            <p:ph type="ftr" sz="quarter" idx="10"/>
          </p:nvPr>
        </p:nvSpPr>
        <p:spPr/>
        <p:txBody>
          <a:bodyPr/>
          <a:lstStyle>
            <a:lvl1pPr>
              <a:defRPr>
                <a:solidFill>
                  <a:schemeClr val="bg1"/>
                </a:solidFill>
              </a:defRPr>
            </a:lvl1pPr>
          </a:lstStyle>
          <a:p>
            <a:pPr>
              <a:defRPr/>
            </a:pPr>
            <a:r>
              <a:rPr lang="en-US"/>
              <a:t>PLANNING.ORG/NPC20</a:t>
            </a:r>
          </a:p>
        </p:txBody>
      </p:sp>
      <p:sp>
        <p:nvSpPr>
          <p:cNvPr id="5" name="Slide Number Placeholder 3"/>
          <p:cNvSpPr>
            <a:spLocks noGrp="1"/>
          </p:cNvSpPr>
          <p:nvPr>
            <p:ph type="sldNum" sz="quarter" idx="11"/>
          </p:nvPr>
        </p:nvSpPr>
        <p:spPr/>
        <p:txBody>
          <a:bodyPr/>
          <a:lstStyle>
            <a:lvl1pPr>
              <a:defRPr smtClean="0">
                <a:solidFill>
                  <a:schemeClr val="bg1"/>
                </a:solidFill>
              </a:defRPr>
            </a:lvl1pPr>
          </a:lstStyle>
          <a:p>
            <a:pPr>
              <a:defRPr/>
            </a:pPr>
            <a:fld id="{76F9F4B3-0FCA-6C4A-83F5-DFC7C64B4C26}" type="slidenum">
              <a:rPr lang="en-US"/>
              <a:pPr>
                <a:defRPr/>
              </a:pPr>
              <a:t>‹#›</a:t>
            </a:fld>
            <a:endParaRPr lang="en-US"/>
          </a:p>
        </p:txBody>
      </p:sp>
    </p:spTree>
    <p:extLst>
      <p:ext uri="{BB962C8B-B14F-4D97-AF65-F5344CB8AC3E}">
        <p14:creationId xmlns:p14="http://schemas.microsoft.com/office/powerpoint/2010/main" val="47082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FA36307-2B8F-1342-9433-E8DD762B54E2}" type="datetimeFigureOut">
              <a:rPr lang="en-US"/>
              <a:pPr>
                <a:defRPr/>
              </a:pPr>
              <a:t>4/5/23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B8757-D0DE-E24C-A76C-4A168CFED748}" type="slidenum">
              <a:rPr lang="en-US"/>
              <a:pPr>
                <a:defRPr/>
              </a:pPr>
              <a:t>‹#›</a:t>
            </a:fld>
            <a:endParaRPr lang="en-US" dirty="0"/>
          </a:p>
        </p:txBody>
      </p:sp>
    </p:spTree>
    <p:extLst>
      <p:ext uri="{BB962C8B-B14F-4D97-AF65-F5344CB8AC3E}">
        <p14:creationId xmlns:p14="http://schemas.microsoft.com/office/powerpoint/2010/main" val="77960957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C7F8206-E0A5-AE47-B470-EB28A7090155}" type="datetimeFigureOut">
              <a:rPr lang="en-US"/>
              <a:pPr>
                <a:defRPr/>
              </a:pPr>
              <a:t>4/5/23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4BE9E3-D4BA-C446-BB65-6E0353A2348F}" type="slidenum">
              <a:rPr lang="en-US"/>
              <a:pPr>
                <a:defRPr/>
              </a:pPr>
              <a:t>‹#›</a:t>
            </a:fld>
            <a:endParaRPr lang="en-US" dirty="0"/>
          </a:p>
        </p:txBody>
      </p:sp>
    </p:spTree>
    <p:extLst>
      <p:ext uri="{BB962C8B-B14F-4D97-AF65-F5344CB8AC3E}">
        <p14:creationId xmlns:p14="http://schemas.microsoft.com/office/powerpoint/2010/main" val="110039667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82D463F-73DB-BF4D-9ABF-AF8136511A14}" type="datetimeFigureOut">
              <a:rPr lang="en-US"/>
              <a:pPr>
                <a:defRPr/>
              </a:pPr>
              <a:t>4/5/23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37A37E-37A4-FA41-9B38-291CC0D0364E}" type="slidenum">
              <a:rPr lang="en-US"/>
              <a:pPr>
                <a:defRPr/>
              </a:pPr>
              <a:t>‹#›</a:t>
            </a:fld>
            <a:endParaRPr lang="en-US" dirty="0"/>
          </a:p>
        </p:txBody>
      </p:sp>
    </p:spTree>
    <p:extLst>
      <p:ext uri="{BB962C8B-B14F-4D97-AF65-F5344CB8AC3E}">
        <p14:creationId xmlns:p14="http://schemas.microsoft.com/office/powerpoint/2010/main" val="23779918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8EAC402-B51E-7146-AE81-A3E89A520E62}" type="datetimeFigureOut">
              <a:rPr lang="en-US"/>
              <a:pPr>
                <a:defRPr/>
              </a:pPr>
              <a:t>4/5/23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28E449A-C7F9-2F47-A1EE-CDD59FB74316}" type="slidenum">
              <a:rPr lang="en-US"/>
              <a:pPr>
                <a:defRPr/>
              </a:pPr>
              <a:t>‹#›</a:t>
            </a:fld>
            <a:endParaRPr lang="en-US" dirty="0"/>
          </a:p>
        </p:txBody>
      </p:sp>
    </p:spTree>
    <p:extLst>
      <p:ext uri="{BB962C8B-B14F-4D97-AF65-F5344CB8AC3E}">
        <p14:creationId xmlns:p14="http://schemas.microsoft.com/office/powerpoint/2010/main" val="22378480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5A5CE1-348D-234F-8A3B-5C538183B578}" type="datetimeFigureOut">
              <a:rPr lang="en-US"/>
              <a:pPr>
                <a:defRPr/>
              </a:pPr>
              <a:t>4/5/23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A8D94E-5461-8A4A-85B0-536C6E61EFF3}" type="slidenum">
              <a:rPr lang="en-US"/>
              <a:pPr>
                <a:defRPr/>
              </a:pPr>
              <a:t>‹#›</a:t>
            </a:fld>
            <a:endParaRPr lang="en-US" dirty="0"/>
          </a:p>
        </p:txBody>
      </p:sp>
    </p:spTree>
    <p:extLst>
      <p:ext uri="{BB962C8B-B14F-4D97-AF65-F5344CB8AC3E}">
        <p14:creationId xmlns:p14="http://schemas.microsoft.com/office/powerpoint/2010/main" val="90738535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589E2A-E8AF-C945-ACA9-7402244E3900}" type="datetimeFigureOut">
              <a:rPr lang="en-US"/>
              <a:pPr>
                <a:defRPr/>
              </a:pPr>
              <a:t>4/5/23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E94716-AE34-AD47-B7AB-E92460D434A2}" type="slidenum">
              <a:rPr lang="en-US"/>
              <a:pPr>
                <a:defRPr/>
              </a:pPr>
              <a:t>‹#›</a:t>
            </a:fld>
            <a:endParaRPr lang="en-US" dirty="0"/>
          </a:p>
        </p:txBody>
      </p:sp>
    </p:spTree>
    <p:extLst>
      <p:ext uri="{BB962C8B-B14F-4D97-AF65-F5344CB8AC3E}">
        <p14:creationId xmlns:p14="http://schemas.microsoft.com/office/powerpoint/2010/main" val="114423371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39E9D0-DF0E-1947-9586-6DF4D2F732BD}" type="datetimeFigureOut">
              <a:rPr lang="en-US"/>
              <a:pPr>
                <a:defRPr/>
              </a:pPr>
              <a:t>4/5/23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8DBBF9-F518-1344-9865-561807FB2767}" type="slidenum">
              <a:rPr lang="en-US"/>
              <a:pPr>
                <a:defRPr/>
              </a:pPr>
              <a:t>‹#›</a:t>
            </a:fld>
            <a:endParaRPr lang="en-US" dirty="0"/>
          </a:p>
        </p:txBody>
      </p:sp>
    </p:spTree>
    <p:extLst>
      <p:ext uri="{BB962C8B-B14F-4D97-AF65-F5344CB8AC3E}">
        <p14:creationId xmlns:p14="http://schemas.microsoft.com/office/powerpoint/2010/main" val="42002273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F5D47D09-8B0E-144E-857D-765F5412A583}" type="datetimeFigureOut">
              <a:rPr lang="en-US"/>
              <a:pPr>
                <a:defRPr/>
              </a:pPr>
              <a:t>4/5/23</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ABBA5FF2-52B7-B74F-B102-3D828AE8ED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Lst>
  <p:hf hd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charset="0"/>
        </a:defRPr>
      </a:lvl2pPr>
      <a:lvl3pPr algn="l" defTabSz="685800" rtl="0" fontAlgn="base">
        <a:lnSpc>
          <a:spcPct val="90000"/>
        </a:lnSpc>
        <a:spcBef>
          <a:spcPct val="0"/>
        </a:spcBef>
        <a:spcAft>
          <a:spcPct val="0"/>
        </a:spcAft>
        <a:defRPr sz="3300">
          <a:solidFill>
            <a:schemeClr val="tx1"/>
          </a:solidFill>
          <a:latin typeface="Calibri Light" charset="0"/>
        </a:defRPr>
      </a:lvl3pPr>
      <a:lvl4pPr algn="l" defTabSz="685800" rtl="0" fontAlgn="base">
        <a:lnSpc>
          <a:spcPct val="90000"/>
        </a:lnSpc>
        <a:spcBef>
          <a:spcPct val="0"/>
        </a:spcBef>
        <a:spcAft>
          <a:spcPct val="0"/>
        </a:spcAft>
        <a:defRPr sz="3300">
          <a:solidFill>
            <a:schemeClr val="tx1"/>
          </a:solidFill>
          <a:latin typeface="Calibri Light" charset="0"/>
        </a:defRPr>
      </a:lvl4pPr>
      <a:lvl5pPr algn="l" defTabSz="685800" rtl="0" fontAlgn="base">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hyperlink" Target="mailto:ethics@planning.org"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planning.or/ethics/ethicscode" TargetMode="External"/><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441325" y="798513"/>
            <a:ext cx="8250238" cy="1384300"/>
          </a:xfrm>
        </p:spPr>
        <p:txBody>
          <a:bodyPr/>
          <a:lstStyle/>
          <a:p>
            <a:r>
              <a:rPr lang="en-US" altLang="en-US" sz="4400" dirty="0">
                <a:latin typeface="Verdana" charset="0"/>
                <a:ea typeface="Verdana" charset="0"/>
                <a:cs typeface="Verdana" charset="0"/>
              </a:rPr>
              <a:t>Ethics Cases </a:t>
            </a:r>
            <a:br>
              <a:rPr lang="en-US" altLang="en-US" sz="4400" dirty="0">
                <a:latin typeface="Verdana" charset="0"/>
                <a:ea typeface="Verdana" charset="0"/>
                <a:cs typeface="Verdana" charset="0"/>
              </a:rPr>
            </a:br>
            <a:r>
              <a:rPr lang="en-US" altLang="en-US" sz="4400" dirty="0">
                <a:latin typeface="Verdana" charset="0"/>
                <a:ea typeface="Verdana" charset="0"/>
                <a:cs typeface="Verdana" charset="0"/>
              </a:rPr>
              <a:t>of the Year: 2023</a:t>
            </a:r>
          </a:p>
        </p:txBody>
      </p:sp>
      <p:sp>
        <p:nvSpPr>
          <p:cNvPr id="3" name="Text Placeholder 2"/>
          <p:cNvSpPr>
            <a:spLocks noGrp="1"/>
          </p:cNvSpPr>
          <p:nvPr>
            <p:ph type="body" sz="quarter" idx="12"/>
          </p:nvPr>
        </p:nvSpPr>
        <p:spPr>
          <a:xfrm>
            <a:off x="409575" y="3767455"/>
            <a:ext cx="8250238" cy="884238"/>
          </a:xfrm>
        </p:spPr>
        <p:txBody>
          <a:bodyPr>
            <a:normAutofit fontScale="92500" lnSpcReduction="20000"/>
          </a:bodyPr>
          <a:lstStyle/>
          <a:p>
            <a:pPr marL="0" indent="0" algn="ctr" fontAlgn="auto">
              <a:spcAft>
                <a:spcPts val="0"/>
              </a:spcAft>
              <a:buFont typeface="Arial"/>
              <a:buNone/>
              <a:defRPr/>
            </a:pPr>
            <a:r>
              <a:rPr lang="en-US" b="1" dirty="0">
                <a:solidFill>
                  <a:schemeClr val="accent2">
                    <a:lumMod val="75000"/>
                  </a:schemeClr>
                </a:solidFill>
              </a:rPr>
              <a:t>SC APA Spring Conference – April 28, 2023</a:t>
            </a:r>
          </a:p>
          <a:p>
            <a:pPr marL="0" indent="0" algn="ctr" fontAlgn="auto">
              <a:spcAft>
                <a:spcPts val="0"/>
              </a:spcAft>
              <a:buFont typeface="Arial"/>
              <a:buNone/>
              <a:defRPr/>
            </a:pPr>
            <a:r>
              <a:rPr lang="en-US" b="1" dirty="0">
                <a:solidFill>
                  <a:schemeClr val="accent2">
                    <a:lumMod val="75000"/>
                  </a:schemeClr>
                </a:solidFill>
              </a:rPr>
              <a:t>APA National Panning Conference – April 2, 2023</a:t>
            </a:r>
          </a:p>
          <a:p>
            <a:pPr marL="0" indent="0" algn="ctr" fontAlgn="auto">
              <a:spcAft>
                <a:spcPts val="0"/>
              </a:spcAft>
              <a:buFont typeface="Arial"/>
              <a:buNone/>
              <a:defRPr/>
            </a:pPr>
            <a:r>
              <a:rPr lang="en-US" b="1" dirty="0">
                <a:solidFill>
                  <a:schemeClr val="accent2">
                    <a:lumMod val="75000"/>
                  </a:schemeClr>
                </a:solidFill>
              </a:rPr>
              <a:t>Philadelphia, PA</a:t>
            </a:r>
          </a:p>
          <a:p>
            <a:pPr marL="0" indent="0" algn="ctr" fontAlgn="auto">
              <a:spcAft>
                <a:spcPts val="0"/>
              </a:spcAft>
              <a:buFont typeface="Arial"/>
              <a:buNone/>
              <a:defRPr/>
            </a:pPr>
            <a:r>
              <a:rPr lang="en-US" b="1" i="1" dirty="0">
                <a:solidFill>
                  <a:schemeClr val="accent2">
                    <a:lumMod val="75000"/>
                  </a:schemeClr>
                </a:solidFill>
              </a:rPr>
              <a:t>Prepared by the Ethics Committee of the American Institute of Certified Planners </a:t>
            </a:r>
          </a:p>
          <a:p>
            <a:pPr fontAlgn="auto">
              <a:spcAft>
                <a:spcPts val="0"/>
              </a:spcAft>
              <a:buFont typeface="Arial"/>
              <a:buChar char="•"/>
              <a:defRPr/>
            </a:pPr>
            <a:endParaRPr lang="en-US" sz="800" b="1" dirty="0"/>
          </a:p>
          <a:p>
            <a:pPr fontAlgn="auto">
              <a:spcAft>
                <a:spcPts val="0"/>
              </a:spcAft>
              <a:buFont typeface="Arial"/>
              <a:buChar char="•"/>
              <a:defRPr/>
            </a:pPr>
            <a:endParaRPr lang="en-US" b="1" dirty="0"/>
          </a:p>
          <a:p>
            <a:pPr fontAlgn="auto">
              <a:spcAft>
                <a:spcPts val="0"/>
              </a:spcAft>
              <a:buFont typeface="Arial"/>
              <a:buChar char="•"/>
              <a:defRPr/>
            </a:pPr>
            <a:endParaRPr lang="en-US" dirty="0"/>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2913" y="406400"/>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6400" y="1028700"/>
            <a:ext cx="654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9746" y="2205522"/>
            <a:ext cx="1870075" cy="11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0698" y="2168782"/>
            <a:ext cx="175631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a:extLst>
              <a:ext uri="{FF2B5EF4-FFF2-40B4-BE49-F238E27FC236}">
                <a16:creationId xmlns:a16="http://schemas.microsoft.com/office/drawing/2014/main" id="{A16AE3AF-1942-47D0-AC48-976561D5E07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8744" y="2205522"/>
            <a:ext cx="1870075" cy="11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Marriage license disclosure - Great Officiants">
            <a:extLst>
              <a:ext uri="{FF2B5EF4-FFF2-40B4-BE49-F238E27FC236}">
                <a16:creationId xmlns:a16="http://schemas.microsoft.com/office/drawing/2014/main" id="{B395901E-E957-550F-6023-FE5DAD56B6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941" y="2205522"/>
            <a:ext cx="1756315" cy="113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1588" y="0"/>
            <a:ext cx="91424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2" name="Freeform: Shape 11"/>
          <p:cNvSpPr>
            <a:spLocks noGrp="1" noRot="1" noChangeAspect="1" noMove="1" noResize="1" noEditPoints="1" noAdjustHandles="1" noChangeArrowheads="1" noChangeShapeType="1" noTextEdit="1"/>
          </p:cNvSpPr>
          <p:nvPr/>
        </p:nvSpPr>
        <p:spPr>
          <a:xfrm>
            <a:off x="0" y="0"/>
            <a:ext cx="3125788"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p:cNvSpPr>
            <a:spLocks noGrp="1"/>
          </p:cNvSpPr>
          <p:nvPr>
            <p:ph type="title"/>
          </p:nvPr>
        </p:nvSpPr>
        <p:spPr>
          <a:xfrm>
            <a:off x="260350" y="827088"/>
            <a:ext cx="2679700" cy="3346450"/>
          </a:xfrm>
        </p:spPr>
        <p:txBody>
          <a:bodyPr>
            <a:normAutofit/>
          </a:bodyPr>
          <a:lstStyle/>
          <a:p>
            <a:br>
              <a:rPr lang="en-US" altLang="en-US" sz="2400" b="1" dirty="0">
                <a:solidFill>
                  <a:srgbClr val="FFFFFF"/>
                </a:solidFill>
                <a:latin typeface="Verdana" charset="0"/>
                <a:ea typeface="Verdana" charset="0"/>
                <a:cs typeface="Calibri Light" charset="0"/>
              </a:rPr>
            </a:br>
            <a:r>
              <a:rPr lang="en-US" altLang="en-US" sz="3200" b="1" dirty="0">
                <a:solidFill>
                  <a:srgbClr val="FFFFFF"/>
                </a:solidFill>
                <a:latin typeface="Verdana" charset="0"/>
                <a:ea typeface="Verdana" charset="0"/>
                <a:cs typeface="Calibri Light" charset="0"/>
              </a:rPr>
              <a:t>Rules of Conduct</a:t>
            </a:r>
            <a:br>
              <a:rPr lang="en-US" altLang="en-US" dirty="0">
                <a:ea typeface="Verdana" charset="0"/>
                <a:cs typeface="Calibri Light" charset="0"/>
              </a:rPr>
            </a:br>
            <a:br>
              <a:rPr lang="en-US" altLang="en-US" dirty="0">
                <a:ea typeface="Verdana" charset="0"/>
                <a:cs typeface="Calibri Light" charset="0"/>
              </a:rPr>
            </a:br>
            <a:r>
              <a:rPr lang="en-US" altLang="en-US" sz="1600" dirty="0">
                <a:solidFill>
                  <a:srgbClr val="FFFFFF"/>
                </a:solidFill>
                <a:latin typeface="Verdana" charset="0"/>
                <a:ea typeface="Verdana" charset="0"/>
                <a:cs typeface="Calibri Light" charset="0"/>
              </a:rPr>
              <a:t>Section B </a:t>
            </a:r>
            <a:br>
              <a:rPr lang="en-US" altLang="en-US" sz="1600" dirty="0">
                <a:solidFill>
                  <a:srgbClr val="FFFFFF"/>
                </a:solidFill>
                <a:latin typeface="Verdana" charset="0"/>
                <a:ea typeface="Verdana" charset="0"/>
                <a:cs typeface="Calibri Light" charset="0"/>
              </a:rPr>
            </a:br>
            <a:r>
              <a:rPr lang="en-US" altLang="en-US" sz="1600" dirty="0">
                <a:solidFill>
                  <a:srgbClr val="FFFFFF"/>
                </a:solidFill>
                <a:latin typeface="Verdana" charset="0"/>
                <a:ea typeface="Verdana" charset="0"/>
                <a:cs typeface="Calibri Light" charset="0"/>
              </a:rPr>
              <a:t>of the </a:t>
            </a:r>
            <a:r>
              <a:rPr lang="en-US" altLang="en-US" sz="1600" i="1" dirty="0">
                <a:solidFill>
                  <a:srgbClr val="FFFFFF"/>
                </a:solidFill>
                <a:latin typeface="Verdana" charset="0"/>
                <a:ea typeface="Verdana" charset="0"/>
                <a:cs typeface="Calibri Light" charset="0"/>
              </a:rPr>
              <a:t>AICP Ethics Code</a:t>
            </a:r>
            <a:endParaRPr lang="en-US" altLang="en-US" sz="1600" i="1" dirty="0">
              <a:solidFill>
                <a:srgbClr val="FFFFFF"/>
              </a:solidFill>
              <a:latin typeface="Verdana" charset="0"/>
              <a:ea typeface="Verdana" charset="0"/>
              <a:cs typeface="Verdana" charset="0"/>
            </a:endParaRPr>
          </a:p>
        </p:txBody>
      </p:sp>
      <p:sp>
        <p:nvSpPr>
          <p:cNvPr id="14" name="Arc 13"/>
          <p:cNvSpPr>
            <a:spLocks noGrp="1" noRot="1" noChangeAspect="1" noMove="1" noResize="1" noEditPoints="1" noAdjustHandles="1" noChangeArrowheads="1" noChangeShapeType="1" noTextEdit="1"/>
          </p:cNvSpPr>
          <p:nvPr/>
        </p:nvSpPr>
        <p:spPr>
          <a:xfrm flipV="1">
            <a:off x="5662613" y="1841500"/>
            <a:ext cx="3062287" cy="3062288"/>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350" dirty="0"/>
          </a:p>
        </p:txBody>
      </p:sp>
      <p:sp>
        <p:nvSpPr>
          <p:cNvPr id="3" name="Content Placeholder 2"/>
          <p:cNvSpPr>
            <a:spLocks noGrp="1"/>
          </p:cNvSpPr>
          <p:nvPr>
            <p:ph idx="1"/>
          </p:nvPr>
        </p:nvSpPr>
        <p:spPr>
          <a:xfrm>
            <a:off x="3271838" y="328613"/>
            <a:ext cx="5453062" cy="4189412"/>
          </a:xfrm>
        </p:spPr>
        <p:txBody>
          <a:bodyPr wrap="square" numCol="1" anchor="ctr" anchorCtr="0" compatLnSpc="1">
            <a:prstTxWarp prst="textNoShape">
              <a:avLst/>
            </a:prstTxWarp>
          </a:bodyPr>
          <a:lstStyle/>
          <a:p>
            <a:pPr marL="0" indent="0">
              <a:lnSpc>
                <a:spcPct val="80000"/>
              </a:lnSpc>
              <a:buFont typeface="Arial" charset="0"/>
              <a:buNone/>
            </a:pPr>
            <a:r>
              <a:rPr lang="en-US" altLang="en-US" sz="2200" b="1" dirty="0">
                <a:ea typeface="Calibri" charset="0"/>
                <a:cs typeface="Calibri" charset="0"/>
              </a:rPr>
              <a:t>The 24 Rules of Conduct—to which certified planners can be held accountable—have been revised (down from 26 Rules) and reorganized under these headings:</a:t>
            </a:r>
            <a:endParaRPr lang="en-US" altLang="en-US" sz="2200" b="1" dirty="0"/>
          </a:p>
          <a:p>
            <a:pPr marL="0" indent="0">
              <a:lnSpc>
                <a:spcPct val="80000"/>
              </a:lnSpc>
              <a:buFont typeface="Arial" charset="0"/>
              <a:buNone/>
            </a:pPr>
            <a:endParaRPr lang="en-US" altLang="en-US" sz="2200" b="1" dirty="0">
              <a:ea typeface="Calibri" charset="0"/>
              <a:cs typeface="Calibri" charset="0"/>
            </a:endParaRPr>
          </a:p>
          <a:p>
            <a:pPr marL="0" indent="0">
              <a:lnSpc>
                <a:spcPct val="80000"/>
              </a:lnSpc>
              <a:buFont typeface="Arial" charset="0"/>
              <a:buNone/>
            </a:pPr>
            <a:r>
              <a:rPr lang="en-US" altLang="en-US" sz="1900" dirty="0">
                <a:ea typeface="Calibri" charset="0"/>
                <a:cs typeface="Calibri" charset="0"/>
              </a:rPr>
              <a:t>1. Quality and Integrity of Practice</a:t>
            </a:r>
            <a:endParaRPr lang="en-US" altLang="en-US" sz="1900" dirty="0"/>
          </a:p>
          <a:p>
            <a:pPr marL="0" indent="0">
              <a:lnSpc>
                <a:spcPct val="80000"/>
              </a:lnSpc>
              <a:buFont typeface="Arial" charset="0"/>
              <a:buNone/>
            </a:pPr>
            <a:r>
              <a:rPr lang="en-US" altLang="en-US" sz="1900" dirty="0">
                <a:ea typeface="Calibri" charset="0"/>
                <a:cs typeface="Calibri" charset="0"/>
              </a:rPr>
              <a:t>2. Conflict of Interest</a:t>
            </a:r>
          </a:p>
          <a:p>
            <a:pPr marL="0" indent="0">
              <a:lnSpc>
                <a:spcPct val="80000"/>
              </a:lnSpc>
              <a:buFont typeface="Arial" charset="0"/>
              <a:buNone/>
            </a:pPr>
            <a:r>
              <a:rPr lang="en-US" altLang="en-US" sz="1900" dirty="0">
                <a:ea typeface="Calibri" charset="0"/>
                <a:cs typeface="Calibri" charset="0"/>
              </a:rPr>
              <a:t>3. Improper Influence/Abuse of Position</a:t>
            </a:r>
          </a:p>
          <a:p>
            <a:pPr marL="0" indent="0">
              <a:lnSpc>
                <a:spcPct val="80000"/>
              </a:lnSpc>
              <a:buFont typeface="Arial" charset="0"/>
              <a:buNone/>
            </a:pPr>
            <a:r>
              <a:rPr lang="en-US" altLang="en-US" sz="1900" dirty="0">
                <a:ea typeface="Calibri" charset="0"/>
                <a:cs typeface="Calibri" charset="0"/>
              </a:rPr>
              <a:t>4. Honesty and Fair Dealing</a:t>
            </a:r>
          </a:p>
          <a:p>
            <a:pPr marL="0" indent="0">
              <a:lnSpc>
                <a:spcPct val="80000"/>
              </a:lnSpc>
              <a:buFont typeface="Arial" charset="0"/>
              <a:buNone/>
            </a:pPr>
            <a:r>
              <a:rPr lang="en-US" altLang="en-US" sz="1900" dirty="0">
                <a:ea typeface="Calibri" charset="0"/>
                <a:cs typeface="Calibri" charset="0"/>
              </a:rPr>
              <a:t>5. Responsibility to Employer</a:t>
            </a:r>
          </a:p>
          <a:p>
            <a:pPr marL="0" indent="0">
              <a:lnSpc>
                <a:spcPct val="80000"/>
              </a:lnSpc>
              <a:buFont typeface="Arial" charset="0"/>
              <a:buNone/>
            </a:pPr>
            <a:r>
              <a:rPr lang="en-US" altLang="en-US" sz="1900" dirty="0">
                <a:ea typeface="Calibri" charset="0"/>
                <a:cs typeface="Calibri" charset="0"/>
              </a:rPr>
              <a:t>6. Discrimination/Harassment</a:t>
            </a:r>
          </a:p>
          <a:p>
            <a:pPr marL="0" indent="0">
              <a:lnSpc>
                <a:spcPct val="80000"/>
              </a:lnSpc>
              <a:buFont typeface="Arial" charset="0"/>
              <a:buNone/>
            </a:pPr>
            <a:r>
              <a:rPr lang="en-US" altLang="en-US" sz="1900" dirty="0">
                <a:ea typeface="Calibri" charset="0"/>
                <a:cs typeface="Calibri" charset="0"/>
              </a:rPr>
              <a:t>7. Bringing and Cooperating with an Ethics Charge</a:t>
            </a:r>
          </a:p>
        </p:txBody>
      </p:sp>
      <p:sp>
        <p:nvSpPr>
          <p:cNvPr id="4" name="Footer Placeholder 3"/>
          <p:cNvSpPr>
            <a:spLocks noGrp="1"/>
          </p:cNvSpPr>
          <p:nvPr>
            <p:ph type="ftr" sz="quarter" idx="11"/>
          </p:nvPr>
        </p:nvSpPr>
        <p:spPr>
          <a:xfrm>
            <a:off x="3028950" y="4767263"/>
            <a:ext cx="3938588" cy="273050"/>
          </a:xfrm>
        </p:spPr>
        <p:txBody>
          <a:bodyPr>
            <a:noAutofit/>
          </a:bodyPr>
          <a:lstStyle/>
          <a:p>
            <a:pPr>
              <a:defRPr/>
            </a:pPr>
            <a:r>
              <a:rPr lang="en-US" sz="1200" b="1">
                <a:cs typeface="Calibri"/>
              </a:rPr>
              <a:t>PLANNING.ORG</a:t>
            </a:r>
            <a:endParaRPr lang="en-US" sz="1200" b="1"/>
          </a:p>
        </p:txBody>
      </p:sp>
      <p:sp>
        <p:nvSpPr>
          <p:cNvPr id="5" name="Slide Number Placeholder 4"/>
          <p:cNvSpPr>
            <a:spLocks noGrp="1"/>
          </p:cNvSpPr>
          <p:nvPr>
            <p:ph type="sldNum" sz="quarter" idx="12"/>
          </p:nvPr>
        </p:nvSpPr>
        <p:spPr>
          <a:xfrm>
            <a:off x="7156450" y="4767263"/>
            <a:ext cx="1358900" cy="273050"/>
          </a:xfrm>
        </p:spPr>
        <p:txBody>
          <a:bodyPr>
            <a:normAutofit/>
          </a:bodyPr>
          <a:lstStyle/>
          <a:p>
            <a:pPr>
              <a:spcAft>
                <a:spcPts val="600"/>
              </a:spcAft>
              <a:defRPr/>
            </a:pPr>
            <a:fld id="{1EAF3FF2-0336-7F42-9B0F-B251B3EA79A5}" type="slidenum">
              <a:rPr lang="en-US"/>
              <a:pPr>
                <a:spcAft>
                  <a:spcPts val="600"/>
                </a:spcAft>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1588" y="0"/>
            <a:ext cx="91424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2" name="Freeform: Shape 11"/>
          <p:cNvSpPr>
            <a:spLocks noGrp="1" noRot="1" noChangeAspect="1" noMove="1" noResize="1" noEditPoints="1" noAdjustHandles="1" noChangeArrowheads="1" noChangeShapeType="1" noTextEdit="1"/>
          </p:cNvSpPr>
          <p:nvPr/>
        </p:nvSpPr>
        <p:spPr>
          <a:xfrm>
            <a:off x="0" y="0"/>
            <a:ext cx="3125788"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p:cNvSpPr>
            <a:spLocks noGrp="1"/>
          </p:cNvSpPr>
          <p:nvPr>
            <p:ph type="title"/>
          </p:nvPr>
        </p:nvSpPr>
        <p:spPr>
          <a:xfrm>
            <a:off x="260350" y="827088"/>
            <a:ext cx="2679700" cy="3346450"/>
          </a:xfrm>
        </p:spPr>
        <p:txBody>
          <a:bodyPr>
            <a:normAutofit/>
          </a:bodyPr>
          <a:lstStyle/>
          <a:p>
            <a:br>
              <a:rPr lang="en-US" altLang="en-US" sz="2400" b="1" dirty="0">
                <a:solidFill>
                  <a:srgbClr val="FFFFFF"/>
                </a:solidFill>
                <a:latin typeface="Verdana" charset="0"/>
                <a:ea typeface="Verdana" charset="0"/>
                <a:cs typeface="Calibri Light" charset="0"/>
              </a:rPr>
            </a:br>
            <a:r>
              <a:rPr lang="en-US" altLang="en-US" sz="2400" b="1" dirty="0">
                <a:solidFill>
                  <a:srgbClr val="FFFFFF"/>
                </a:solidFill>
                <a:latin typeface="Verdana" charset="0"/>
                <a:ea typeface="Verdana" charset="0"/>
                <a:cs typeface="Calibri Light" charset="0"/>
              </a:rPr>
              <a:t>Adjudication of Complaints of Misconduct</a:t>
            </a:r>
            <a:br>
              <a:rPr lang="en-US" altLang="en-US" dirty="0">
                <a:ea typeface="Verdana" charset="0"/>
                <a:cs typeface="Calibri Light" charset="0"/>
              </a:rPr>
            </a:br>
            <a:br>
              <a:rPr lang="en-US" altLang="en-US" dirty="0">
                <a:ea typeface="Verdana" charset="0"/>
                <a:cs typeface="Calibri Light" charset="0"/>
              </a:rPr>
            </a:br>
            <a:r>
              <a:rPr lang="en-US" altLang="en-US" sz="1600" dirty="0">
                <a:solidFill>
                  <a:srgbClr val="FFFFFF"/>
                </a:solidFill>
                <a:latin typeface="Verdana" charset="0"/>
                <a:ea typeface="Verdana" charset="0"/>
                <a:cs typeface="Calibri Light" charset="0"/>
              </a:rPr>
              <a:t>Section D </a:t>
            </a:r>
            <a:br>
              <a:rPr lang="en-US" altLang="en-US" sz="1600" dirty="0">
                <a:solidFill>
                  <a:srgbClr val="FFFFFF"/>
                </a:solidFill>
                <a:latin typeface="Verdana" charset="0"/>
                <a:ea typeface="Verdana" charset="0"/>
                <a:cs typeface="Calibri Light" charset="0"/>
              </a:rPr>
            </a:br>
            <a:r>
              <a:rPr lang="en-US" altLang="en-US" sz="1600" dirty="0">
                <a:solidFill>
                  <a:srgbClr val="FFFFFF"/>
                </a:solidFill>
                <a:latin typeface="Verdana" charset="0"/>
                <a:ea typeface="Verdana" charset="0"/>
                <a:cs typeface="Calibri Light" charset="0"/>
              </a:rPr>
              <a:t>of the </a:t>
            </a:r>
            <a:r>
              <a:rPr lang="en-US" altLang="en-US" sz="1600" i="1" dirty="0">
                <a:solidFill>
                  <a:srgbClr val="FFFFFF"/>
                </a:solidFill>
                <a:latin typeface="Verdana" charset="0"/>
                <a:ea typeface="Verdana" charset="0"/>
                <a:cs typeface="Calibri Light" charset="0"/>
              </a:rPr>
              <a:t>AICP Ethics Code</a:t>
            </a:r>
            <a:endParaRPr lang="en-US" altLang="en-US" sz="1600" i="1" dirty="0">
              <a:solidFill>
                <a:srgbClr val="FFFFFF"/>
              </a:solidFill>
              <a:latin typeface="Verdana" charset="0"/>
              <a:ea typeface="Verdana" charset="0"/>
              <a:cs typeface="Verdana" charset="0"/>
            </a:endParaRPr>
          </a:p>
        </p:txBody>
      </p:sp>
      <p:sp>
        <p:nvSpPr>
          <p:cNvPr id="14" name="Arc 13"/>
          <p:cNvSpPr>
            <a:spLocks noGrp="1" noRot="1" noChangeAspect="1" noMove="1" noResize="1" noEditPoints="1" noAdjustHandles="1" noChangeArrowheads="1" noChangeShapeType="1" noTextEdit="1"/>
          </p:cNvSpPr>
          <p:nvPr/>
        </p:nvSpPr>
        <p:spPr>
          <a:xfrm flipV="1">
            <a:off x="5662613" y="1841500"/>
            <a:ext cx="3062287" cy="3062288"/>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350" dirty="0"/>
          </a:p>
        </p:txBody>
      </p:sp>
      <p:sp>
        <p:nvSpPr>
          <p:cNvPr id="30725" name="Content Placeholder 2"/>
          <p:cNvSpPr>
            <a:spLocks noGrp="1"/>
          </p:cNvSpPr>
          <p:nvPr>
            <p:ph idx="1"/>
          </p:nvPr>
        </p:nvSpPr>
        <p:spPr bwMode="auto">
          <a:xfrm>
            <a:off x="3373438" y="570706"/>
            <a:ext cx="5135562" cy="4189413"/>
          </a:xfrm>
        </p:spPr>
        <p:txBody>
          <a:bodyPr wrap="square" numCol="1" anchor="ctr" anchorCtr="0" compatLnSpc="1">
            <a:prstTxWarp prst="textNoShape">
              <a:avLst/>
            </a:prstTxWarp>
          </a:bodyPr>
          <a:lstStyle/>
          <a:p>
            <a:pPr marL="0" indent="0">
              <a:buFont typeface="Arial" charset="0"/>
              <a:buNone/>
            </a:pPr>
            <a:r>
              <a:rPr lang="en-US" altLang="en-US" sz="2800" b="1" dirty="0">
                <a:ea typeface="Calibri" charset="0"/>
                <a:cs typeface="Calibri" charset="0"/>
              </a:rPr>
              <a:t>D6a: Only current members of AICP may appeal a determination of the Ethics Officer.</a:t>
            </a:r>
            <a:endParaRPr lang="en-US" altLang="en-US" sz="2400" b="1" dirty="0">
              <a:ea typeface="Calibri" charset="0"/>
              <a:cs typeface="Calibri" charset="0"/>
            </a:endParaRPr>
          </a:p>
          <a:p>
            <a:pPr marL="0" indent="0">
              <a:buFont typeface="Arial" charset="0"/>
              <a:buNone/>
            </a:pPr>
            <a:endParaRPr lang="en-US" altLang="en-US" sz="2000" dirty="0">
              <a:ea typeface="Calibri" charset="0"/>
              <a:cs typeface="Calibri" charset="0"/>
            </a:endParaRPr>
          </a:p>
          <a:p>
            <a:pPr marL="0" indent="0">
              <a:buFont typeface="Arial" charset="0"/>
              <a:buNone/>
            </a:pPr>
            <a:r>
              <a:rPr lang="en-US" altLang="en-US" sz="2000" dirty="0">
                <a:ea typeface="Calibri" charset="0"/>
                <a:cs typeface="Calibri" charset="0"/>
              </a:rPr>
              <a:t>This revision eliminates the ability of non-members to contest ethics rulings through a time-consuming appeal process.</a:t>
            </a:r>
          </a:p>
          <a:p>
            <a:pPr marL="0" indent="0">
              <a:buFont typeface="Arial" charset="0"/>
              <a:buNone/>
            </a:pPr>
            <a:r>
              <a:rPr lang="en-US" altLang="en-US" sz="2000" dirty="0">
                <a:ea typeface="Calibri" charset="0"/>
                <a:cs typeface="Calibri" charset="0"/>
              </a:rPr>
              <a:t>However, non-AICP members can still file an appeal by having an AICP member do so on their behalf.</a:t>
            </a:r>
            <a:endParaRPr lang="en-US" altLang="en-US" sz="2000" dirty="0"/>
          </a:p>
          <a:p>
            <a:pPr marL="0" indent="0">
              <a:buFont typeface="Arial" charset="0"/>
              <a:buNone/>
            </a:pPr>
            <a:endParaRPr lang="en-US" altLang="en-US" sz="2400" b="1" dirty="0">
              <a:ea typeface="Calibri" charset="0"/>
              <a:cs typeface="Calibri" charset="0"/>
            </a:endParaRPr>
          </a:p>
        </p:txBody>
      </p:sp>
      <p:sp>
        <p:nvSpPr>
          <p:cNvPr id="4" name="Footer Placeholder 3"/>
          <p:cNvSpPr>
            <a:spLocks noGrp="1"/>
          </p:cNvSpPr>
          <p:nvPr>
            <p:ph type="ftr" sz="quarter" idx="11"/>
          </p:nvPr>
        </p:nvSpPr>
        <p:spPr>
          <a:xfrm>
            <a:off x="3028950" y="4767263"/>
            <a:ext cx="3938588" cy="273050"/>
          </a:xfrm>
        </p:spPr>
        <p:txBody>
          <a:bodyPr>
            <a:noAutofit/>
          </a:bodyPr>
          <a:lstStyle/>
          <a:p>
            <a:pPr>
              <a:defRPr/>
            </a:pPr>
            <a:r>
              <a:rPr lang="en-US" sz="1200" b="1">
                <a:cs typeface="Calibri"/>
              </a:rPr>
              <a:t>PLANNING.ORG</a:t>
            </a:r>
            <a:endParaRPr lang="en-US" sz="1200" b="1"/>
          </a:p>
        </p:txBody>
      </p:sp>
      <p:sp>
        <p:nvSpPr>
          <p:cNvPr id="5" name="Slide Number Placeholder 4"/>
          <p:cNvSpPr>
            <a:spLocks noGrp="1"/>
          </p:cNvSpPr>
          <p:nvPr>
            <p:ph type="sldNum" sz="quarter" idx="12"/>
          </p:nvPr>
        </p:nvSpPr>
        <p:spPr>
          <a:xfrm>
            <a:off x="7156450" y="4767263"/>
            <a:ext cx="1358900" cy="273050"/>
          </a:xfrm>
        </p:spPr>
        <p:txBody>
          <a:bodyPr>
            <a:normAutofit/>
          </a:bodyPr>
          <a:lstStyle/>
          <a:p>
            <a:pPr>
              <a:spcAft>
                <a:spcPts val="600"/>
              </a:spcAft>
              <a:defRPr/>
            </a:pPr>
            <a:fld id="{C11F5ACE-2FFC-E84E-8689-8F149A81A36E}" type="slidenum">
              <a:rPr lang="en-US"/>
              <a:pPr>
                <a:spcAft>
                  <a:spcPts val="600"/>
                </a:spcAft>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490538"/>
            <a:ext cx="8504238" cy="563562"/>
          </a:xfrm>
        </p:spPr>
        <p:txBody>
          <a:bodyPr rtlCol="0">
            <a:normAutofit fontScale="90000"/>
          </a:bodyPr>
          <a:lstStyle/>
          <a:p>
            <a:pPr fontAlgn="auto">
              <a:spcAft>
                <a:spcPts val="0"/>
              </a:spcAft>
              <a:defRPr/>
            </a:pPr>
            <a:r>
              <a:rPr lang="en-US" sz="3600" dirty="0"/>
              <a:t>Ethical Misconduct Cases in 2022 </a:t>
            </a:r>
            <a:r>
              <a:rPr lang="en-US" sz="1300" b="0" dirty="0">
                <a:solidFill>
                  <a:schemeClr val="bg2">
                    <a:lumMod val="50000"/>
                  </a:schemeClr>
                </a:solidFill>
              </a:rPr>
              <a:t> </a:t>
            </a:r>
          </a:p>
        </p:txBody>
      </p:sp>
      <p:sp>
        <p:nvSpPr>
          <p:cNvPr id="31746" name="Footer Placeholder 2"/>
          <p:cNvSpPr>
            <a:spLocks noGrp="1"/>
          </p:cNvSpPr>
          <p:nvPr>
            <p:ph type="ftr" sz="quarter" idx="13"/>
          </p:nvPr>
        </p:nvSpPr>
        <p:spPr bwMode="auto">
          <a:xfrm>
            <a:off x="441325" y="4714875"/>
            <a:ext cx="8199438"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algn="ct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31747"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AE6CAFA7-8E29-EA43-BADA-C5FF73E017E1}" type="slidenum">
              <a:rPr lang="en-US" altLang="en-US" sz="900">
                <a:solidFill>
                  <a:schemeClr val="bg1"/>
                </a:solidFill>
                <a:latin typeface="Verdana" charset="0"/>
                <a:ea typeface="Verdana" charset="0"/>
                <a:cs typeface="Verdana" charset="0"/>
              </a:rPr>
              <a:pPr fontAlgn="base">
                <a:spcBef>
                  <a:spcPct val="0"/>
                </a:spcBef>
                <a:spcAft>
                  <a:spcPct val="0"/>
                </a:spcAft>
              </a:pPr>
              <a:t>12</a:t>
            </a:fld>
            <a:endParaRPr lang="en-US" altLang="en-US" sz="900">
              <a:solidFill>
                <a:schemeClr val="bg1"/>
              </a:solidFill>
              <a:latin typeface="Verdana" charset="0"/>
              <a:ea typeface="Verdana" charset="0"/>
              <a:cs typeface="Verdana" charset="0"/>
            </a:endParaRPr>
          </a:p>
        </p:txBody>
      </p:sp>
      <p:sp>
        <p:nvSpPr>
          <p:cNvPr id="5" name="Text Placeholder 2"/>
          <p:cNvSpPr txBox="1">
            <a:spLocks/>
          </p:cNvSpPr>
          <p:nvPr/>
        </p:nvSpPr>
        <p:spPr>
          <a:xfrm>
            <a:off x="436563" y="1273175"/>
            <a:ext cx="8255000" cy="3365500"/>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1800" u="sng" dirty="0"/>
              <a:t>9 Cases Dismissed</a:t>
            </a:r>
          </a:p>
          <a:p>
            <a:r>
              <a:rPr lang="en-US" sz="1800" dirty="0"/>
              <a:t>No justification to file a charge or planner not AICP (8 cases)</a:t>
            </a:r>
          </a:p>
          <a:p>
            <a:r>
              <a:rPr lang="en-US" sz="1800" dirty="0"/>
              <a:t>Preliminary charge filed (1 case)</a:t>
            </a:r>
          </a:p>
          <a:p>
            <a:endParaRPr lang="en-US" sz="1800" dirty="0"/>
          </a:p>
          <a:p>
            <a:pPr marL="0" indent="0">
              <a:buNone/>
            </a:pPr>
            <a:r>
              <a:rPr lang="en-US" sz="1800" u="sng" dirty="0"/>
              <a:t>10 Cases Resulted in Disciplinary Actions  </a:t>
            </a:r>
          </a:p>
          <a:p>
            <a:r>
              <a:rPr lang="en-US" sz="1800" dirty="0"/>
              <a:t>Cease and desist letters issued  (7 cases) for misuse of the AICP credential</a:t>
            </a:r>
          </a:p>
          <a:p>
            <a:r>
              <a:rPr lang="en-US" sz="1800" dirty="0"/>
              <a:t>Confidential Letters of Admonition (2 cases) for “wrongful conduct:” 1) for plagiarism and misrepresentations of information in a planning report; and  2) for committing a wrongful act reflecting adversely on the profession</a:t>
            </a:r>
          </a:p>
          <a:p>
            <a:r>
              <a:rPr lang="en-US" sz="1800" dirty="0"/>
              <a:t>Public Letter of Admonition and Revocation of FAICP credential (1 case) for sexual harassment</a:t>
            </a:r>
          </a:p>
          <a:p>
            <a:pPr marL="0" indent="0" fontAlgn="auto">
              <a:spcBef>
                <a:spcPts val="733"/>
              </a:spcBef>
              <a:spcAft>
                <a:spcPts val="0"/>
              </a:spcAft>
              <a:buFont typeface="Arial"/>
              <a:buNone/>
              <a:defRPr/>
            </a:pPr>
            <a:endParaRPr lang="en-US" sz="1400" spc="-93"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fontAlgn="auto">
              <a:spcBef>
                <a:spcPts val="733"/>
              </a:spcBef>
              <a:spcAft>
                <a:spcPts val="0"/>
              </a:spcAft>
              <a:buFont typeface="Arial"/>
              <a:buNone/>
              <a:defRPr/>
            </a:pPr>
            <a:endParaRPr lang="en-US" sz="1600" b="1" spc="-93"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fontAlgn="auto">
              <a:spcBef>
                <a:spcPts val="733"/>
              </a:spcBef>
              <a:spcAft>
                <a:spcPts val="0"/>
              </a:spcAft>
              <a:buFont typeface="Arial"/>
              <a:buNone/>
              <a:defRPr/>
            </a:pPr>
            <a:endParaRPr lang="en-US" sz="1400" dirty="0">
              <a:ea typeface="Verdana" panose="020B0604030504040204" pitchFamily="34" charset="0"/>
              <a:cs typeface="Calibri" panose="020F0502020204030204"/>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535" y="1196975"/>
            <a:ext cx="1693862" cy="1209902"/>
          </a:xfrm>
          <a:prstGeom prst="rect">
            <a:avLst/>
          </a:prstGeom>
        </p:spPr>
      </p:pic>
      <p:sp>
        <p:nvSpPr>
          <p:cNvPr id="4" name="TextBox 3"/>
          <p:cNvSpPr txBox="1"/>
          <p:nvPr/>
        </p:nvSpPr>
        <p:spPr>
          <a:xfrm rot="5400000">
            <a:off x="7978775" y="1492478"/>
            <a:ext cx="939800" cy="215444"/>
          </a:xfrm>
          <a:prstGeom prst="rect">
            <a:avLst/>
          </a:prstGeom>
          <a:noFill/>
        </p:spPr>
        <p:txBody>
          <a:bodyPr wrap="square" rtlCol="0">
            <a:spAutoFit/>
          </a:bodyPr>
          <a:lstStyle/>
          <a:p>
            <a:r>
              <a:rPr lang="en-US" sz="800"/>
              <a:t>Nccaom.org</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2"/>
          <p:cNvSpPr>
            <a:spLocks noGrp="1"/>
          </p:cNvSpPr>
          <p:nvPr>
            <p:ph type="ftr" sz="quarter" idx="13"/>
          </p:nvPr>
        </p:nvSpPr>
        <p:spPr bwMode="auto">
          <a:xfrm>
            <a:off x="441325" y="4714875"/>
            <a:ext cx="8250238"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algn="ct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3277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BDD68136-EF47-7747-8D4A-5D086296B05C}" type="slidenum">
              <a:rPr lang="en-US" altLang="en-US" sz="900">
                <a:solidFill>
                  <a:schemeClr val="bg1"/>
                </a:solidFill>
                <a:latin typeface="Verdana" charset="0"/>
                <a:ea typeface="Verdana" charset="0"/>
                <a:cs typeface="Verdana" charset="0"/>
              </a:rPr>
              <a:pPr fontAlgn="base">
                <a:spcBef>
                  <a:spcPct val="0"/>
                </a:spcBef>
                <a:spcAft>
                  <a:spcPct val="0"/>
                </a:spcAft>
              </a:pPr>
              <a:t>13</a:t>
            </a:fld>
            <a:endParaRPr lang="en-US" altLang="en-US" sz="900">
              <a:solidFill>
                <a:schemeClr val="bg1"/>
              </a:solidFill>
              <a:latin typeface="Verdana" charset="0"/>
              <a:ea typeface="Verdana" charset="0"/>
              <a:cs typeface="Verdana" charset="0"/>
            </a:endParaRPr>
          </a:p>
        </p:txBody>
      </p:sp>
      <p:sp>
        <p:nvSpPr>
          <p:cNvPr id="32771" name="TextBox 4"/>
          <p:cNvSpPr txBox="1">
            <a:spLocks noChangeArrowheads="1"/>
          </p:cNvSpPr>
          <p:nvPr/>
        </p:nvSpPr>
        <p:spPr bwMode="auto">
          <a:xfrm>
            <a:off x="406400" y="342900"/>
            <a:ext cx="7327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eaLnBrk="1" hangingPunct="1"/>
            <a:r>
              <a:rPr lang="en-US" altLang="en-US" sz="3200" b="1" dirty="0">
                <a:latin typeface="Verdana" charset="0"/>
                <a:ea typeface="Verdana" charset="0"/>
                <a:cs typeface="Verdana" charset="0"/>
              </a:rPr>
              <a:t>Ethics Topics in 2022</a:t>
            </a:r>
          </a:p>
        </p:txBody>
      </p:sp>
      <p:pic>
        <p:nvPicPr>
          <p:cNvPr id="2" name="Picture 1">
            <a:extLst>
              <a:ext uri="{FF2B5EF4-FFF2-40B4-BE49-F238E27FC236}">
                <a16:creationId xmlns:a16="http://schemas.microsoft.com/office/drawing/2014/main" id="{9B12B47C-C299-B7CC-9D57-079B5C612396}"/>
              </a:ext>
            </a:extLst>
          </p:cNvPr>
          <p:cNvPicPr>
            <a:picLocks noChangeAspect="1"/>
          </p:cNvPicPr>
          <p:nvPr/>
        </p:nvPicPr>
        <p:blipFill>
          <a:blip r:embed="rId2"/>
          <a:stretch>
            <a:fillRect/>
          </a:stretch>
        </p:blipFill>
        <p:spPr>
          <a:xfrm>
            <a:off x="441325" y="1220788"/>
            <a:ext cx="8324850" cy="33638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8789" y="542925"/>
            <a:ext cx="3912489" cy="727075"/>
          </a:xfrm>
        </p:spPr>
        <p:txBody>
          <a:bodyPr/>
          <a:lstStyle/>
          <a:p>
            <a:r>
              <a:rPr lang="en-US" altLang="en-US" sz="3200" dirty="0">
                <a:latin typeface="Verdana" charset="0"/>
                <a:ea typeface="Verdana" charset="0"/>
                <a:cs typeface="Verdana" charset="0"/>
              </a:rPr>
              <a:t>Cases/Inquiries of the Year</a:t>
            </a:r>
          </a:p>
        </p:txBody>
      </p:sp>
      <p:sp>
        <p:nvSpPr>
          <p:cNvPr id="33794" name="Footer Placeholder 2"/>
          <p:cNvSpPr>
            <a:spLocks noGrp="1"/>
          </p:cNvSpPr>
          <p:nvPr>
            <p:ph type="ftr" sz="quarter" idx="13"/>
          </p:nvPr>
        </p:nvSpPr>
        <p:spPr bwMode="auto">
          <a:xfrm>
            <a:off x="458788" y="4714875"/>
            <a:ext cx="8250237"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algn="ct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33795"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75DBD3CB-3743-3541-A281-9F5861EAB9CC}" type="slidenum">
              <a:rPr lang="en-US" altLang="en-US" sz="900">
                <a:solidFill>
                  <a:schemeClr val="bg1"/>
                </a:solidFill>
                <a:latin typeface="Verdana" charset="0"/>
                <a:ea typeface="Verdana" charset="0"/>
                <a:cs typeface="Verdana" charset="0"/>
              </a:rPr>
              <a:pPr fontAlgn="base">
                <a:spcBef>
                  <a:spcPct val="0"/>
                </a:spcBef>
                <a:spcAft>
                  <a:spcPct val="0"/>
                </a:spcAft>
              </a:pPr>
              <a:t>14</a:t>
            </a:fld>
            <a:endParaRPr lang="en-US" altLang="en-US" sz="900">
              <a:solidFill>
                <a:schemeClr val="bg1"/>
              </a:solidFill>
              <a:latin typeface="Verdana" charset="0"/>
              <a:ea typeface="Verdana" charset="0"/>
              <a:cs typeface="Verdana" charset="0"/>
            </a:endParaRPr>
          </a:p>
        </p:txBody>
      </p:sp>
      <p:sp>
        <p:nvSpPr>
          <p:cNvPr id="5" name="Rectangle 4"/>
          <p:cNvSpPr/>
          <p:nvPr/>
        </p:nvSpPr>
        <p:spPr>
          <a:xfrm>
            <a:off x="346844" y="1514473"/>
            <a:ext cx="3745654" cy="2939266"/>
          </a:xfrm>
          <a:prstGeom prst="rect">
            <a:avLst/>
          </a:prstGeom>
        </p:spPr>
        <p:txBody>
          <a:bodyPr wrap="square">
            <a:spAutoFit/>
          </a:bodyPr>
          <a:lstStyle/>
          <a:p>
            <a:pPr eaLnBrk="1" fontAlgn="auto" hangingPunct="1">
              <a:spcBef>
                <a:spcPts val="550"/>
              </a:spcBef>
              <a:spcAft>
                <a:spcPts val="0"/>
              </a:spcAft>
              <a:defRPr/>
            </a:pPr>
            <a:r>
              <a:rPr lang="en-US" sz="2000" dirty="0">
                <a:solidFill>
                  <a:schemeClr val="tx1">
                    <a:lumMod val="65000"/>
                  </a:schemeClr>
                </a:solidFill>
                <a:latin typeface="+mn-lt"/>
                <a:ea typeface="Verdana" panose="020B0604030504040204" pitchFamily="34" charset="0"/>
                <a:cs typeface="Verdana" panose="020B0604030504040204" pitchFamily="34" charset="0"/>
              </a:rPr>
              <a:t>The following scenarios were based on misconduct complaints or informal inquiries reviewed by the Ethics Officer and the Ethics Committee in 2022.</a:t>
            </a:r>
            <a:endParaRPr lang="en-US" sz="1200" dirty="0">
              <a:solidFill>
                <a:schemeClr val="tx1">
                  <a:lumMod val="65000"/>
                </a:schemeClr>
              </a:solidFill>
              <a:latin typeface="+mn-lt"/>
              <a:ea typeface="Verdana" panose="020B0604030504040204" pitchFamily="34" charset="0"/>
              <a:cs typeface="Verdana" panose="020B0604030504040204" pitchFamily="34" charset="0"/>
            </a:endParaRPr>
          </a:p>
          <a:p>
            <a:pPr eaLnBrk="1" fontAlgn="auto" hangingPunct="1">
              <a:spcBef>
                <a:spcPts val="550"/>
              </a:spcBef>
              <a:spcAft>
                <a:spcPts val="0"/>
              </a:spcAft>
              <a:defRPr/>
            </a:pPr>
            <a:r>
              <a:rPr lang="en-US" sz="2000" dirty="0">
                <a:solidFill>
                  <a:schemeClr val="tx1">
                    <a:lumMod val="65000"/>
                  </a:schemeClr>
                </a:solidFill>
                <a:latin typeface="+mn-lt"/>
                <a:ea typeface="Verdana" panose="020B0604030504040204" pitchFamily="34" charset="0"/>
                <a:cs typeface="Verdana" panose="020B0604030504040204" pitchFamily="34" charset="0"/>
              </a:rPr>
              <a:t>Although the scenarios are based on real-life situations, all of the names, details, and locations are fictional.</a:t>
            </a:r>
          </a:p>
        </p:txBody>
      </p:sp>
      <p:pic>
        <p:nvPicPr>
          <p:cNvPr id="2" name="Picture 1">
            <a:extLst>
              <a:ext uri="{FF2B5EF4-FFF2-40B4-BE49-F238E27FC236}">
                <a16:creationId xmlns:a16="http://schemas.microsoft.com/office/drawing/2014/main" id="{1E80C0C2-3CC8-BB5B-4232-CFC67CD94415}"/>
              </a:ext>
            </a:extLst>
          </p:cNvPr>
          <p:cNvPicPr>
            <a:picLocks noChangeAspect="1"/>
          </p:cNvPicPr>
          <p:nvPr/>
        </p:nvPicPr>
        <p:blipFill>
          <a:blip r:embed="rId2"/>
          <a:stretch>
            <a:fillRect/>
          </a:stretch>
        </p:blipFill>
        <p:spPr>
          <a:xfrm>
            <a:off x="4483223" y="168677"/>
            <a:ext cx="4474345" cy="43017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9834B2-7831-5CCE-89F2-24685CF1759E}"/>
              </a:ext>
            </a:extLst>
          </p:cNvPr>
          <p:cNvSpPr>
            <a:spLocks noGrp="1"/>
          </p:cNvSpPr>
          <p:nvPr>
            <p:ph type="title"/>
          </p:nvPr>
        </p:nvSpPr>
        <p:spPr>
          <a:xfrm>
            <a:off x="1143002" y="1499711"/>
            <a:ext cx="6858000" cy="2073021"/>
          </a:xfrm>
        </p:spPr>
        <p:txBody>
          <a:bodyPr vert="horz" lIns="91440" tIns="45720" rIns="91440" bIns="45720" rtlCol="0" anchor="ctr">
            <a:normAutofit/>
          </a:bodyPr>
          <a:lstStyle/>
          <a:p>
            <a:pPr algn="ctr" defTabSz="914400"/>
            <a:r>
              <a:rPr lang="en-US" sz="32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Scenario 1: Sexual Harassment</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19F090-45D1-0E19-FBF7-A0DFB61861D2}"/>
              </a:ext>
            </a:extLst>
          </p:cNvPr>
          <p:cNvSpPr>
            <a:spLocks noGrp="1"/>
          </p:cNvSpPr>
          <p:nvPr>
            <p:ph type="ftr" sz="quarter" idx="11"/>
          </p:nvPr>
        </p:nvSpPr>
        <p:spPr>
          <a:xfrm>
            <a:off x="3028950" y="4767262"/>
            <a:ext cx="3086100" cy="273844"/>
          </a:xfrm>
        </p:spPr>
        <p:txBody>
          <a:bodyPr vert="horz" lIns="91440" tIns="45720" rIns="91440" bIns="45720" rtlCol="0" anchor="ctr">
            <a:normAutofit lnSpcReduction="10000"/>
          </a:bodyPr>
          <a:lstStyle/>
          <a:p>
            <a:pPr defTabSz="914400">
              <a:defRPr/>
            </a:pPr>
            <a:endParaRPr lang="en-US" sz="1200" kern="1200">
              <a:solidFill>
                <a:schemeClr val="tx1">
                  <a:lumMod val="50000"/>
                  <a:lumOff val="50000"/>
                </a:schemeClr>
              </a:solidFill>
              <a:latin typeface="+mn-lt"/>
              <a:ea typeface="+mn-ea"/>
              <a:cs typeface="+mn-cs"/>
            </a:endParaRPr>
          </a:p>
        </p:txBody>
      </p:sp>
      <p:sp>
        <p:nvSpPr>
          <p:cNvPr id="4" name="Slide Number Placeholder 3">
            <a:extLst>
              <a:ext uri="{FF2B5EF4-FFF2-40B4-BE49-F238E27FC236}">
                <a16:creationId xmlns:a16="http://schemas.microsoft.com/office/drawing/2014/main" id="{5E4ADC36-EC90-FB23-0050-82244E00E3A0}"/>
              </a:ext>
            </a:extLst>
          </p:cNvPr>
          <p:cNvSpPr>
            <a:spLocks noGrp="1"/>
          </p:cNvSpPr>
          <p:nvPr>
            <p:ph type="sldNum" sz="quarter" idx="12"/>
          </p:nvPr>
        </p:nvSpPr>
        <p:spPr>
          <a:xfrm>
            <a:off x="7866764" y="4767262"/>
            <a:ext cx="951613" cy="273844"/>
          </a:xfrm>
        </p:spPr>
        <p:txBody>
          <a:bodyPr vert="horz" lIns="91440" tIns="45720" rIns="91440" bIns="45720" rtlCol="0" anchor="ctr">
            <a:normAutofit/>
          </a:bodyPr>
          <a:lstStyle/>
          <a:p>
            <a:pPr defTabSz="914400">
              <a:lnSpc>
                <a:spcPct val="90000"/>
              </a:lnSpc>
              <a:spcAft>
                <a:spcPts val="600"/>
              </a:spcAft>
              <a:defRPr/>
            </a:pPr>
            <a:fld id="{B28E449A-C7F9-2F47-A1EE-CDD59FB74316}" type="slidenum">
              <a:rPr lang="en-US" sz="1200">
                <a:solidFill>
                  <a:schemeClr val="tx1">
                    <a:lumMod val="50000"/>
                    <a:lumOff val="50000"/>
                  </a:schemeClr>
                </a:solidFill>
              </a:rPr>
              <a:pPr defTabSz="914400">
                <a:lnSpc>
                  <a:spcPct val="90000"/>
                </a:lnSpc>
                <a:spcAft>
                  <a:spcPts val="600"/>
                </a:spcAft>
                <a:defRPr/>
              </a:pPr>
              <a:t>15</a:t>
            </a:fld>
            <a:endParaRPr lang="en-US" sz="1200">
              <a:solidFill>
                <a:schemeClr val="tx1">
                  <a:lumMod val="50000"/>
                  <a:lumOff val="50000"/>
                </a:schemeClr>
              </a:solidFill>
            </a:endParaRPr>
          </a:p>
        </p:txBody>
      </p:sp>
    </p:spTree>
    <p:extLst>
      <p:ext uri="{BB962C8B-B14F-4D97-AF65-F5344CB8AC3E}">
        <p14:creationId xmlns:p14="http://schemas.microsoft.com/office/powerpoint/2010/main" val="3191475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41325" y="638175"/>
            <a:ext cx="6748463" cy="723900"/>
          </a:xfrm>
        </p:spPr>
        <p:txBody>
          <a:bodyPr/>
          <a:lstStyle/>
          <a:p>
            <a:r>
              <a:rPr lang="en-US" altLang="en-US" sz="2400" b="0" dirty="0">
                <a:latin typeface="Verdana" charset="0"/>
                <a:ea typeface="Verdana" charset="0"/>
                <a:cs typeface="Verdana" charset="0"/>
              </a:rPr>
              <a:t>Scenario 1</a:t>
            </a:r>
            <a:br>
              <a:rPr lang="en-US" altLang="en-US" sz="2400" b="0" dirty="0">
                <a:latin typeface="Verdana" charset="0"/>
                <a:ea typeface="Verdana" charset="0"/>
                <a:cs typeface="Verdana" charset="0"/>
              </a:rPr>
            </a:br>
            <a:r>
              <a:rPr lang="en-US" altLang="en-US" sz="3200" dirty="0">
                <a:latin typeface="Verdana" charset="0"/>
                <a:ea typeface="Verdana" charset="0"/>
                <a:cs typeface="Verdana" charset="0"/>
              </a:rPr>
              <a:t>Sexual Harassment</a:t>
            </a:r>
          </a:p>
        </p:txBody>
      </p:sp>
      <p:sp>
        <p:nvSpPr>
          <p:cNvPr id="36866" name="Footer Placeholder 2"/>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36867"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6AA83D1B-58AA-484A-94AC-57BACE7C97CB}" type="slidenum">
              <a:rPr lang="en-US" altLang="en-US" sz="900">
                <a:solidFill>
                  <a:schemeClr val="bg1"/>
                </a:solidFill>
                <a:latin typeface="Verdana" charset="0"/>
                <a:ea typeface="Verdana" charset="0"/>
                <a:cs typeface="Verdana" charset="0"/>
              </a:rPr>
              <a:pPr fontAlgn="base">
                <a:spcBef>
                  <a:spcPct val="0"/>
                </a:spcBef>
                <a:spcAft>
                  <a:spcPct val="0"/>
                </a:spcAft>
              </a:pPr>
              <a:t>16</a:t>
            </a:fld>
            <a:endParaRPr lang="en-US" altLang="en-US" sz="900">
              <a:solidFill>
                <a:schemeClr val="bg1"/>
              </a:solidFill>
              <a:latin typeface="Verdana" charset="0"/>
              <a:ea typeface="Verdana" charset="0"/>
              <a:cs typeface="Verdana" charset="0"/>
            </a:endParaRPr>
          </a:p>
        </p:txBody>
      </p:sp>
      <p:sp>
        <p:nvSpPr>
          <p:cNvPr id="36868" name="TextBox 4"/>
          <p:cNvSpPr txBox="1">
            <a:spLocks noChangeArrowheads="1"/>
          </p:cNvSpPr>
          <p:nvPr/>
        </p:nvSpPr>
        <p:spPr bwMode="auto">
          <a:xfrm>
            <a:off x="371475" y="2089150"/>
            <a:ext cx="6022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eaLnBrk="1" hangingPunct="1"/>
            <a:endParaRPr lang="en-US" altLang="en-US" sz="2000"/>
          </a:p>
          <a:p>
            <a:pPr eaLnBrk="1" hangingPunct="1"/>
            <a:endParaRPr lang="en-US" altLang="en-US" sz="2000"/>
          </a:p>
        </p:txBody>
      </p:sp>
      <p:sp>
        <p:nvSpPr>
          <p:cNvPr id="10" name="TextBox 9"/>
          <p:cNvSpPr txBox="1"/>
          <p:nvPr/>
        </p:nvSpPr>
        <p:spPr>
          <a:xfrm>
            <a:off x="371475" y="1465998"/>
            <a:ext cx="8137779" cy="3170099"/>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Harry, FAICP - a respected leader in his APA Chapter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chapter events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panel presentations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mentor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of Harry’s mentees found his actions to be disturbing and complained of sexual harassment.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After repeated requests to stop, the mentee left the chapter because she felt unsafe.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Other women also felt uncomfortable and unsafe. </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549275" y="441325"/>
            <a:ext cx="8250238" cy="563563"/>
          </a:xfrm>
        </p:spPr>
        <p:txBody>
          <a:bodyPr/>
          <a:lstStyle/>
          <a:p>
            <a:r>
              <a:rPr lang="en-US" altLang="en-US" sz="2000" b="0">
                <a:latin typeface="Verdana" charset="0"/>
                <a:ea typeface="Verdana" charset="0"/>
                <a:cs typeface="Verdana" charset="0"/>
              </a:rPr>
              <a:t>Scenario 1 </a:t>
            </a:r>
            <a:r>
              <a:rPr lang="en-US" altLang="en-US" sz="1800" b="0">
                <a:latin typeface="Verdana" charset="0"/>
                <a:ea typeface="Verdana" charset="0"/>
                <a:cs typeface="Verdana" charset="0"/>
              </a:rPr>
              <a:t>(contd.)</a:t>
            </a:r>
          </a:p>
        </p:txBody>
      </p:sp>
      <p:sp>
        <p:nvSpPr>
          <p:cNvPr id="37890" name="Footer Placeholder 2"/>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3789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214F30F5-BD41-A241-A62A-8A003BC5ADAF}" type="slidenum">
              <a:rPr lang="en-US" altLang="en-US" sz="900">
                <a:solidFill>
                  <a:schemeClr val="bg1"/>
                </a:solidFill>
                <a:latin typeface="Verdana" charset="0"/>
                <a:ea typeface="Verdana" charset="0"/>
                <a:cs typeface="Verdana" charset="0"/>
              </a:rPr>
              <a:pPr fontAlgn="base">
                <a:spcBef>
                  <a:spcPct val="0"/>
                </a:spcBef>
                <a:spcAft>
                  <a:spcPct val="0"/>
                </a:spcAft>
              </a:pPr>
              <a:t>17</a:t>
            </a:fld>
            <a:endParaRPr lang="en-US" altLang="en-US" sz="900">
              <a:solidFill>
                <a:schemeClr val="bg1"/>
              </a:solidFill>
              <a:latin typeface="Verdana" charset="0"/>
              <a:ea typeface="Verdana" charset="0"/>
              <a:cs typeface="Verdana" charset="0"/>
            </a:endParaRPr>
          </a:p>
        </p:txBody>
      </p:sp>
      <p:sp>
        <p:nvSpPr>
          <p:cNvPr id="37892" name="TextBox 4"/>
          <p:cNvSpPr txBox="1">
            <a:spLocks noChangeArrowheads="1"/>
          </p:cNvSpPr>
          <p:nvPr/>
        </p:nvSpPr>
        <p:spPr bwMode="auto">
          <a:xfrm>
            <a:off x="474662" y="909669"/>
            <a:ext cx="50720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lvl="0" eaLnBrk="1" hangingPunct="1"/>
            <a:r>
              <a:rPr lang="en-US" altLang="en-US" sz="2000" dirty="0">
                <a:solidFill>
                  <a:prstClr val="black"/>
                </a:solidFill>
              </a:rPr>
              <a:t>One of the women filed a complaint with the AICP Ethics Officer.  </a:t>
            </a:r>
          </a:p>
          <a:p>
            <a:pPr marL="342900" lvl="0" indent="-342900" eaLnBrk="1" hangingPunct="1">
              <a:buFont typeface="Arial" panose="020B0604020202020204" pitchFamily="34" charset="0"/>
              <a:buChar char="•"/>
            </a:pPr>
            <a:r>
              <a:rPr lang="en-US" altLang="en-US" sz="2000" dirty="0">
                <a:solidFill>
                  <a:prstClr val="black"/>
                </a:solidFill>
              </a:rPr>
              <a:t>Asked to remain anonymous  </a:t>
            </a:r>
          </a:p>
          <a:p>
            <a:pPr marL="342900" lvl="0" indent="-342900" eaLnBrk="1" hangingPunct="1">
              <a:buFont typeface="Arial" panose="020B0604020202020204" pitchFamily="34" charset="0"/>
              <a:buChar char="•"/>
            </a:pPr>
            <a:r>
              <a:rPr lang="en-US" altLang="en-US" sz="2000" dirty="0">
                <a:solidFill>
                  <a:prstClr val="black"/>
                </a:solidFill>
              </a:rPr>
              <a:t>EO investigated </a:t>
            </a:r>
          </a:p>
          <a:p>
            <a:pPr marL="342900" lvl="0" indent="-342900" eaLnBrk="1" hangingPunct="1">
              <a:buFont typeface="Arial" panose="020B0604020202020204" pitchFamily="34" charset="0"/>
              <a:buChar char="•"/>
            </a:pPr>
            <a:r>
              <a:rPr lang="en-US" altLang="en-US" sz="2000" dirty="0">
                <a:solidFill>
                  <a:prstClr val="black"/>
                </a:solidFill>
              </a:rPr>
              <a:t>EO talked to the original victim and other women who were also harassed by Harry, and a witness.  </a:t>
            </a:r>
          </a:p>
          <a:p>
            <a:pPr marL="342900" lvl="0" indent="-342900" eaLnBrk="1" hangingPunct="1">
              <a:buFont typeface="Arial" panose="020B0604020202020204" pitchFamily="34" charset="0"/>
              <a:buChar char="•"/>
            </a:pPr>
            <a:r>
              <a:rPr lang="en-US" altLang="en-US" sz="2000" i="1" dirty="0">
                <a:solidFill>
                  <a:prstClr val="black"/>
                </a:solidFill>
              </a:rPr>
              <a:t>All conversations were held in strict confidence.  </a:t>
            </a:r>
          </a:p>
          <a:p>
            <a:pPr lvl="0" eaLnBrk="1" hangingPunct="1"/>
            <a:br>
              <a:rPr lang="en-US" altLang="en-US" sz="2000" dirty="0">
                <a:solidFill>
                  <a:prstClr val="black"/>
                </a:solidFill>
              </a:rPr>
            </a:br>
            <a:r>
              <a:rPr lang="en-US" altLang="en-US" sz="2000" dirty="0">
                <a:solidFill>
                  <a:prstClr val="black"/>
                </a:solidFill>
              </a:rPr>
              <a:t>The Ethics Officer felt that sexual harassment </a:t>
            </a:r>
            <a:r>
              <a:rPr lang="en-US" altLang="en-US" sz="2000" u="sng" dirty="0">
                <a:solidFill>
                  <a:prstClr val="black"/>
                </a:solidFill>
              </a:rPr>
              <a:t>had</a:t>
            </a:r>
            <a:r>
              <a:rPr lang="en-US" altLang="en-US" sz="2000" dirty="0">
                <a:solidFill>
                  <a:prstClr val="black"/>
                </a:solidFill>
              </a:rPr>
              <a:t> taken place at APA chapter events.</a:t>
            </a:r>
          </a:p>
        </p:txBody>
      </p:sp>
      <p:pic>
        <p:nvPicPr>
          <p:cNvPr id="3789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7225" y="1793875"/>
            <a:ext cx="289083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6"/>
          <p:cNvSpPr txBox="1">
            <a:spLocks noChangeArrowheads="1"/>
          </p:cNvSpPr>
          <p:nvPr/>
        </p:nvSpPr>
        <p:spPr bwMode="auto">
          <a:xfrm rot="5400000">
            <a:off x="7704138" y="2651125"/>
            <a:ext cx="2006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eaLnBrk="1" hangingPunct="1"/>
            <a:r>
              <a:rPr lang="en-US" altLang="en-US" sz="800"/>
              <a:t>ThoughtCo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593725" y="539750"/>
            <a:ext cx="8250238" cy="1054100"/>
          </a:xfrm>
        </p:spPr>
        <p:txBody>
          <a:bodyPr/>
          <a:lstStyle/>
          <a:p>
            <a:r>
              <a:rPr lang="en-US" altLang="en-US" sz="2000" b="0" dirty="0">
                <a:latin typeface="Verdana" charset="0"/>
                <a:ea typeface="Verdana" charset="0"/>
                <a:cs typeface="Verdana" charset="0"/>
              </a:rPr>
              <a:t>Scenario 1</a:t>
            </a:r>
            <a:br>
              <a:rPr lang="en-US" altLang="en-US" sz="2800" b="0" dirty="0">
                <a:latin typeface="Verdana" charset="0"/>
                <a:ea typeface="Verdana" charset="0"/>
                <a:cs typeface="Verdana" charset="0"/>
              </a:rPr>
            </a:br>
            <a:r>
              <a:rPr lang="en-US" altLang="en-US" sz="3200" dirty="0">
                <a:latin typeface="Verdana" charset="0"/>
                <a:ea typeface="Verdana" charset="0"/>
                <a:cs typeface="Verdana" charset="0"/>
              </a:rPr>
              <a:t>Questions</a:t>
            </a:r>
          </a:p>
        </p:txBody>
      </p:sp>
      <p:sp>
        <p:nvSpPr>
          <p:cNvPr id="39938" name="Footer Placeholder 2"/>
          <p:cNvSpPr>
            <a:spLocks noGrp="1"/>
          </p:cNvSpPr>
          <p:nvPr>
            <p:ph type="ftr" sz="quarter" idx="13"/>
          </p:nvPr>
        </p:nvSpPr>
        <p:spPr bwMode="auto">
          <a:xfrm>
            <a:off x="558800" y="4714875"/>
            <a:ext cx="5708650"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3993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50509FBE-2871-B646-9555-A436BCA624F9}" type="slidenum">
              <a:rPr lang="en-US" altLang="en-US" sz="900">
                <a:solidFill>
                  <a:schemeClr val="bg1"/>
                </a:solidFill>
                <a:latin typeface="Verdana" charset="0"/>
                <a:ea typeface="Verdana" charset="0"/>
                <a:cs typeface="Verdana" charset="0"/>
              </a:rPr>
              <a:pPr fontAlgn="base">
                <a:spcBef>
                  <a:spcPct val="0"/>
                </a:spcBef>
                <a:spcAft>
                  <a:spcPct val="0"/>
                </a:spcAft>
              </a:pPr>
              <a:t>18</a:t>
            </a:fld>
            <a:endParaRPr lang="en-US" altLang="en-US" sz="900">
              <a:solidFill>
                <a:schemeClr val="bg1"/>
              </a:solidFill>
              <a:latin typeface="Verdana" charset="0"/>
              <a:ea typeface="Verdana" charset="0"/>
              <a:cs typeface="Verdana" charset="0"/>
            </a:endParaRPr>
          </a:p>
        </p:txBody>
      </p:sp>
      <p:sp>
        <p:nvSpPr>
          <p:cNvPr id="5" name="TextBox 4"/>
          <p:cNvSpPr txBox="1"/>
          <p:nvPr/>
        </p:nvSpPr>
        <p:spPr>
          <a:xfrm>
            <a:off x="558800" y="1822450"/>
            <a:ext cx="5245100" cy="2862263"/>
          </a:xfrm>
          <a:prstGeom prst="rect">
            <a:avLst/>
          </a:prstGeom>
          <a:noFill/>
        </p:spPr>
        <p:txBody>
          <a:bodyPr>
            <a:spAutoFit/>
          </a:bodyPr>
          <a:lstStyle/>
          <a:p>
            <a:pPr eaLnBrk="1" fontAlgn="auto" hangingPunct="1">
              <a:spcBef>
                <a:spcPts val="0"/>
              </a:spcBef>
              <a:spcAft>
                <a:spcPts val="0"/>
              </a:spcAft>
              <a:defRPr/>
            </a:pPr>
            <a:r>
              <a:rPr lang="en-US" sz="2400" b="1" dirty="0">
                <a:latin typeface="+mn-lt"/>
              </a:rPr>
              <a:t>Q 1.1: </a:t>
            </a:r>
          </a:p>
          <a:p>
            <a:pPr eaLnBrk="1" fontAlgn="auto" hangingPunct="1">
              <a:spcBef>
                <a:spcPts val="0"/>
              </a:spcBef>
              <a:spcAft>
                <a:spcPts val="0"/>
              </a:spcAft>
              <a:defRPr/>
            </a:pPr>
            <a:r>
              <a:rPr lang="en-US" sz="2400" b="1" dirty="0">
                <a:latin typeface="+mn-lt"/>
              </a:rPr>
              <a:t>Is Harry guilty of violating the Code of Ethics if the complaints were filed anonymously?</a:t>
            </a:r>
          </a:p>
          <a:p>
            <a:pPr marL="342900" indent="-342900" eaLnBrk="1" fontAlgn="auto" hangingPunct="1">
              <a:spcBef>
                <a:spcPts val="0"/>
              </a:spcBef>
              <a:spcAft>
                <a:spcPts val="0"/>
              </a:spcAft>
              <a:buFontTx/>
              <a:buAutoNum type="alphaLcParenR"/>
              <a:defRPr/>
            </a:pPr>
            <a:r>
              <a:rPr lang="en-US" sz="2000" b="1" dirty="0">
                <a:solidFill>
                  <a:schemeClr val="bg2">
                    <a:lumMod val="50000"/>
                  </a:schemeClr>
                </a:solidFill>
                <a:latin typeface="+mn-lt"/>
              </a:rPr>
              <a:t>Yes</a:t>
            </a:r>
          </a:p>
          <a:p>
            <a:pPr marL="342900" indent="-342900" eaLnBrk="1" fontAlgn="auto" hangingPunct="1">
              <a:spcBef>
                <a:spcPts val="0"/>
              </a:spcBef>
              <a:spcAft>
                <a:spcPts val="0"/>
              </a:spcAft>
              <a:buFontTx/>
              <a:buAutoNum type="alphaLcParenR"/>
              <a:defRPr/>
            </a:pPr>
            <a:r>
              <a:rPr lang="en-US" sz="2000" b="1" dirty="0">
                <a:solidFill>
                  <a:schemeClr val="bg2">
                    <a:lumMod val="50000"/>
                  </a:schemeClr>
                </a:solidFill>
                <a:latin typeface="+mn-lt"/>
              </a:rPr>
              <a:t>No</a:t>
            </a:r>
          </a:p>
          <a:p>
            <a:pPr marL="342900" indent="-342900" eaLnBrk="1" fontAlgn="auto" hangingPunct="1">
              <a:spcBef>
                <a:spcPts val="0"/>
              </a:spcBef>
              <a:spcAft>
                <a:spcPts val="0"/>
              </a:spcAft>
              <a:buFontTx/>
              <a:buAutoNum type="alphaLcParenR"/>
              <a:defRPr/>
            </a:pPr>
            <a:r>
              <a:rPr lang="en-US" sz="2000" b="1" dirty="0">
                <a:solidFill>
                  <a:schemeClr val="bg2">
                    <a:lumMod val="50000"/>
                  </a:schemeClr>
                </a:solidFill>
                <a:latin typeface="+mn-lt"/>
              </a:rPr>
              <a:t>Not Sure</a:t>
            </a:r>
          </a:p>
          <a:p>
            <a:pPr eaLnBrk="1" fontAlgn="auto" hangingPunct="1">
              <a:spcBef>
                <a:spcPts val="0"/>
              </a:spcBef>
              <a:spcAft>
                <a:spcPts val="0"/>
              </a:spcAft>
              <a:defRPr/>
            </a:pPr>
            <a:endParaRPr lang="en-US" sz="2400" b="1" dirty="0">
              <a:latin typeface="+mn-lt"/>
            </a:endParaRPr>
          </a:p>
        </p:txBody>
      </p:sp>
      <p:pic>
        <p:nvPicPr>
          <p:cNvPr id="2" name="Picture 1">
            <a:extLst>
              <a:ext uri="{FF2B5EF4-FFF2-40B4-BE49-F238E27FC236}">
                <a16:creationId xmlns:a16="http://schemas.microsoft.com/office/drawing/2014/main" id="{AFCFE16F-132B-4CB4-F0AA-29603EF9B0CA}"/>
              </a:ext>
            </a:extLst>
          </p:cNvPr>
          <p:cNvPicPr>
            <a:picLocks noChangeAspect="1"/>
          </p:cNvPicPr>
          <p:nvPr/>
        </p:nvPicPr>
        <p:blipFill>
          <a:blip r:embed="rId2"/>
          <a:stretch>
            <a:fillRect/>
          </a:stretch>
        </p:blipFill>
        <p:spPr>
          <a:xfrm>
            <a:off x="6372160" y="1936278"/>
            <a:ext cx="2213040" cy="22069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11175" y="1666081"/>
            <a:ext cx="5229225" cy="2579688"/>
          </a:xfrm>
        </p:spPr>
        <p:txBody>
          <a:bodyPr>
            <a:normAutofit fontScale="70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AICP Ethics Code “Principles to Which We Aspire”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A.1.a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“Examine our own cultures, practices, values, and professional positions in an effort to reveal and understand our conscious and unconscious biases and privileges as an essential first step so we can better serve a truly inclusive public interest promoting a sense of belonging.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A.2.h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“Respect the rights of all persons and groups and do not discriminate against or harass others.”</a:t>
            </a:r>
          </a:p>
          <a:p>
            <a:pPr fontAlgn="auto">
              <a:spcAft>
                <a:spcPts val="0"/>
              </a:spcAft>
              <a:buFont typeface="Arial"/>
              <a:buChar char="•"/>
              <a:defRPr/>
            </a:pPr>
            <a:endParaRPr lang="en-US" dirty="0"/>
          </a:p>
        </p:txBody>
      </p:sp>
      <p:sp>
        <p:nvSpPr>
          <p:cNvPr id="40962" name="Title 2"/>
          <p:cNvSpPr>
            <a:spLocks noGrp="1"/>
          </p:cNvSpPr>
          <p:nvPr>
            <p:ph type="title"/>
          </p:nvPr>
        </p:nvSpPr>
        <p:spPr>
          <a:xfrm>
            <a:off x="488950" y="503238"/>
            <a:ext cx="8250238" cy="1068387"/>
          </a:xfrm>
        </p:spPr>
        <p:txBody>
          <a:bodyPr/>
          <a:lstStyle/>
          <a:p>
            <a:r>
              <a:rPr lang="en-US" altLang="en-US" sz="2000" b="0" dirty="0">
                <a:latin typeface="Verdana" charset="0"/>
                <a:ea typeface="Verdana" charset="0"/>
                <a:cs typeface="Verdana" charset="0"/>
              </a:rPr>
              <a:t>Scenario 1</a:t>
            </a:r>
            <a:br>
              <a:rPr lang="en-US" altLang="en-US" sz="4000" b="0" dirty="0">
                <a:latin typeface="Verdana" charset="0"/>
                <a:ea typeface="Verdana" charset="0"/>
                <a:cs typeface="Verdana" charset="0"/>
              </a:rPr>
            </a:br>
            <a:r>
              <a:rPr lang="en-US" altLang="en-US" sz="3200" dirty="0">
                <a:latin typeface="Verdana" charset="0"/>
                <a:ea typeface="Verdana" charset="0"/>
                <a:cs typeface="Verdana" charset="0"/>
              </a:rPr>
              <a:t>Ethical Issues</a:t>
            </a:r>
          </a:p>
        </p:txBody>
      </p:sp>
      <p:sp>
        <p:nvSpPr>
          <p:cNvPr id="40963" name="Footer Placeholder 3"/>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4096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17A0905B-22A8-E647-B81E-A167F8367FC6}" type="slidenum">
              <a:rPr lang="en-US" altLang="en-US" sz="900">
                <a:solidFill>
                  <a:schemeClr val="bg1"/>
                </a:solidFill>
                <a:latin typeface="Verdana" charset="0"/>
                <a:ea typeface="Verdana" charset="0"/>
                <a:cs typeface="Verdana" charset="0"/>
              </a:rPr>
              <a:pPr fontAlgn="base">
                <a:spcBef>
                  <a:spcPct val="0"/>
                </a:spcBef>
                <a:spcAft>
                  <a:spcPct val="0"/>
                </a:spcAft>
              </a:pPr>
              <a:t>19</a:t>
            </a:fld>
            <a:endParaRPr lang="en-US" altLang="en-US" sz="900">
              <a:solidFill>
                <a:schemeClr val="bg1"/>
              </a:solidFill>
              <a:latin typeface="Verdana" charset="0"/>
              <a:ea typeface="Verdana" charset="0"/>
              <a:cs typeface="Verdana" charset="0"/>
            </a:endParaRPr>
          </a:p>
        </p:txBody>
      </p:sp>
      <p:pic>
        <p:nvPicPr>
          <p:cNvPr id="4096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8988" y="1873250"/>
            <a:ext cx="28702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Title 1"/>
          <p:cNvSpPr>
            <a:spLocks noGrp="1"/>
          </p:cNvSpPr>
          <p:nvPr>
            <p:ph type="title"/>
          </p:nvPr>
        </p:nvSpPr>
        <p:spPr>
          <a:xfrm>
            <a:off x="429369" y="178904"/>
            <a:ext cx="8263890" cy="1075811"/>
          </a:xfrm>
        </p:spPr>
        <p:txBody>
          <a:bodyPr vert="horz" lIns="91440" tIns="45720" rIns="91440" bIns="45720" rtlCol="0" anchor="b">
            <a:normAutofit/>
          </a:bodyPr>
          <a:lstStyle/>
          <a:p>
            <a:pPr defTabSz="914400"/>
            <a:r>
              <a:rPr lang="en-US" altLang="en-US" sz="3200" dirty="0"/>
              <a:t>Panelists</a:t>
            </a:r>
          </a:p>
        </p:txBody>
      </p:sp>
      <p:sp>
        <p:nvSpPr>
          <p:cNvPr id="215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txBox="1">
            <a:spLocks/>
          </p:cNvSpPr>
          <p:nvPr/>
        </p:nvSpPr>
        <p:spPr>
          <a:xfrm>
            <a:off x="429368" y="1553487"/>
            <a:ext cx="5402218" cy="321377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sz="1800" b="1" dirty="0">
                <a:latin typeface="Verdana" panose="020B0604030504040204" pitchFamily="34" charset="0"/>
                <a:ea typeface="Verdana" panose="020B0604030504040204" pitchFamily="34" charset="0"/>
              </a:rPr>
              <a:t>Barry C. Nocks, PhD, FAICP - Professor Emeritus &amp; Lecturer, Clemson University</a:t>
            </a:r>
          </a:p>
          <a:p>
            <a:pPr marL="0" indent="0">
              <a:lnSpc>
                <a:spcPct val="50000"/>
              </a:lnSpc>
              <a:buNone/>
            </a:pPr>
            <a:r>
              <a:rPr lang="en-US" sz="1800" b="1" dirty="0">
                <a:latin typeface="Verdana" panose="020B0604030504040204" pitchFamily="34" charset="0"/>
                <a:ea typeface="Verdana" panose="020B0604030504040204" pitchFamily="34" charset="0"/>
              </a:rPr>
              <a:t>    Member, AICP Ethics Committee</a:t>
            </a:r>
            <a:br>
              <a:rPr lang="en-US" sz="1800" b="1" dirty="0">
                <a:latin typeface="Verdana" panose="020B0604030504040204" pitchFamily="34" charset="0"/>
                <a:ea typeface="Verdana" panose="020B0604030504040204" pitchFamily="34" charset="0"/>
              </a:rPr>
            </a:br>
            <a:br>
              <a:rPr lang="en-US" sz="1800" b="1" dirty="0">
                <a:latin typeface="Verdana" panose="020B0604030504040204" pitchFamily="34" charset="0"/>
                <a:ea typeface="Verdana" panose="020B0604030504040204" pitchFamily="34" charset="0"/>
              </a:rPr>
            </a:br>
            <a:endParaRPr lang="en-US" sz="1800" b="1" dirty="0">
              <a:latin typeface="Verdana" panose="020B0604030504040204" pitchFamily="34" charset="0"/>
              <a:ea typeface="Verdana" panose="020B0604030504040204" pitchFamily="34" charset="0"/>
            </a:endParaRPr>
          </a:p>
          <a:p>
            <a:pPr marL="0" indent="-285750">
              <a:lnSpc>
                <a:spcPct val="100000"/>
              </a:lnSpc>
              <a:spcBef>
                <a:spcPts val="0"/>
              </a:spcBef>
              <a:buFont typeface="Arial" panose="020B0604020202020204" pitchFamily="34" charset="0"/>
              <a:buChar char="•"/>
            </a:pPr>
            <a:r>
              <a:rPr lang="en-US" sz="1800" b="1" dirty="0">
                <a:latin typeface="Verdana" panose="020B0604030504040204" pitchFamily="34" charset="0"/>
                <a:ea typeface="Verdana" panose="020B0604030504040204" pitchFamily="34" charset="0"/>
              </a:rPr>
              <a:t>Amy Southerland, AICP	</a:t>
            </a:r>
          </a:p>
          <a:p>
            <a:pPr marL="0" indent="0">
              <a:lnSpc>
                <a:spcPct val="100000"/>
              </a:lnSpc>
              <a:spcBef>
                <a:spcPts val="0"/>
              </a:spcBef>
              <a:buNone/>
            </a:pPr>
            <a:r>
              <a:rPr lang="en-US" sz="1800" b="1" dirty="0">
                <a:latin typeface="Verdana" panose="020B0604030504040204" pitchFamily="34" charset="0"/>
                <a:ea typeface="Verdana" panose="020B0604030504040204" pitchFamily="34" charset="0"/>
              </a:rPr>
              <a:t>    City of Charleston</a:t>
            </a:r>
          </a:p>
          <a:p>
            <a:pPr marL="0" indent="0">
              <a:lnSpc>
                <a:spcPct val="100000"/>
              </a:lnSpc>
              <a:spcBef>
                <a:spcPts val="0"/>
              </a:spcBef>
              <a:buNone/>
            </a:pPr>
            <a:r>
              <a:rPr lang="en-US" sz="1800" b="1" dirty="0">
                <a:latin typeface="Verdana" panose="020B0604030504040204" pitchFamily="34" charset="0"/>
                <a:ea typeface="Verdana" panose="020B0604030504040204" pitchFamily="34" charset="0"/>
              </a:rPr>
              <a:t>    SCAPA Professional Development 	Officer</a:t>
            </a:r>
          </a:p>
          <a:p>
            <a:pPr marL="342900" lvl="1" indent="-228600" defTabSz="914400" fontAlgn="auto">
              <a:spcAft>
                <a:spcPts val="0"/>
              </a:spcAft>
              <a:buFont typeface="Arial" panose="020B0604020202020204" pitchFamily="34" charset="0"/>
              <a:buChar char="•"/>
              <a:defRPr/>
            </a:pPr>
            <a:endParaRPr lang="en-US" sz="1700" dirty="0"/>
          </a:p>
          <a:p>
            <a:pPr marL="342900" lvl="1" indent="-228600" defTabSz="914400" fontAlgn="auto">
              <a:spcAft>
                <a:spcPts val="0"/>
              </a:spcAft>
              <a:buFont typeface="Arial" panose="020B0604020202020204" pitchFamily="34" charset="0"/>
              <a:buChar char="•"/>
              <a:defRPr/>
            </a:pPr>
            <a:endParaRPr lang="en-US" sz="1700" dirty="0"/>
          </a:p>
          <a:p>
            <a:pPr marL="342900" lvl="1" indent="-228600" defTabSz="914400" fontAlgn="auto">
              <a:spcAft>
                <a:spcPts val="0"/>
              </a:spcAft>
              <a:buFont typeface="Arial" panose="020B0604020202020204" pitchFamily="34" charset="0"/>
              <a:buChar char="•"/>
              <a:defRPr/>
            </a:pPr>
            <a:endParaRPr lang="en-US" sz="1700" dirty="0"/>
          </a:p>
        </p:txBody>
      </p:sp>
      <p:sp>
        <p:nvSpPr>
          <p:cNvPr id="21506" name="Footer Placeholder 2"/>
          <p:cNvSpPr>
            <a:spLocks noGrp="1"/>
          </p:cNvSpPr>
          <p:nvPr>
            <p:ph type="ftr" sz="quarter" idx="13"/>
          </p:nvPr>
        </p:nvSpPr>
        <p:spPr bwMode="auto">
          <a:xfrm>
            <a:off x="3028950" y="4767262"/>
            <a:ext cx="3086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algn="ctr" defTabSz="914400">
              <a:lnSpc>
                <a:spcPct val="90000"/>
              </a:lnSpc>
              <a:spcAft>
                <a:spcPts val="600"/>
              </a:spcAft>
              <a:defRPr/>
            </a:pPr>
            <a:r>
              <a:rPr lang="en-US" altLang="en-US" sz="1200" b="0" kern="1200">
                <a:solidFill>
                  <a:prstClr val="black">
                    <a:tint val="75000"/>
                  </a:prstClr>
                </a:solidFill>
                <a:latin typeface="Calibri" panose="020F0502020204030204"/>
                <a:ea typeface="+mn-ea"/>
                <a:cs typeface="+mn-cs"/>
              </a:rPr>
              <a:t>PLANNING.ORG</a:t>
            </a:r>
          </a:p>
        </p:txBody>
      </p:sp>
      <p:sp>
        <p:nvSpPr>
          <p:cNvPr id="21507" name="Slide Number Placeholder 3"/>
          <p:cNvSpPr>
            <a:spLocks noGrp="1"/>
          </p:cNvSpPr>
          <p:nvPr>
            <p:ph type="sldNum" sz="quarter" idx="14"/>
          </p:nvPr>
        </p:nvSpPr>
        <p:spPr bwMode="auto">
          <a:xfrm>
            <a:off x="6457950" y="4767262"/>
            <a:ext cx="20574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defTabSz="914400">
              <a:lnSpc>
                <a:spcPct val="90000"/>
              </a:lnSpc>
              <a:spcAft>
                <a:spcPts val="600"/>
              </a:spcAft>
              <a:defRPr/>
            </a:pPr>
            <a:fld id="{0019314F-883D-C34E-A311-36AC8C898E09}" type="slidenum">
              <a:rPr lang="en-US" altLang="en-US" sz="1200">
                <a:solidFill>
                  <a:prstClr val="black">
                    <a:tint val="75000"/>
                  </a:prstClr>
                </a:solidFill>
                <a:latin typeface="Calibri" panose="020F0502020204030204"/>
                <a:ea typeface="+mn-ea"/>
                <a:cs typeface="+mn-cs"/>
              </a:rPr>
              <a:pPr defTabSz="914400">
                <a:lnSpc>
                  <a:spcPct val="90000"/>
                </a:lnSpc>
                <a:spcAft>
                  <a:spcPts val="600"/>
                </a:spcAft>
                <a:defRPr/>
              </a:pPr>
              <a:t>2</a:t>
            </a:fld>
            <a:endParaRPr lang="en-US" altLang="en-US" sz="1200">
              <a:solidFill>
                <a:prstClr val="black">
                  <a:tint val="75000"/>
                </a:prstClr>
              </a:solidFill>
              <a:latin typeface="Calibri" panose="020F0502020204030204"/>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550863" y="234950"/>
            <a:ext cx="8250237" cy="1150938"/>
          </a:xfrm>
        </p:spPr>
        <p:txBody>
          <a:bodyPr/>
          <a:lstStyle/>
          <a:p>
            <a:r>
              <a:rPr lang="en-US" altLang="en-US" sz="2000" b="0" dirty="0">
                <a:latin typeface="Verdana" charset="0"/>
                <a:ea typeface="Verdana" charset="0"/>
                <a:cs typeface="Verdana" charset="0"/>
              </a:rPr>
              <a:t>Scenario 1</a:t>
            </a:r>
            <a:br>
              <a:rPr lang="en-US" altLang="en-US" b="0" dirty="0">
                <a:latin typeface="Verdana" charset="0"/>
                <a:ea typeface="Verdana" charset="0"/>
                <a:cs typeface="Verdana" charset="0"/>
              </a:rPr>
            </a:br>
            <a:r>
              <a:rPr lang="en-US" altLang="en-US" sz="3200" dirty="0">
                <a:latin typeface="Verdana" charset="0"/>
                <a:ea typeface="Verdana" charset="0"/>
                <a:cs typeface="Verdana" charset="0"/>
              </a:rPr>
              <a:t>Ethical Issues</a:t>
            </a:r>
          </a:p>
        </p:txBody>
      </p:sp>
      <p:sp>
        <p:nvSpPr>
          <p:cNvPr id="41986" name="Footer Placeholder 2"/>
          <p:cNvSpPr>
            <a:spLocks noGrp="1"/>
          </p:cNvSpPr>
          <p:nvPr>
            <p:ph type="ftr" sz="quarter" idx="13"/>
          </p:nvPr>
        </p:nvSpPr>
        <p:spPr bwMode="auto">
          <a:xfrm>
            <a:off x="550863" y="4714875"/>
            <a:ext cx="5716587"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41987"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FCBFC32D-8A68-2649-BC89-FB270734A8EE}" type="slidenum">
              <a:rPr lang="en-US" altLang="en-US" sz="900">
                <a:solidFill>
                  <a:schemeClr val="bg1"/>
                </a:solidFill>
                <a:latin typeface="Verdana" charset="0"/>
                <a:ea typeface="Verdana" charset="0"/>
                <a:cs typeface="Verdana" charset="0"/>
              </a:rPr>
              <a:pPr fontAlgn="base">
                <a:spcBef>
                  <a:spcPct val="0"/>
                </a:spcBef>
                <a:spcAft>
                  <a:spcPct val="0"/>
                </a:spcAft>
              </a:pPr>
              <a:t>20</a:t>
            </a:fld>
            <a:endParaRPr lang="en-US" altLang="en-US" sz="900">
              <a:solidFill>
                <a:schemeClr val="bg1"/>
              </a:solidFill>
              <a:latin typeface="Verdana" charset="0"/>
              <a:ea typeface="Verdana" charset="0"/>
              <a:cs typeface="Verdana" charset="0"/>
            </a:endParaRPr>
          </a:p>
        </p:txBody>
      </p:sp>
      <p:sp>
        <p:nvSpPr>
          <p:cNvPr id="41988" name="TextBox 4"/>
          <p:cNvSpPr txBox="1">
            <a:spLocks noChangeArrowheads="1"/>
          </p:cNvSpPr>
          <p:nvPr/>
        </p:nvSpPr>
        <p:spPr bwMode="auto">
          <a:xfrm>
            <a:off x="604129" y="1654268"/>
            <a:ext cx="8488362" cy="253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AICP Ethics Code “Rules of Conduct: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Rule #6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 certified planner “shall not deliberately commit any wrongful act, whether or not specified in the Rules of Conduct that reflects adversely on our professional fitness or the planning profession”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Rule #20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 certified planner “shall not commit or ignore an act of discrimination or harassment.”</a:t>
            </a:r>
          </a:p>
          <a:p>
            <a:pPr eaLnBrk="1" hangingPunct="1"/>
            <a:endParaRPr lang="en-US" altLang="en-US" sz="1600" dirty="0">
              <a:solidFill>
                <a:srgbClr val="0070C0"/>
              </a:solidFill>
            </a:endParaRPr>
          </a:p>
          <a:p>
            <a:pPr eaLnBrk="1" hangingPunct="1"/>
            <a:endParaRPr lang="en-US" alt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50863" y="438150"/>
            <a:ext cx="8250237" cy="891118"/>
          </a:xfrm>
        </p:spPr>
        <p:txBody>
          <a:bodyPr/>
          <a:lstStyle/>
          <a:p>
            <a:r>
              <a:rPr lang="en-US" altLang="en-US" sz="2000" b="0" dirty="0">
                <a:latin typeface="Verdana" charset="0"/>
                <a:ea typeface="Verdana" charset="0"/>
                <a:cs typeface="Verdana" charset="0"/>
              </a:rPr>
              <a:t>Scenario 1</a:t>
            </a:r>
            <a:br>
              <a:rPr lang="en-US" altLang="en-US" b="0" dirty="0">
                <a:latin typeface="Verdana" charset="0"/>
                <a:ea typeface="Verdana" charset="0"/>
                <a:cs typeface="Verdana" charset="0"/>
              </a:rPr>
            </a:br>
            <a:r>
              <a:rPr lang="en-US" altLang="en-US" sz="3200" dirty="0">
                <a:latin typeface="Verdana" charset="0"/>
                <a:ea typeface="Verdana" charset="0"/>
                <a:cs typeface="Verdana" charset="0"/>
              </a:rPr>
              <a:t>Real-Life Outcome</a:t>
            </a:r>
          </a:p>
        </p:txBody>
      </p:sp>
      <p:sp>
        <p:nvSpPr>
          <p:cNvPr id="44034" name="Footer Placeholder 2"/>
          <p:cNvSpPr>
            <a:spLocks noGrp="1"/>
          </p:cNvSpPr>
          <p:nvPr>
            <p:ph type="ftr" sz="quarter" idx="13"/>
          </p:nvPr>
        </p:nvSpPr>
        <p:spPr bwMode="auto">
          <a:xfrm>
            <a:off x="550863" y="4714875"/>
            <a:ext cx="5716587"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44035"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E83A3DB0-2B41-2840-A433-1E2CE35439A7}" type="slidenum">
              <a:rPr lang="en-US" altLang="en-US" sz="900">
                <a:solidFill>
                  <a:schemeClr val="bg1"/>
                </a:solidFill>
                <a:latin typeface="Verdana" charset="0"/>
                <a:ea typeface="Verdana" charset="0"/>
                <a:cs typeface="Verdana" charset="0"/>
              </a:rPr>
              <a:pPr fontAlgn="base">
                <a:spcBef>
                  <a:spcPct val="0"/>
                </a:spcBef>
                <a:spcAft>
                  <a:spcPct val="0"/>
                </a:spcAft>
              </a:pPr>
              <a:t>21</a:t>
            </a:fld>
            <a:endParaRPr lang="en-US" altLang="en-US" sz="900">
              <a:solidFill>
                <a:schemeClr val="bg1"/>
              </a:solidFill>
              <a:latin typeface="Verdana" charset="0"/>
              <a:ea typeface="Verdana" charset="0"/>
              <a:cs typeface="Verdana" charset="0"/>
            </a:endParaRPr>
          </a:p>
        </p:txBody>
      </p:sp>
      <p:sp>
        <p:nvSpPr>
          <p:cNvPr id="44036" name="TextBox 4"/>
          <p:cNvSpPr txBox="1">
            <a:spLocks noChangeArrowheads="1"/>
          </p:cNvSpPr>
          <p:nvPr/>
        </p:nvSpPr>
        <p:spPr bwMode="auto">
          <a:xfrm>
            <a:off x="490538" y="1329268"/>
            <a:ext cx="7002462" cy="33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EO charged Harry with violation of the AICP Code of Ethics Rule #6, wrongful acts.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 charged under Rule #20, discrimination or harassment, because these incidents took place prior to when this Rule went into effect.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EO issued a “Public Letter of Admonition” and recommended that Harry be suspended indefinitely as a member of AICP (and FAICP).</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Harry appealed the decision to the Ethics Committee, which upheld the decision of the Ethics Officer.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Harry’s AICP and FAICP credentials were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removed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he was the subject of a public notification in APA’s Interact online newsletter.</a:t>
            </a:r>
          </a:p>
          <a:p>
            <a:pPr eaLnBrk="1" hangingPunct="1"/>
            <a:endParaRPr lang="en-US" alt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a:xfrm>
            <a:off x="579863" y="394532"/>
            <a:ext cx="7381349" cy="827087"/>
          </a:xfrm>
        </p:spPr>
        <p:txBody>
          <a:bodyPr/>
          <a:lstStyle/>
          <a:p>
            <a:r>
              <a:rPr lang="en-US" altLang="en-US" sz="3200" dirty="0">
                <a:latin typeface="Verdana" charset="0"/>
                <a:ea typeface="Verdana" charset="0"/>
                <a:cs typeface="Verdana" charset="0"/>
              </a:rPr>
              <a:t>AICP Code of Ethics – Impact of the New Code</a:t>
            </a:r>
          </a:p>
        </p:txBody>
      </p:sp>
      <p:sp>
        <p:nvSpPr>
          <p:cNvPr id="46082" name="Footer Placeholder 3"/>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dirty="0">
                <a:solidFill>
                  <a:schemeClr val="bg1"/>
                </a:solidFill>
                <a:latin typeface="Verdana" charset="0"/>
                <a:ea typeface="Verdana" charset="0"/>
                <a:cs typeface="Verdana" charset="0"/>
              </a:rPr>
              <a:t>PLANNING.ORG</a:t>
            </a:r>
          </a:p>
        </p:txBody>
      </p:sp>
      <p:sp>
        <p:nvSpPr>
          <p:cNvPr id="46083"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4DF5B6FE-2241-AB49-A13B-4C6FA4AAAA16}" type="slidenum">
              <a:rPr lang="en-US" altLang="en-US" sz="900">
                <a:solidFill>
                  <a:schemeClr val="bg1"/>
                </a:solidFill>
                <a:latin typeface="Verdana" charset="0"/>
                <a:ea typeface="Verdana" charset="0"/>
                <a:cs typeface="Verdana" charset="0"/>
              </a:rPr>
              <a:pPr fontAlgn="base">
                <a:spcBef>
                  <a:spcPct val="0"/>
                </a:spcBef>
                <a:spcAft>
                  <a:spcPct val="0"/>
                </a:spcAft>
              </a:pPr>
              <a:t>22</a:t>
            </a:fld>
            <a:endParaRPr lang="en-US" altLang="en-US" sz="900">
              <a:solidFill>
                <a:schemeClr val="bg1"/>
              </a:solidFill>
              <a:latin typeface="Verdana" charset="0"/>
              <a:ea typeface="Verdana" charset="0"/>
              <a:cs typeface="Verdana" charset="0"/>
            </a:endParaRPr>
          </a:p>
        </p:txBody>
      </p:sp>
      <p:sp>
        <p:nvSpPr>
          <p:cNvPr id="10" name="TextBox 9"/>
          <p:cNvSpPr txBox="1"/>
          <p:nvPr/>
        </p:nvSpPr>
        <p:spPr>
          <a:xfrm>
            <a:off x="452437" y="1260087"/>
            <a:ext cx="8435085" cy="3416320"/>
          </a:xfrm>
          <a:prstGeom prst="rect">
            <a:avLst/>
          </a:prstGeom>
          <a:noFill/>
        </p:spPr>
        <p:txBody>
          <a:bodyPr wrap="square">
            <a:sp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alibri" charset="0"/>
                <a:ea typeface="+mn-ea"/>
                <a:cs typeface="+mn-cs"/>
              </a:rPr>
              <a:t>Section B. Rules of Conduct (new):</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charset="0"/>
                <a:ea typeface="+mn-ea"/>
                <a:cs typeface="+mn-cs"/>
              </a:rPr>
              <a:t>20. We shall not </a:t>
            </a:r>
            <a:r>
              <a:rPr kumimoji="0" lang="en-US" altLang="en-US" sz="1800" b="1" i="1" u="none" strike="noStrike" kern="1200" cap="none" spc="0" normalizeH="0" baseline="0" noProof="0" dirty="0">
                <a:ln>
                  <a:noFill/>
                </a:ln>
                <a:solidFill>
                  <a:prstClr val="black"/>
                </a:solidFill>
                <a:effectLst/>
                <a:uLnTx/>
                <a:uFillTx/>
                <a:latin typeface="Calibri" charset="0"/>
                <a:ea typeface="+mn-ea"/>
                <a:cs typeface="+mn-cs"/>
              </a:rPr>
              <a:t>commit or ignore an act of discrimination or harassment</a:t>
            </a:r>
            <a:r>
              <a:rPr kumimoji="0" lang="en-US" altLang="en-US" sz="1800" b="0" i="0" u="none" strike="noStrike" kern="1200" cap="none" spc="0" normalizeH="0" baseline="0" noProof="0" dirty="0">
                <a:ln>
                  <a:noFill/>
                </a:ln>
                <a:solidFill>
                  <a:prstClr val="black"/>
                </a:solidFill>
                <a:effectLst/>
                <a:uLnTx/>
                <a:uFillTx/>
                <a:latin typeface="Calibri" charset="0"/>
                <a:ea typeface="+mn-ea"/>
                <a:cs typeface="+mn-cs"/>
              </a:rPr>
              <a:t>.</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charset="0"/>
                <a:ea typeface="+mn-ea"/>
                <a:cs typeface="+mn-cs"/>
              </a:rPr>
              <a:t>22. We shall not harass, </a:t>
            </a:r>
            <a:r>
              <a:rPr kumimoji="0" lang="en-US" altLang="en-US" sz="1800" b="1" i="1" u="none" strike="noStrike" kern="1200" cap="none" spc="0" normalizeH="0" baseline="0" noProof="0" dirty="0">
                <a:ln>
                  <a:noFill/>
                </a:ln>
                <a:solidFill>
                  <a:prstClr val="black"/>
                </a:solidFill>
                <a:effectLst/>
                <a:uLnTx/>
                <a:uFillTx/>
                <a:latin typeface="Calibri" charset="0"/>
                <a:ea typeface="+mn-ea"/>
                <a:cs typeface="+mn-cs"/>
              </a:rPr>
              <a:t>retaliate, or threaten retaliation </a:t>
            </a:r>
            <a:r>
              <a:rPr kumimoji="0" lang="en-US" altLang="en-US" sz="1800" b="0" i="0" u="none" strike="noStrike" kern="1200" cap="none" spc="0" normalizeH="0" baseline="0" noProof="0" dirty="0">
                <a:ln>
                  <a:noFill/>
                </a:ln>
                <a:solidFill>
                  <a:prstClr val="black"/>
                </a:solidFill>
                <a:effectLst/>
                <a:uLnTx/>
                <a:uFillTx/>
                <a:latin typeface="Calibri" charset="0"/>
                <a:ea typeface="+mn-ea"/>
                <a:cs typeface="+mn-cs"/>
              </a:rPr>
              <a:t>against a person who has filed a charge of ethical misconduct against us or another planner, or who is cooperating in the Ethic Officer’s investigation of an ethics charge.  </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charset="0"/>
                <a:ea typeface="+mn-ea"/>
                <a:cs typeface="+mn-cs"/>
              </a:rPr>
              <a:t>  </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alibri" charset="0"/>
                <a:ea typeface="+mn-ea"/>
                <a:cs typeface="+mn-cs"/>
              </a:rPr>
              <a:t>Glossary (new): </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charset="0"/>
                <a:ea typeface="+mn-ea"/>
                <a:cs typeface="+mn-cs"/>
              </a:rPr>
              <a:t>Harassment: Severe, unwelcome, and pervasive behavior.</a:t>
            </a:r>
          </a:p>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charset="0"/>
                <a:ea typeface="+mn-ea"/>
                <a:cs typeface="+mn-cs"/>
              </a:rPr>
              <a:t>Can take place in the workplace or on social media and includes: </a:t>
            </a:r>
          </a:p>
          <a:p>
            <a:pPr marL="1028700" marR="0" lvl="1" indent="114300" algn="l" defTabSz="6858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1200" cap="none" spc="0" normalizeH="0" baseline="0" noProof="0" dirty="0">
                <a:ln>
                  <a:noFill/>
                </a:ln>
                <a:solidFill>
                  <a:prstClr val="black"/>
                </a:solidFill>
                <a:effectLst/>
                <a:uLnTx/>
                <a:uFillTx/>
                <a:latin typeface="Calibri" charset="0"/>
                <a:ea typeface="+mn-ea"/>
                <a:cs typeface="+mn-cs"/>
              </a:rPr>
              <a:t>Verbal or written statements</a:t>
            </a:r>
          </a:p>
          <a:p>
            <a:pPr marL="1028700" marR="0" lvl="1" indent="114300" algn="l" defTabSz="6858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1200" cap="none" spc="0" normalizeH="0" baseline="0" noProof="0" dirty="0">
                <a:ln>
                  <a:noFill/>
                </a:ln>
                <a:solidFill>
                  <a:prstClr val="black"/>
                </a:solidFill>
                <a:effectLst/>
                <a:uLnTx/>
                <a:uFillTx/>
                <a:latin typeface="Calibri" charset="0"/>
                <a:ea typeface="+mn-ea"/>
                <a:cs typeface="+mn-cs"/>
              </a:rPr>
              <a:t>Physical actions</a:t>
            </a:r>
          </a:p>
          <a:p>
            <a:pPr marL="1028700" marR="0" lvl="1" indent="114300" algn="l" defTabSz="6858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1200" cap="none" spc="0" normalizeH="0" baseline="0" noProof="0" dirty="0">
                <a:ln>
                  <a:noFill/>
                </a:ln>
                <a:solidFill>
                  <a:prstClr val="black"/>
                </a:solidFill>
                <a:effectLst/>
                <a:uLnTx/>
                <a:uFillTx/>
                <a:latin typeface="Calibri" charset="0"/>
                <a:ea typeface="+mn-ea"/>
                <a:cs typeface="+mn-cs"/>
              </a:rPr>
              <a:t>Visual elements—clothing, office décor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25C47D-3B6A-3DFC-3CDC-5F904CCA2D02}"/>
              </a:ext>
            </a:extLst>
          </p:cNvPr>
          <p:cNvSpPr>
            <a:spLocks noGrp="1"/>
          </p:cNvSpPr>
          <p:nvPr>
            <p:ph type="body" sz="quarter" idx="12"/>
          </p:nvPr>
        </p:nvSpPr>
        <p:spPr>
          <a:xfrm>
            <a:off x="441789" y="1153768"/>
            <a:ext cx="8250148" cy="2962275"/>
          </a:xfrm>
        </p:spPr>
        <p:txBody>
          <a:bodyPr>
            <a:noAutofit/>
          </a:bodyPr>
          <a:lstStyle/>
          <a:p>
            <a:r>
              <a:rPr lang="en-US" sz="1800" dirty="0">
                <a:latin typeface="+mn-lt"/>
              </a:rPr>
              <a:t>Do not tolerate harassment of any type. </a:t>
            </a:r>
          </a:p>
          <a:p>
            <a:r>
              <a:rPr lang="en-US" sz="1800" dirty="0">
                <a:latin typeface="+mn-lt"/>
              </a:rPr>
              <a:t>APA has instituted, for NPC23, a Code of Conduct for all involved in the conference. </a:t>
            </a:r>
          </a:p>
          <a:p>
            <a:r>
              <a:rPr lang="en-US" sz="1800" dirty="0">
                <a:latin typeface="+mn-lt"/>
              </a:rPr>
              <a:t>It is an AICP Code violation to ignore an act of discrimination or harassment.  </a:t>
            </a:r>
          </a:p>
          <a:p>
            <a:r>
              <a:rPr lang="en-US" sz="1800" dirty="0">
                <a:latin typeface="+mn-lt"/>
              </a:rPr>
              <a:t>Ethics Officer is available to discuss possible complaints, or for advice. </a:t>
            </a:r>
          </a:p>
          <a:p>
            <a:r>
              <a:rPr lang="en-US" sz="1800" dirty="0">
                <a:latin typeface="+mn-lt"/>
              </a:rPr>
              <a:t>APA is instituting the position of Ombudsperson specifically for harassment complaints at NPC23 and in any APA activity.</a:t>
            </a:r>
          </a:p>
          <a:p>
            <a:r>
              <a:rPr lang="en-US" sz="1800" i="1" dirty="0">
                <a:latin typeface="+mn-lt"/>
              </a:rPr>
              <a:t>APA is instituting an overall process to deal with harassment</a:t>
            </a:r>
            <a:r>
              <a:rPr lang="en-US" sz="1800" dirty="0">
                <a:latin typeface="+mn-lt"/>
              </a:rPr>
              <a:t>.</a:t>
            </a:r>
          </a:p>
          <a:p>
            <a:r>
              <a:rPr lang="en-US" sz="1800" dirty="0">
                <a:latin typeface="+mn-lt"/>
              </a:rPr>
              <a:t>Everyone is committed to confidentiality, protecting victims, and conducting a thorough investigation.</a:t>
            </a:r>
          </a:p>
          <a:p>
            <a:r>
              <a:rPr lang="en-US" sz="1800" dirty="0">
                <a:latin typeface="+mn-lt"/>
              </a:rPr>
              <a:t>Victims are not to be blamed.</a:t>
            </a:r>
          </a:p>
          <a:p>
            <a:endParaRPr lang="en-US" sz="2000" dirty="0">
              <a:latin typeface="+mn-lt"/>
            </a:endParaRPr>
          </a:p>
          <a:p>
            <a:endParaRPr lang="en-US" sz="2000" dirty="0">
              <a:latin typeface="+mn-lt"/>
            </a:endParaRPr>
          </a:p>
        </p:txBody>
      </p:sp>
      <p:sp>
        <p:nvSpPr>
          <p:cNvPr id="3" name="Title 2">
            <a:extLst>
              <a:ext uri="{FF2B5EF4-FFF2-40B4-BE49-F238E27FC236}">
                <a16:creationId xmlns:a16="http://schemas.microsoft.com/office/drawing/2014/main" id="{F2CF28E6-D173-9AAA-359C-A67BEA195DCF}"/>
              </a:ext>
            </a:extLst>
          </p:cNvPr>
          <p:cNvSpPr>
            <a:spLocks noGrp="1"/>
          </p:cNvSpPr>
          <p:nvPr>
            <p:ph type="title"/>
          </p:nvPr>
        </p:nvSpPr>
        <p:spPr/>
        <p:txBody>
          <a:bodyPr/>
          <a:lstStyle/>
          <a:p>
            <a:r>
              <a:rPr lang="en-US" sz="3200" dirty="0"/>
              <a:t>APA Action on Sexual Harassment</a:t>
            </a:r>
          </a:p>
        </p:txBody>
      </p:sp>
      <p:sp>
        <p:nvSpPr>
          <p:cNvPr id="4" name="Footer Placeholder 3">
            <a:extLst>
              <a:ext uri="{FF2B5EF4-FFF2-40B4-BE49-F238E27FC236}">
                <a16:creationId xmlns:a16="http://schemas.microsoft.com/office/drawing/2014/main" id="{6734262D-A0AB-26A2-6625-5CD5E42DE8BB}"/>
              </a:ext>
            </a:extLst>
          </p:cNvPr>
          <p:cNvSpPr>
            <a:spLocks noGrp="1"/>
          </p:cNvSpPr>
          <p:nvPr>
            <p:ph type="ftr" sz="quarter" idx="13"/>
          </p:nvPr>
        </p:nvSpPr>
        <p:spPr/>
        <p:txBody>
          <a:bodyPr/>
          <a:lstStyle/>
          <a:p>
            <a:pPr>
              <a:defRPr/>
            </a:pPr>
            <a:r>
              <a:rPr lang="en-US" dirty="0"/>
              <a:t>PLANNING.ORG</a:t>
            </a:r>
          </a:p>
        </p:txBody>
      </p:sp>
      <p:sp>
        <p:nvSpPr>
          <p:cNvPr id="5" name="Slide Number Placeholder 4">
            <a:extLst>
              <a:ext uri="{FF2B5EF4-FFF2-40B4-BE49-F238E27FC236}">
                <a16:creationId xmlns:a16="http://schemas.microsoft.com/office/drawing/2014/main" id="{FA9B6308-218A-AC94-671C-8E4BB33CD2DF}"/>
              </a:ext>
            </a:extLst>
          </p:cNvPr>
          <p:cNvSpPr>
            <a:spLocks noGrp="1"/>
          </p:cNvSpPr>
          <p:nvPr>
            <p:ph type="sldNum" sz="quarter" idx="14"/>
          </p:nvPr>
        </p:nvSpPr>
        <p:spPr/>
        <p:txBody>
          <a:bodyPr/>
          <a:lstStyle/>
          <a:p>
            <a:pPr>
              <a:defRPr/>
            </a:pPr>
            <a:fld id="{0B88C8F3-E9A8-FC41-839A-BB38FF6FD860}" type="slidenum">
              <a:rPr lang="en-US" smtClean="0"/>
              <a:pPr>
                <a:defRPr/>
              </a:pPr>
              <a:t>23</a:t>
            </a:fld>
            <a:endParaRPr lang="en-US"/>
          </a:p>
        </p:txBody>
      </p:sp>
    </p:spTree>
    <p:extLst>
      <p:ext uri="{BB962C8B-B14F-4D97-AF65-F5344CB8AC3E}">
        <p14:creationId xmlns:p14="http://schemas.microsoft.com/office/powerpoint/2010/main" val="3487537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9834B2-7831-5CCE-89F2-24685CF1759E}"/>
              </a:ext>
            </a:extLst>
          </p:cNvPr>
          <p:cNvSpPr>
            <a:spLocks noGrp="1"/>
          </p:cNvSpPr>
          <p:nvPr>
            <p:ph type="title"/>
          </p:nvPr>
        </p:nvSpPr>
        <p:spPr>
          <a:xfrm>
            <a:off x="1143002" y="1499711"/>
            <a:ext cx="6858000" cy="2073021"/>
          </a:xfrm>
        </p:spPr>
        <p:txBody>
          <a:bodyPr vert="horz" lIns="91440" tIns="45720" rIns="91440" bIns="45720" rtlCol="0" anchor="ctr">
            <a:normAutofit/>
          </a:bodyPr>
          <a:lstStyle/>
          <a:p>
            <a:pPr algn="ctr" defTabSz="914400"/>
            <a:r>
              <a:rPr lang="en-US" sz="32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Scenario 2.1: Conflict of Interest</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19F090-45D1-0E19-FBF7-A0DFB61861D2}"/>
              </a:ext>
            </a:extLst>
          </p:cNvPr>
          <p:cNvSpPr>
            <a:spLocks noGrp="1"/>
          </p:cNvSpPr>
          <p:nvPr>
            <p:ph type="ftr" sz="quarter" idx="11"/>
          </p:nvPr>
        </p:nvSpPr>
        <p:spPr>
          <a:xfrm>
            <a:off x="3028950" y="4767262"/>
            <a:ext cx="3086100" cy="273844"/>
          </a:xfrm>
        </p:spPr>
        <p:txBody>
          <a:bodyPr vert="horz" lIns="91440" tIns="45720" rIns="91440" bIns="45720" rtlCol="0" anchor="ctr">
            <a:normAutofit lnSpcReduction="10000"/>
          </a:bodyPr>
          <a:lstStyle/>
          <a:p>
            <a:pPr defTabSz="914400">
              <a:defRPr/>
            </a:pPr>
            <a:endParaRPr lang="en-US" sz="1200" kern="1200">
              <a:solidFill>
                <a:schemeClr val="tx1">
                  <a:lumMod val="50000"/>
                  <a:lumOff val="50000"/>
                </a:schemeClr>
              </a:solidFill>
              <a:latin typeface="+mn-lt"/>
              <a:ea typeface="+mn-ea"/>
              <a:cs typeface="+mn-cs"/>
            </a:endParaRPr>
          </a:p>
        </p:txBody>
      </p:sp>
      <p:sp>
        <p:nvSpPr>
          <p:cNvPr id="4" name="Slide Number Placeholder 3">
            <a:extLst>
              <a:ext uri="{FF2B5EF4-FFF2-40B4-BE49-F238E27FC236}">
                <a16:creationId xmlns:a16="http://schemas.microsoft.com/office/drawing/2014/main" id="{5E4ADC36-EC90-FB23-0050-82244E00E3A0}"/>
              </a:ext>
            </a:extLst>
          </p:cNvPr>
          <p:cNvSpPr>
            <a:spLocks noGrp="1"/>
          </p:cNvSpPr>
          <p:nvPr>
            <p:ph type="sldNum" sz="quarter" idx="12"/>
          </p:nvPr>
        </p:nvSpPr>
        <p:spPr>
          <a:xfrm>
            <a:off x="7866764" y="4767262"/>
            <a:ext cx="951613" cy="273844"/>
          </a:xfrm>
        </p:spPr>
        <p:txBody>
          <a:bodyPr vert="horz" lIns="91440" tIns="45720" rIns="91440" bIns="45720" rtlCol="0" anchor="ctr">
            <a:normAutofit/>
          </a:bodyPr>
          <a:lstStyle/>
          <a:p>
            <a:pPr defTabSz="914400">
              <a:lnSpc>
                <a:spcPct val="90000"/>
              </a:lnSpc>
              <a:spcAft>
                <a:spcPts val="600"/>
              </a:spcAft>
              <a:defRPr/>
            </a:pPr>
            <a:fld id="{B28E449A-C7F9-2F47-A1EE-CDD59FB74316}" type="slidenum">
              <a:rPr lang="en-US" sz="1200">
                <a:solidFill>
                  <a:schemeClr val="tx1">
                    <a:lumMod val="50000"/>
                    <a:lumOff val="50000"/>
                  </a:schemeClr>
                </a:solidFill>
              </a:rPr>
              <a:pPr defTabSz="914400">
                <a:lnSpc>
                  <a:spcPct val="90000"/>
                </a:lnSpc>
                <a:spcAft>
                  <a:spcPts val="600"/>
                </a:spcAft>
                <a:defRPr/>
              </a:pPr>
              <a:t>24</a:t>
            </a:fld>
            <a:endParaRPr lang="en-US" sz="1200">
              <a:solidFill>
                <a:schemeClr val="tx1">
                  <a:lumMod val="50000"/>
                  <a:lumOff val="50000"/>
                </a:schemeClr>
              </a:solidFill>
            </a:endParaRPr>
          </a:p>
        </p:txBody>
      </p:sp>
    </p:spTree>
    <p:extLst>
      <p:ext uri="{BB962C8B-B14F-4D97-AF65-F5344CB8AC3E}">
        <p14:creationId xmlns:p14="http://schemas.microsoft.com/office/powerpoint/2010/main" val="2019705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538163" y="857250"/>
            <a:ext cx="6043612" cy="836613"/>
          </a:xfrm>
        </p:spPr>
        <p:txBody>
          <a:bodyPr/>
          <a:lstStyle/>
          <a:p>
            <a:r>
              <a:rPr lang="en-US" altLang="en-US" sz="2400" b="0" dirty="0">
                <a:latin typeface="Verdana" charset="0"/>
                <a:ea typeface="Verdana" charset="0"/>
                <a:cs typeface="Verdana" charset="0"/>
              </a:rPr>
              <a:t>Scenario 2.1</a:t>
            </a:r>
            <a:br>
              <a:rPr lang="en-US" altLang="en-US" sz="2400" b="0" dirty="0">
                <a:latin typeface="Verdana" charset="0"/>
                <a:ea typeface="Verdana" charset="0"/>
                <a:cs typeface="Verdana" charset="0"/>
              </a:rPr>
            </a:br>
            <a:r>
              <a:rPr lang="en-US" altLang="en-US" sz="3200" dirty="0">
                <a:latin typeface="Verdana" charset="0"/>
                <a:ea typeface="Verdana" charset="0"/>
                <a:cs typeface="Verdana" charset="0"/>
              </a:rPr>
              <a:t>Conflict of Interest </a:t>
            </a:r>
          </a:p>
        </p:txBody>
      </p:sp>
      <p:sp>
        <p:nvSpPr>
          <p:cNvPr id="47106" name="Footer Placeholder 2"/>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47107"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EE1025EB-1972-524E-B02F-E1D61B55495C}" type="slidenum">
              <a:rPr lang="en-US" altLang="en-US" sz="900">
                <a:solidFill>
                  <a:schemeClr val="bg1"/>
                </a:solidFill>
                <a:latin typeface="Verdana" charset="0"/>
                <a:ea typeface="Verdana" charset="0"/>
                <a:cs typeface="Verdana" charset="0"/>
              </a:rPr>
              <a:pPr fontAlgn="base">
                <a:spcBef>
                  <a:spcPct val="0"/>
                </a:spcBef>
                <a:spcAft>
                  <a:spcPct val="0"/>
                </a:spcAft>
              </a:pPr>
              <a:t>25</a:t>
            </a:fld>
            <a:endParaRPr lang="en-US" altLang="en-US" sz="900">
              <a:solidFill>
                <a:schemeClr val="bg1"/>
              </a:solidFill>
              <a:latin typeface="Verdana" charset="0"/>
              <a:ea typeface="Verdana" charset="0"/>
              <a:cs typeface="Verdana" charset="0"/>
            </a:endParaRPr>
          </a:p>
        </p:txBody>
      </p:sp>
      <p:sp>
        <p:nvSpPr>
          <p:cNvPr id="5" name="TextBox 4"/>
          <p:cNvSpPr txBox="1"/>
          <p:nvPr/>
        </p:nvSpPr>
        <p:spPr>
          <a:xfrm>
            <a:off x="449802" y="1708128"/>
            <a:ext cx="7584489" cy="2754600"/>
          </a:xfrm>
          <a:prstGeom prst="rect">
            <a:avLst/>
          </a:prstGeom>
          <a:noFill/>
        </p:spPr>
        <p:txBody>
          <a:bodyPr wrap="square">
            <a:sp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eaLnBrk="1" hangingPunct="1"/>
            <a:r>
              <a:rPr lang="en-US" altLang="en-US" sz="2000" dirty="0"/>
              <a:t>Samuel, an AICP planner, is the planning director for Anytown, a city of 45,000 in a developing area of 500,000.  </a:t>
            </a:r>
          </a:p>
          <a:p>
            <a:pPr eaLnBrk="1" hangingPunct="1"/>
            <a:endParaRPr lang="en-US" altLang="en-US" sz="2000" dirty="0"/>
          </a:p>
          <a:p>
            <a:pPr eaLnBrk="1" hangingPunct="1"/>
            <a:r>
              <a:rPr lang="en-US" altLang="en-US" sz="2000" dirty="0"/>
              <a:t>His wife, Geri, is also an AICP planner who works remotely for Planning Wizards (PW), a planning and development consulting firm. </a:t>
            </a:r>
          </a:p>
          <a:p>
            <a:pPr eaLnBrk="1" hangingPunct="1"/>
            <a:endParaRPr lang="en-US" altLang="en-US" sz="2000" dirty="0"/>
          </a:p>
          <a:p>
            <a:pPr eaLnBrk="1" hangingPunct="1"/>
            <a:r>
              <a:rPr lang="en-US" altLang="en-US" sz="2000" dirty="0"/>
              <a:t>Anytown has published an RFP/RFQ seeking consultants to take the lead in completing the ten-year rewrite of their comprehensive plan.</a:t>
            </a:r>
          </a:p>
          <a:p>
            <a:pPr eaLnBrk="1" hangingPunct="1"/>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1"/>
          <p:cNvSpPr>
            <a:spLocks noGrp="1"/>
          </p:cNvSpPr>
          <p:nvPr>
            <p:ph type="body" sz="quarter" idx="12"/>
          </p:nvPr>
        </p:nvSpPr>
        <p:spPr bwMode="auto">
          <a:xfrm>
            <a:off x="441325" y="1452563"/>
            <a:ext cx="8471856" cy="3225800"/>
          </a:xfrm>
        </p:spPr>
        <p:txBody>
          <a:bodyPr wrap="square" numCol="1" anchor="t" anchorCtr="0" compatLnSpc="1">
            <a:prstTxWarp prst="textNoShape">
              <a:avLst/>
            </a:prstTxWarp>
          </a:bodyPr>
          <a:lstStyle/>
          <a:p>
            <a:pPr marL="171450" marR="0" lvl="0" indent="-171450" algn="l" defTabSz="685800" rtl="0" eaLnBrk="1" fontAlgn="base" latinLnBrk="0" hangingPunct="1">
              <a:lnSpc>
                <a:spcPct val="90000"/>
              </a:lnSpc>
              <a:spcBef>
                <a:spcPts val="750"/>
              </a:spcBef>
              <a:spcAft>
                <a:spcPct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charset="0"/>
                <a:ea typeface="Verdana" charset="0"/>
                <a:cs typeface="Verdana" charset="0"/>
              </a:rPr>
              <a:t>Planning Wizards asked Geri to develop a response to the RFP. </a:t>
            </a:r>
            <a:endParaRPr kumimoji="0" lang="en-US" altLang="en-US" sz="800" b="0" i="0" u="none" strike="noStrike" kern="1200" cap="none" spc="0" normalizeH="0" baseline="0" noProof="0" dirty="0">
              <a:ln>
                <a:noFill/>
              </a:ln>
              <a:solidFill>
                <a:prstClr val="black"/>
              </a:solidFill>
              <a:effectLst/>
              <a:uLnTx/>
              <a:uFillTx/>
              <a:latin typeface="Calibri" charset="0"/>
              <a:ea typeface="Verdana" charset="0"/>
              <a:cs typeface="Verdana" charset="0"/>
            </a:endParaRPr>
          </a:p>
          <a:p>
            <a:pPr marL="171450" marR="0" lvl="0" indent="-171450" algn="l" defTabSz="685800" rtl="0" eaLnBrk="1" fontAlgn="base" latinLnBrk="0" hangingPunct="1">
              <a:lnSpc>
                <a:spcPct val="90000"/>
              </a:lnSpc>
              <a:spcBef>
                <a:spcPts val="750"/>
              </a:spcBef>
              <a:spcAft>
                <a:spcPct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charset="0"/>
                <a:ea typeface="Verdana" charset="0"/>
                <a:cs typeface="Verdana" charset="0"/>
              </a:rPr>
              <a:t>Eight responses were received to this RFP/RFQ and the town manager directed Samuel to screen them down to three for in person/zoom interviews based on the criteria listed in the RFP/RFQ. </a:t>
            </a:r>
          </a:p>
          <a:p>
            <a:pPr marL="0" marR="0" lvl="0" indent="0" algn="l" defTabSz="685800" rtl="0" eaLnBrk="1" fontAlgn="base" latinLnBrk="0" hangingPunct="1">
              <a:lnSpc>
                <a:spcPct val="90000"/>
              </a:lnSpc>
              <a:spcBef>
                <a:spcPts val="750"/>
              </a:spcBef>
              <a:spcAft>
                <a:spcPct val="0"/>
              </a:spcAft>
              <a:buClrTx/>
              <a:buSzTx/>
              <a:buFont typeface="Arial" charset="0"/>
              <a:buNone/>
              <a:tabLst/>
              <a:defRPr/>
            </a:pPr>
            <a:endParaRPr kumimoji="0" lang="en-US" altLang="en-US" sz="2000" b="0" i="0" u="none" strike="noStrike" kern="1200" cap="none" spc="0" normalizeH="0" baseline="0" noProof="0" dirty="0">
              <a:ln>
                <a:noFill/>
              </a:ln>
              <a:solidFill>
                <a:prstClr val="black"/>
              </a:solidFill>
              <a:effectLst/>
              <a:uLnTx/>
              <a:uFillTx/>
              <a:latin typeface="Calibri" charset="0"/>
              <a:ea typeface="Verdana" charset="0"/>
              <a:cs typeface="Verdana" charset="0"/>
            </a:endParaRPr>
          </a:p>
          <a:p>
            <a:pPr marL="0" marR="0" lvl="0" indent="0" algn="l" defTabSz="685800" rtl="0" eaLnBrk="1" fontAlgn="base" latinLnBrk="0" hangingPunct="1">
              <a:lnSpc>
                <a:spcPct val="90000"/>
              </a:lnSpc>
              <a:spcBef>
                <a:spcPts val="750"/>
              </a:spcBef>
              <a:spcAft>
                <a:spcPct val="0"/>
              </a:spcAft>
              <a:buClrTx/>
              <a:buSzTx/>
              <a:buFont typeface="Arial" charset="0"/>
              <a:buNone/>
              <a:tabLst/>
              <a:defRPr/>
            </a:pPr>
            <a:r>
              <a:rPr kumimoji="0" lang="en-US" altLang="en-US" sz="2000" b="0" i="0" u="none" strike="noStrike" kern="1200" cap="none" spc="0" normalizeH="0" baseline="0" noProof="0" dirty="0">
                <a:ln>
                  <a:noFill/>
                </a:ln>
                <a:solidFill>
                  <a:prstClr val="black"/>
                </a:solidFill>
                <a:effectLst/>
                <a:uLnTx/>
                <a:uFillTx/>
                <a:latin typeface="Calibri" charset="0"/>
                <a:ea typeface="Verdana" charset="0"/>
                <a:cs typeface="Verdana" charset="0"/>
              </a:rPr>
              <a:t>Recognizing that one of the applications was submitted by his wife’s firm (with his wife as lead), how does Samuel proceed?  </a:t>
            </a:r>
          </a:p>
          <a:p>
            <a:pPr marL="0" marR="0" lvl="0" indent="0" algn="l" defTabSz="685800" rtl="0" eaLnBrk="1" fontAlgn="base" latinLnBrk="0" hangingPunct="1">
              <a:lnSpc>
                <a:spcPct val="90000"/>
              </a:lnSpc>
              <a:spcBef>
                <a:spcPts val="750"/>
              </a:spcBef>
              <a:spcAft>
                <a:spcPct val="0"/>
              </a:spcAft>
              <a:buClrTx/>
              <a:buSzTx/>
              <a:buFont typeface="Arial" charset="0"/>
              <a:buNone/>
              <a:tabLst/>
              <a:defRPr/>
            </a:pPr>
            <a:r>
              <a:rPr kumimoji="0" lang="en-US" altLang="en-US" sz="2000" b="0" i="0" u="none" strike="noStrike" kern="1200" cap="none" spc="0" normalizeH="0" baseline="0" noProof="0" dirty="0">
                <a:ln>
                  <a:noFill/>
                </a:ln>
                <a:solidFill>
                  <a:prstClr val="black"/>
                </a:solidFill>
                <a:effectLst/>
                <a:uLnTx/>
                <a:uFillTx/>
                <a:latin typeface="Calibri" charset="0"/>
                <a:ea typeface="Verdana" charset="0"/>
                <a:cs typeface="Verdana" charset="0"/>
              </a:rPr>
              <a:t>What ethical issues are involved?  How might they be resolved?</a:t>
            </a:r>
          </a:p>
          <a:p>
            <a:pPr marL="0" indent="0">
              <a:buFont typeface="Arial" charset="0"/>
              <a:buNone/>
            </a:pPr>
            <a:endParaRPr lang="en-US" altLang="en-US" sz="2000" dirty="0">
              <a:latin typeface="Calibri" charset="0"/>
              <a:ea typeface="Verdana" charset="0"/>
              <a:cs typeface="Verdana" charset="0"/>
            </a:endParaRPr>
          </a:p>
          <a:p>
            <a:pPr marL="0" indent="0">
              <a:buFont typeface="Arial" charset="0"/>
              <a:buNone/>
            </a:pPr>
            <a:endParaRPr lang="en-US" altLang="en-US" sz="2000" dirty="0">
              <a:latin typeface="Calibri" charset="0"/>
              <a:ea typeface="Verdana" charset="0"/>
              <a:cs typeface="Verdana" charset="0"/>
            </a:endParaRPr>
          </a:p>
        </p:txBody>
      </p:sp>
      <p:sp>
        <p:nvSpPr>
          <p:cNvPr id="48130" name="Title 2"/>
          <p:cNvSpPr>
            <a:spLocks noGrp="1"/>
          </p:cNvSpPr>
          <p:nvPr>
            <p:ph type="title"/>
          </p:nvPr>
        </p:nvSpPr>
        <p:spPr>
          <a:xfrm>
            <a:off x="441325" y="488950"/>
            <a:ext cx="8250238" cy="563563"/>
          </a:xfrm>
        </p:spPr>
        <p:txBody>
          <a:bodyPr/>
          <a:lstStyle/>
          <a:p>
            <a:r>
              <a:rPr lang="en-US" altLang="en-US" sz="2000" b="0" dirty="0">
                <a:latin typeface="Verdana" charset="0"/>
                <a:ea typeface="Verdana" charset="0"/>
                <a:cs typeface="Verdana" charset="0"/>
              </a:rPr>
              <a:t>Scenario 2.1 </a:t>
            </a:r>
            <a:r>
              <a:rPr lang="en-US" altLang="en-US" sz="1800" b="0" dirty="0">
                <a:latin typeface="Verdana" charset="0"/>
                <a:ea typeface="Verdana" charset="0"/>
                <a:cs typeface="Verdana" charset="0"/>
              </a:rPr>
              <a:t>(contd.)</a:t>
            </a:r>
            <a:endParaRPr lang="en-US" altLang="en-US" sz="1800" dirty="0">
              <a:latin typeface="Verdana" charset="0"/>
              <a:ea typeface="Verdana" charset="0"/>
              <a:cs typeface="Verdana" charset="0"/>
            </a:endParaRPr>
          </a:p>
        </p:txBody>
      </p:sp>
      <p:sp>
        <p:nvSpPr>
          <p:cNvPr id="48131" name="Footer Placeholder 3"/>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4813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44401C10-D860-C343-BE60-59659A444B7D}" type="slidenum">
              <a:rPr lang="en-US" altLang="en-US" sz="900">
                <a:solidFill>
                  <a:schemeClr val="bg1"/>
                </a:solidFill>
                <a:latin typeface="Verdana" charset="0"/>
                <a:ea typeface="Verdana" charset="0"/>
                <a:cs typeface="Verdana" charset="0"/>
              </a:rPr>
              <a:pPr fontAlgn="base">
                <a:spcBef>
                  <a:spcPct val="0"/>
                </a:spcBef>
                <a:spcAft>
                  <a:spcPct val="0"/>
                </a:spcAft>
              </a:pPr>
              <a:t>26</a:t>
            </a:fld>
            <a:endParaRPr lang="en-US" altLang="en-US" sz="900">
              <a:solidFill>
                <a:schemeClr val="bg1"/>
              </a:solidFill>
              <a:latin typeface="Verdana" charset="0"/>
              <a:ea typeface="Verdana" charset="0"/>
              <a:cs typeface="Verdana" charset="0"/>
            </a:endParaRPr>
          </a:p>
        </p:txBody>
      </p:sp>
      <p:sp>
        <p:nvSpPr>
          <p:cNvPr id="48133" name="TextBox 7"/>
          <p:cNvSpPr txBox="1">
            <a:spLocks noChangeArrowheads="1"/>
          </p:cNvSpPr>
          <p:nvPr/>
        </p:nvSpPr>
        <p:spPr bwMode="auto">
          <a:xfrm rot="5400000">
            <a:off x="8033544" y="1097757"/>
            <a:ext cx="1265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eaLnBrk="1" hangingPunct="1"/>
            <a:r>
              <a:rPr lang="en-US" altLang="en-US" sz="800" dirty="0"/>
              <a:t>European Union</a:t>
            </a:r>
          </a:p>
        </p:txBody>
      </p:sp>
      <p:pic>
        <p:nvPicPr>
          <p:cNvPr id="4813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75" y="117476"/>
            <a:ext cx="21463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822325"/>
            <a:ext cx="8250238" cy="563563"/>
          </a:xfrm>
        </p:spPr>
        <p:txBody>
          <a:bodyPr rtlCol="0">
            <a:normAutofit fontScale="90000"/>
          </a:bodyPr>
          <a:lstStyle/>
          <a:p>
            <a:pPr fontAlgn="auto">
              <a:spcAft>
                <a:spcPts val="0"/>
              </a:spcAft>
              <a:defRPr/>
            </a:pPr>
            <a:r>
              <a:rPr lang="en-US" sz="2200" b="0" dirty="0"/>
              <a:t>Scenario 2.1</a:t>
            </a:r>
            <a:br>
              <a:rPr lang="en-US" sz="2400" b="0" dirty="0"/>
            </a:br>
            <a:r>
              <a:rPr lang="en-US" sz="3600" dirty="0"/>
              <a:t>Ethical Issues</a:t>
            </a:r>
          </a:p>
        </p:txBody>
      </p:sp>
      <p:sp>
        <p:nvSpPr>
          <p:cNvPr id="49154" name="Footer Placeholder 2"/>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49155"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777852A4-4C2E-8441-98F9-3D158405A535}" type="slidenum">
              <a:rPr lang="en-US" altLang="en-US" sz="900">
                <a:solidFill>
                  <a:schemeClr val="bg1"/>
                </a:solidFill>
                <a:latin typeface="Verdana" charset="0"/>
                <a:ea typeface="Verdana" charset="0"/>
                <a:cs typeface="Verdana" charset="0"/>
              </a:rPr>
              <a:pPr fontAlgn="base">
                <a:spcBef>
                  <a:spcPct val="0"/>
                </a:spcBef>
                <a:spcAft>
                  <a:spcPct val="0"/>
                </a:spcAft>
              </a:pPr>
              <a:t>27</a:t>
            </a:fld>
            <a:endParaRPr lang="en-US" altLang="en-US" sz="900">
              <a:solidFill>
                <a:schemeClr val="bg1"/>
              </a:solidFill>
              <a:latin typeface="Verdana" charset="0"/>
              <a:ea typeface="Verdana" charset="0"/>
              <a:cs typeface="Verdana" charset="0"/>
            </a:endParaRPr>
          </a:p>
        </p:txBody>
      </p:sp>
      <p:sp>
        <p:nvSpPr>
          <p:cNvPr id="10" name="Frame 9"/>
          <p:cNvSpPr/>
          <p:nvPr/>
        </p:nvSpPr>
        <p:spPr>
          <a:xfrm>
            <a:off x="5702300" y="1804988"/>
            <a:ext cx="2989263" cy="1928812"/>
          </a:xfrm>
          <a:prstGeom prst="fram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solidFill>
            </a:endParaRPr>
          </a:p>
        </p:txBody>
      </p:sp>
      <p:sp>
        <p:nvSpPr>
          <p:cNvPr id="7" name="TextBox 6">
            <a:extLst>
              <a:ext uri="{FF2B5EF4-FFF2-40B4-BE49-F238E27FC236}">
                <a16:creationId xmlns:a16="http://schemas.microsoft.com/office/drawing/2014/main" id="{684B2C57-D137-9387-14A8-439D1A0AE8AB}"/>
              </a:ext>
            </a:extLst>
          </p:cNvPr>
          <p:cNvSpPr txBox="1"/>
          <p:nvPr/>
        </p:nvSpPr>
        <p:spPr>
          <a:xfrm>
            <a:off x="603682" y="1575554"/>
            <a:ext cx="7983492" cy="3139321"/>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Aspirational</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Principles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4.3: Public trust – Don’t let any official action be influenced by personal relationships.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4.5: Public trust – Avoid conflict of interest or even the appearance of a conflict in accepting assignments.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4.6: Public trust – Disclose all personal any pecuniary interests considered broadly and  avoid being involved in such decisions.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4.9: Do not commit a wrongful act which reflects adversely on the planning process.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4.10: Do not seek business by stating or implying the ability to influence decisions by improper means.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2618" y="1574923"/>
            <a:ext cx="5634832" cy="2962275"/>
          </a:xfrm>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Rules of Conduct</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8. Conflict of interest – do not accept work if there is a possibility for direct personal or financial gain to us, our family etc. without full disclosure prior and during the process.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9. Improper influence/abuse of position – do not engage in private communications if we have authority to make final determination.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13. Honesty and fair dealing – we shall not disclose or use to our advantage any confidential information.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fontAlgn="auto">
              <a:spcAft>
                <a:spcPts val="0"/>
              </a:spcAft>
              <a:buFont typeface="Arial"/>
              <a:buChar char="•"/>
              <a:defRPr/>
            </a:pPr>
            <a:endParaRPr lang="en-US" dirty="0"/>
          </a:p>
        </p:txBody>
      </p:sp>
      <p:sp>
        <p:nvSpPr>
          <p:cNvPr id="50178" name="Title 1"/>
          <p:cNvSpPr>
            <a:spLocks noGrp="1"/>
          </p:cNvSpPr>
          <p:nvPr>
            <p:ph type="title"/>
          </p:nvPr>
        </p:nvSpPr>
        <p:spPr>
          <a:xfrm>
            <a:off x="441325" y="695325"/>
            <a:ext cx="8250238" cy="835025"/>
          </a:xfrm>
        </p:spPr>
        <p:txBody>
          <a:bodyPr/>
          <a:lstStyle/>
          <a:p>
            <a:r>
              <a:rPr lang="en-US" altLang="en-US" sz="2000" b="0" dirty="0">
                <a:latin typeface="Verdana" charset="0"/>
                <a:ea typeface="Verdana" charset="0"/>
                <a:cs typeface="Verdana" charset="0"/>
              </a:rPr>
              <a:t>Scenario 2.1</a:t>
            </a:r>
            <a:br>
              <a:rPr lang="en-US" altLang="en-US" sz="2400" b="0" dirty="0">
                <a:latin typeface="Verdana" charset="0"/>
                <a:ea typeface="Verdana" charset="0"/>
                <a:cs typeface="Verdana" charset="0"/>
              </a:rPr>
            </a:br>
            <a:r>
              <a:rPr lang="en-US" altLang="en-US" sz="3200" dirty="0">
                <a:latin typeface="Verdana" charset="0"/>
                <a:ea typeface="Verdana" charset="0"/>
                <a:cs typeface="Verdana" charset="0"/>
              </a:rPr>
              <a:t>Ethical Issues (contd.)</a:t>
            </a:r>
          </a:p>
        </p:txBody>
      </p:sp>
      <p:sp>
        <p:nvSpPr>
          <p:cNvPr id="50179" name="Footer Placeholder 3"/>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5018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5384E514-BF73-F943-9EA8-405C8B094315}" type="slidenum">
              <a:rPr lang="en-US" altLang="en-US" sz="900">
                <a:solidFill>
                  <a:schemeClr val="bg1"/>
                </a:solidFill>
                <a:latin typeface="Verdana" charset="0"/>
                <a:ea typeface="Verdana" charset="0"/>
                <a:cs typeface="Verdana" charset="0"/>
              </a:rPr>
              <a:pPr fontAlgn="base">
                <a:spcBef>
                  <a:spcPct val="0"/>
                </a:spcBef>
                <a:spcAft>
                  <a:spcPct val="0"/>
                </a:spcAft>
              </a:pPr>
              <a:t>28</a:t>
            </a:fld>
            <a:endParaRPr lang="en-US" altLang="en-US" sz="900">
              <a:solidFill>
                <a:schemeClr val="bg1"/>
              </a:solidFill>
              <a:latin typeface="Verdana" charset="0"/>
              <a:ea typeface="Verdana" charset="0"/>
              <a:cs typeface="Verdana" charset="0"/>
            </a:endParaRPr>
          </a:p>
        </p:txBody>
      </p:sp>
      <p:pic>
        <p:nvPicPr>
          <p:cNvPr id="5018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7450" y="1444702"/>
            <a:ext cx="28067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530225" y="635000"/>
            <a:ext cx="8250238" cy="931863"/>
          </a:xfrm>
        </p:spPr>
        <p:txBody>
          <a:bodyPr/>
          <a:lstStyle/>
          <a:p>
            <a:r>
              <a:rPr lang="en-US" altLang="en-US" sz="2000" b="0" dirty="0">
                <a:latin typeface="Verdana" charset="0"/>
                <a:ea typeface="Verdana" charset="0"/>
                <a:cs typeface="Verdana" charset="0"/>
              </a:rPr>
              <a:t>Scenario 2.1</a:t>
            </a:r>
            <a:br>
              <a:rPr lang="en-US" altLang="en-US" b="0" dirty="0">
                <a:latin typeface="Verdana" charset="0"/>
                <a:ea typeface="Verdana" charset="0"/>
                <a:cs typeface="Verdana" charset="0"/>
              </a:rPr>
            </a:br>
            <a:r>
              <a:rPr lang="en-US" altLang="en-US" sz="3200" dirty="0">
                <a:latin typeface="Verdana" charset="0"/>
                <a:ea typeface="Verdana" charset="0"/>
                <a:cs typeface="Verdana" charset="0"/>
              </a:rPr>
              <a:t>What option(s) are ethical?</a:t>
            </a:r>
          </a:p>
        </p:txBody>
      </p:sp>
      <p:sp>
        <p:nvSpPr>
          <p:cNvPr id="51202" name="Footer Placeholder 2"/>
          <p:cNvSpPr>
            <a:spLocks noGrp="1"/>
          </p:cNvSpPr>
          <p:nvPr>
            <p:ph type="ftr" sz="quarter" idx="13"/>
          </p:nvPr>
        </p:nvSpPr>
        <p:spPr bwMode="auto">
          <a:xfrm>
            <a:off x="530225" y="4714875"/>
            <a:ext cx="5737225"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51203"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4E91FBE3-3894-1340-9B23-E485B8FB1751}" type="slidenum">
              <a:rPr lang="en-US" altLang="en-US" sz="900">
                <a:solidFill>
                  <a:schemeClr val="bg1"/>
                </a:solidFill>
                <a:latin typeface="Verdana" charset="0"/>
                <a:ea typeface="Verdana" charset="0"/>
                <a:cs typeface="Verdana" charset="0"/>
              </a:rPr>
              <a:pPr fontAlgn="base">
                <a:spcBef>
                  <a:spcPct val="0"/>
                </a:spcBef>
                <a:spcAft>
                  <a:spcPct val="0"/>
                </a:spcAft>
              </a:pPr>
              <a:t>29</a:t>
            </a:fld>
            <a:endParaRPr lang="en-US" altLang="en-US" sz="900">
              <a:solidFill>
                <a:schemeClr val="bg1"/>
              </a:solidFill>
              <a:latin typeface="Verdana" charset="0"/>
              <a:ea typeface="Verdana" charset="0"/>
              <a:cs typeface="Verdana" charset="0"/>
            </a:endParaRPr>
          </a:p>
        </p:txBody>
      </p:sp>
      <p:sp>
        <p:nvSpPr>
          <p:cNvPr id="51204" name="TextBox 4"/>
          <p:cNvSpPr txBox="1">
            <a:spLocks noChangeArrowheads="1"/>
          </p:cNvSpPr>
          <p:nvPr/>
        </p:nvSpPr>
        <p:spPr bwMode="auto">
          <a:xfrm>
            <a:off x="461963" y="1771650"/>
            <a:ext cx="59959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lvl="0">
              <a:spcBef>
                <a:spcPts val="0"/>
              </a:spcBef>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Geri puts a team together and submits an application to Anytown for the work. The City includes Samuel on the review team.</a:t>
            </a:r>
            <a:endPar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	Samuel recuses himself from the review of applications, with Geri’s application in the mix.</a:t>
            </a:r>
            <a:endPar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	Geri recuses herself from the team and PW submits a proposal.</a:t>
            </a:r>
            <a:endPar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buSzPts val="1000"/>
              <a:tabLst>
                <a:tab pos="457200" algn="l"/>
              </a:tabLst>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	PW does not submit a proposal.</a:t>
            </a:r>
            <a:endPar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Ethics and Integrity | Society for Research in Child Development SRCD">
            <a:extLst>
              <a:ext uri="{FF2B5EF4-FFF2-40B4-BE49-F238E27FC236}">
                <a16:creationId xmlns:a16="http://schemas.microsoft.com/office/drawing/2014/main" id="{56442511-C88A-C63B-E608-ED9876C0E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1771650"/>
            <a:ext cx="2516942" cy="22866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Title 1"/>
          <p:cNvSpPr>
            <a:spLocks noGrp="1"/>
          </p:cNvSpPr>
          <p:nvPr>
            <p:ph type="title"/>
          </p:nvPr>
        </p:nvSpPr>
        <p:spPr>
          <a:xfrm>
            <a:off x="429369" y="178904"/>
            <a:ext cx="8263890" cy="1075811"/>
          </a:xfrm>
        </p:spPr>
        <p:txBody>
          <a:bodyPr vert="horz" lIns="91440" tIns="45720" rIns="91440" bIns="45720" rtlCol="0" anchor="b">
            <a:normAutofit/>
          </a:bodyPr>
          <a:lstStyle/>
          <a:p>
            <a:pPr defTabSz="914400"/>
            <a:r>
              <a:rPr lang="en-US" altLang="en-US" sz="3200" dirty="0"/>
              <a:t>Agenda</a:t>
            </a:r>
          </a:p>
        </p:txBody>
      </p:sp>
      <p:sp>
        <p:nvSpPr>
          <p:cNvPr id="215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txBox="1">
            <a:spLocks/>
          </p:cNvSpPr>
          <p:nvPr/>
        </p:nvSpPr>
        <p:spPr>
          <a:xfrm>
            <a:off x="429369" y="1553487"/>
            <a:ext cx="5035164" cy="308937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228600" defTabSz="914400" fontAlgn="auto">
              <a:spcBef>
                <a:spcPts val="550"/>
              </a:spcBef>
              <a:spcAft>
                <a:spcPts val="0"/>
              </a:spcAft>
              <a:buFont typeface="Arial" panose="020B0604020202020204" pitchFamily="34" charset="0"/>
              <a:buChar char="•"/>
              <a:defRPr/>
            </a:pPr>
            <a:r>
              <a:rPr lang="en-US" sz="1700" b="1" dirty="0"/>
              <a:t>Refresher on Planning Ethics </a:t>
            </a:r>
          </a:p>
          <a:p>
            <a:pPr marL="0" indent="-228600" defTabSz="914400" fontAlgn="auto">
              <a:spcBef>
                <a:spcPts val="550"/>
              </a:spcBef>
              <a:spcAft>
                <a:spcPts val="0"/>
              </a:spcAft>
              <a:buFont typeface="Arial" panose="020B0604020202020204" pitchFamily="34" charset="0"/>
              <a:buChar char="•"/>
              <a:defRPr/>
            </a:pPr>
            <a:endParaRPr lang="en-US" sz="1700" b="1" dirty="0"/>
          </a:p>
          <a:p>
            <a:pPr marL="0" indent="-228600" defTabSz="914400" fontAlgn="auto">
              <a:spcBef>
                <a:spcPts val="550"/>
              </a:spcBef>
              <a:spcAft>
                <a:spcPts val="0"/>
              </a:spcAft>
              <a:buFont typeface="Arial" panose="020B0604020202020204" pitchFamily="34" charset="0"/>
              <a:buChar char="•"/>
              <a:defRPr/>
            </a:pPr>
            <a:r>
              <a:rPr lang="en-US" sz="1700" b="1" dirty="0"/>
              <a:t>Overview of 2022 Case/Inquiry Activity</a:t>
            </a:r>
          </a:p>
          <a:p>
            <a:pPr marL="0" indent="-228600" defTabSz="914400" fontAlgn="auto">
              <a:spcBef>
                <a:spcPts val="550"/>
              </a:spcBef>
              <a:spcAft>
                <a:spcPts val="0"/>
              </a:spcAft>
              <a:buFont typeface="Arial" panose="020B0604020202020204" pitchFamily="34" charset="0"/>
              <a:buChar char="•"/>
              <a:defRPr/>
            </a:pPr>
            <a:endParaRPr lang="en-US" sz="1700" b="1" dirty="0"/>
          </a:p>
          <a:p>
            <a:pPr marL="0" indent="-228600" defTabSz="914400" fontAlgn="auto">
              <a:spcBef>
                <a:spcPts val="550"/>
              </a:spcBef>
              <a:spcAft>
                <a:spcPts val="0"/>
              </a:spcAft>
              <a:buFont typeface="Arial" panose="020B0604020202020204" pitchFamily="34" charset="0"/>
              <a:buChar char="•"/>
              <a:defRPr/>
            </a:pPr>
            <a:r>
              <a:rPr lang="en-US" sz="1700" b="1" dirty="0"/>
              <a:t>Ethical Scenarios</a:t>
            </a:r>
          </a:p>
          <a:p>
            <a:pPr marL="0" indent="-228600" defTabSz="914400" fontAlgn="auto">
              <a:spcBef>
                <a:spcPts val="550"/>
              </a:spcBef>
              <a:spcAft>
                <a:spcPts val="0"/>
              </a:spcAft>
              <a:buFont typeface="Arial" panose="020B0604020202020204" pitchFamily="34" charset="0"/>
              <a:buChar char="•"/>
              <a:defRPr/>
            </a:pPr>
            <a:endParaRPr lang="en-US" sz="1700" dirty="0"/>
          </a:p>
          <a:p>
            <a:pPr marL="685800" lvl="1" indent="-228600" defTabSz="914400" fontAlgn="auto">
              <a:spcAft>
                <a:spcPts val="0"/>
              </a:spcAft>
              <a:buFont typeface="Arial" panose="020B0604020202020204" pitchFamily="34" charset="0"/>
              <a:buChar char="•"/>
              <a:defRPr/>
            </a:pPr>
            <a:r>
              <a:rPr lang="en-US" sz="1700" dirty="0"/>
              <a:t>Sexual Harassment</a:t>
            </a:r>
          </a:p>
          <a:p>
            <a:pPr marL="685800" lvl="1" indent="-228600" defTabSz="914400" fontAlgn="auto">
              <a:spcAft>
                <a:spcPts val="0"/>
              </a:spcAft>
              <a:buFont typeface="Arial" panose="020B0604020202020204" pitchFamily="34" charset="0"/>
              <a:buChar char="•"/>
              <a:defRPr/>
            </a:pPr>
            <a:r>
              <a:rPr lang="en-US" sz="1700" dirty="0"/>
              <a:t>Conflict of Interest </a:t>
            </a:r>
          </a:p>
          <a:p>
            <a:pPr marL="457200" lvl="2" indent="0" defTabSz="914400" fontAlgn="auto">
              <a:spcAft>
                <a:spcPts val="0"/>
              </a:spcAft>
              <a:buNone/>
              <a:defRPr/>
            </a:pPr>
            <a:r>
              <a:rPr lang="en-US" sz="1700" dirty="0"/>
              <a:t>    (2 scenarios)</a:t>
            </a:r>
          </a:p>
          <a:p>
            <a:pPr marL="342900" lvl="1" indent="-228600" defTabSz="914400" fontAlgn="auto">
              <a:spcAft>
                <a:spcPts val="0"/>
              </a:spcAft>
              <a:buFont typeface="Arial" panose="020B0604020202020204" pitchFamily="34" charset="0"/>
              <a:buChar char="•"/>
              <a:defRPr/>
            </a:pPr>
            <a:endParaRPr lang="en-US" sz="1700" dirty="0"/>
          </a:p>
          <a:p>
            <a:pPr marL="342900" lvl="1" indent="-228600" defTabSz="914400" fontAlgn="auto">
              <a:spcAft>
                <a:spcPts val="0"/>
              </a:spcAft>
              <a:buFont typeface="Arial" panose="020B0604020202020204" pitchFamily="34" charset="0"/>
              <a:buChar char="•"/>
              <a:defRPr/>
            </a:pPr>
            <a:endParaRPr lang="en-US" sz="1700" dirty="0"/>
          </a:p>
          <a:p>
            <a:pPr marL="342900" lvl="1" indent="-228600" defTabSz="914400" fontAlgn="auto">
              <a:spcAft>
                <a:spcPts val="0"/>
              </a:spcAft>
              <a:buFont typeface="Arial" panose="020B0604020202020204" pitchFamily="34" charset="0"/>
              <a:buChar char="•"/>
              <a:defRPr/>
            </a:pPr>
            <a:endParaRPr lang="en-US" sz="1700" dirty="0"/>
          </a:p>
        </p:txBody>
      </p:sp>
      <p:pic>
        <p:nvPicPr>
          <p:cNvPr id="5122" name="Picture 2" descr="Ethics for ethicists? A Code of Ethics and Compliance Professional">
            <a:extLst>
              <a:ext uri="{FF2B5EF4-FFF2-40B4-BE49-F238E27FC236}">
                <a16:creationId xmlns:a16="http://schemas.microsoft.com/office/drawing/2014/main" id="{72CDE56A-46F9-77F7-6C94-EBB4480643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r="21670"/>
          <a:stretch/>
        </p:blipFill>
        <p:spPr bwMode="auto">
          <a:xfrm>
            <a:off x="5626441" y="1570482"/>
            <a:ext cx="3086100" cy="3072384"/>
          </a:xfrm>
          <a:prstGeom prst="rect">
            <a:avLst/>
          </a:prstGeom>
          <a:noFill/>
          <a:extLst>
            <a:ext uri="{909E8E84-426E-40DD-AFC4-6F175D3DCCD1}">
              <a14:hiddenFill xmlns:a14="http://schemas.microsoft.com/office/drawing/2010/main">
                <a:solidFill>
                  <a:srgbClr val="FFFFFF"/>
                </a:solidFill>
              </a14:hiddenFill>
            </a:ext>
          </a:extLst>
        </p:spPr>
      </p:pic>
      <p:sp>
        <p:nvSpPr>
          <p:cNvPr id="21506" name="Footer Placeholder 2"/>
          <p:cNvSpPr>
            <a:spLocks noGrp="1"/>
          </p:cNvSpPr>
          <p:nvPr>
            <p:ph type="ftr" sz="quarter" idx="13"/>
          </p:nvPr>
        </p:nvSpPr>
        <p:spPr bwMode="auto">
          <a:xfrm>
            <a:off x="3028950" y="4767262"/>
            <a:ext cx="3086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algn="ctr" defTabSz="914400">
              <a:lnSpc>
                <a:spcPct val="90000"/>
              </a:lnSpc>
              <a:spcAft>
                <a:spcPts val="600"/>
              </a:spcAft>
              <a:defRPr/>
            </a:pPr>
            <a:r>
              <a:rPr lang="en-US" altLang="en-US" sz="1200" b="0" kern="1200">
                <a:solidFill>
                  <a:prstClr val="black">
                    <a:tint val="75000"/>
                  </a:prstClr>
                </a:solidFill>
                <a:latin typeface="Calibri" panose="020F0502020204030204"/>
                <a:ea typeface="+mn-ea"/>
                <a:cs typeface="+mn-cs"/>
              </a:rPr>
              <a:t>PLANNING.ORG</a:t>
            </a:r>
          </a:p>
        </p:txBody>
      </p:sp>
      <p:sp>
        <p:nvSpPr>
          <p:cNvPr id="21507" name="Slide Number Placeholder 3"/>
          <p:cNvSpPr>
            <a:spLocks noGrp="1"/>
          </p:cNvSpPr>
          <p:nvPr>
            <p:ph type="sldNum" sz="quarter" idx="14"/>
          </p:nvPr>
        </p:nvSpPr>
        <p:spPr bwMode="auto">
          <a:xfrm>
            <a:off x="6457950" y="4767262"/>
            <a:ext cx="20574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defTabSz="914400">
              <a:lnSpc>
                <a:spcPct val="90000"/>
              </a:lnSpc>
              <a:spcAft>
                <a:spcPts val="600"/>
              </a:spcAft>
              <a:defRPr/>
            </a:pPr>
            <a:fld id="{0019314F-883D-C34E-A311-36AC8C898E09}" type="slidenum">
              <a:rPr lang="en-US" altLang="en-US" sz="1200">
                <a:solidFill>
                  <a:prstClr val="black">
                    <a:tint val="75000"/>
                  </a:prstClr>
                </a:solidFill>
                <a:latin typeface="Calibri" panose="020F0502020204030204"/>
                <a:ea typeface="+mn-ea"/>
                <a:cs typeface="+mn-cs"/>
              </a:rPr>
              <a:pPr defTabSz="914400">
                <a:lnSpc>
                  <a:spcPct val="90000"/>
                </a:lnSpc>
                <a:spcAft>
                  <a:spcPts val="600"/>
                </a:spcAft>
                <a:defRPr/>
              </a:pPr>
              <a:t>3</a:t>
            </a:fld>
            <a:endParaRPr lang="en-US" altLang="en-US" sz="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442795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1325" y="1495425"/>
            <a:ext cx="6197600" cy="3297238"/>
          </a:xfrm>
        </p:spPr>
        <p:txBody>
          <a:bodyPr anchor="t">
            <a:noAutofit/>
          </a:bodyPr>
          <a:lstStyle/>
          <a:p>
            <a:pPr marL="0" indent="0" fontAlgn="auto">
              <a:spcAft>
                <a:spcPts val="0"/>
              </a:spcAft>
              <a:buNone/>
              <a:defRPr/>
            </a:pPr>
            <a:r>
              <a:rPr lang="en-US" sz="2000" dirty="0">
                <a:latin typeface="Calibri" panose="020F0502020204030204" pitchFamily="34" charset="0"/>
                <a:ea typeface="Calibri" panose="020F0502020204030204" pitchFamily="34" charset="0"/>
                <a:cs typeface="Calibri" panose="020F0502020204030204" pitchFamily="34" charset="0"/>
              </a:rPr>
              <a:t>The Ethics Officer recommended that PW should contact the Anytown Planning Department and ask them how to resolve the situation</a:t>
            </a:r>
          </a:p>
          <a:p>
            <a:pPr fontAlgn="auto">
              <a:spcAft>
                <a:spcPts val="0"/>
              </a:spcAft>
              <a:defRPr/>
            </a:pPr>
            <a:r>
              <a:rPr lang="en-US" sz="2000" dirty="0">
                <a:latin typeface="Calibri" panose="020F0502020204030204" pitchFamily="34" charset="0"/>
                <a:ea typeface="Calibri" panose="020F0502020204030204" pitchFamily="34" charset="0"/>
                <a:cs typeface="Calibri" panose="020F0502020204030204" pitchFamily="34" charset="0"/>
              </a:rPr>
              <a:t>Contacting Samuel and asking him to recuse himself from the proposal review</a:t>
            </a:r>
          </a:p>
          <a:p>
            <a:pPr fontAlgn="auto">
              <a:spcAft>
                <a:spcPts val="0"/>
              </a:spcAft>
              <a:defRPr/>
            </a:pPr>
            <a:r>
              <a:rPr lang="en-US" sz="2000" dirty="0">
                <a:latin typeface="Calibri" panose="020F0502020204030204" pitchFamily="34" charset="0"/>
                <a:ea typeface="Calibri" panose="020F0502020204030204" pitchFamily="34" charset="0"/>
                <a:cs typeface="Calibri" panose="020F0502020204030204" pitchFamily="34" charset="0"/>
              </a:rPr>
              <a:t> PW could recommend that Geri not be on the project team, and/or </a:t>
            </a:r>
          </a:p>
          <a:p>
            <a:pPr fontAlgn="auto">
              <a:spcAft>
                <a:spcPts val="0"/>
              </a:spcAft>
              <a:defRPr/>
            </a:pPr>
            <a:r>
              <a:rPr lang="en-US" sz="2000" dirty="0">
                <a:latin typeface="Calibri" panose="020F0502020204030204" pitchFamily="34" charset="0"/>
                <a:ea typeface="Calibri" panose="020F0502020204030204" pitchFamily="34" charset="0"/>
                <a:cs typeface="Calibri" panose="020F0502020204030204" pitchFamily="34" charset="0"/>
              </a:rPr>
              <a:t>Both parties provide full written disclosure of conflict.</a:t>
            </a:r>
          </a:p>
        </p:txBody>
      </p:sp>
      <p:sp>
        <p:nvSpPr>
          <p:cNvPr id="55298" name="Title 2"/>
          <p:cNvSpPr>
            <a:spLocks noGrp="1"/>
          </p:cNvSpPr>
          <p:nvPr>
            <p:ph type="title"/>
          </p:nvPr>
        </p:nvSpPr>
        <p:spPr>
          <a:xfrm>
            <a:off x="444500" y="488950"/>
            <a:ext cx="4948238" cy="977900"/>
          </a:xfrm>
        </p:spPr>
        <p:txBody>
          <a:bodyPr/>
          <a:lstStyle/>
          <a:p>
            <a:r>
              <a:rPr lang="en-US" altLang="en-US" sz="2200" b="0" dirty="0">
                <a:latin typeface="Verdana" charset="0"/>
                <a:ea typeface="Verdana" charset="0"/>
                <a:cs typeface="Verdana" charset="0"/>
              </a:rPr>
              <a:t>Scenario 2.1</a:t>
            </a:r>
            <a:br>
              <a:rPr lang="en-US" altLang="en-US" b="0" dirty="0">
                <a:latin typeface="Verdana" charset="0"/>
                <a:ea typeface="Verdana" charset="0"/>
                <a:cs typeface="Verdana" charset="0"/>
              </a:rPr>
            </a:br>
            <a:r>
              <a:rPr lang="en-US" altLang="en-US" sz="2800" dirty="0">
                <a:latin typeface="Verdana" charset="0"/>
                <a:ea typeface="Verdana" charset="0"/>
                <a:cs typeface="Verdana" charset="0"/>
              </a:rPr>
              <a:t>Real-Life Outcome</a:t>
            </a:r>
          </a:p>
        </p:txBody>
      </p:sp>
      <p:sp>
        <p:nvSpPr>
          <p:cNvPr id="55299" name="Footer Placeholder 3"/>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5530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7832EFFD-8A99-CE4F-9F0F-07E166920A3C}" type="slidenum">
              <a:rPr lang="en-US" altLang="en-US" sz="900">
                <a:solidFill>
                  <a:schemeClr val="bg1"/>
                </a:solidFill>
                <a:latin typeface="Verdana" charset="0"/>
                <a:ea typeface="Verdana" charset="0"/>
                <a:cs typeface="Verdana" charset="0"/>
              </a:rPr>
              <a:pPr fontAlgn="base">
                <a:spcBef>
                  <a:spcPct val="0"/>
                </a:spcBef>
                <a:spcAft>
                  <a:spcPct val="0"/>
                </a:spcAft>
              </a:pPr>
              <a:t>30</a:t>
            </a:fld>
            <a:endParaRPr lang="en-US" altLang="en-US" sz="900">
              <a:solidFill>
                <a:schemeClr val="bg1"/>
              </a:solidFill>
              <a:latin typeface="Verdana" charset="0"/>
              <a:ea typeface="Verdana" charset="0"/>
              <a:cs typeface="Verdana" charset="0"/>
            </a:endParaRPr>
          </a:p>
        </p:txBody>
      </p:sp>
      <p:sp>
        <p:nvSpPr>
          <p:cNvPr id="55302" name="TextBox 10"/>
          <p:cNvSpPr txBox="1">
            <a:spLocks noChangeArrowheads="1"/>
          </p:cNvSpPr>
          <p:nvPr/>
        </p:nvSpPr>
        <p:spPr bwMode="auto">
          <a:xfrm rot="5400000">
            <a:off x="7851573" y="3200618"/>
            <a:ext cx="1838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eaLnBrk="1" hangingPunct="1"/>
            <a:r>
              <a:rPr lang="en-US" altLang="en-US" sz="800" dirty="0"/>
              <a:t>Elderflower Legal</a:t>
            </a:r>
          </a:p>
        </p:txBody>
      </p:sp>
      <p:pic>
        <p:nvPicPr>
          <p:cNvPr id="5530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8300" y="2239840"/>
            <a:ext cx="19875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9834B2-7831-5CCE-89F2-24685CF1759E}"/>
              </a:ext>
            </a:extLst>
          </p:cNvPr>
          <p:cNvSpPr>
            <a:spLocks noGrp="1"/>
          </p:cNvSpPr>
          <p:nvPr>
            <p:ph type="title"/>
          </p:nvPr>
        </p:nvSpPr>
        <p:spPr>
          <a:xfrm>
            <a:off x="1143002" y="1499711"/>
            <a:ext cx="6858000" cy="2073021"/>
          </a:xfrm>
        </p:spPr>
        <p:txBody>
          <a:bodyPr vert="horz" lIns="91440" tIns="45720" rIns="91440" bIns="45720" rtlCol="0" anchor="ctr">
            <a:normAutofit/>
          </a:bodyPr>
          <a:lstStyle/>
          <a:p>
            <a:pPr algn="ctr" defTabSz="914400"/>
            <a:r>
              <a:rPr lang="en-US" sz="32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Scenario 2.2: Conflict of Interest</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19F090-45D1-0E19-FBF7-A0DFB61861D2}"/>
              </a:ext>
            </a:extLst>
          </p:cNvPr>
          <p:cNvSpPr>
            <a:spLocks noGrp="1"/>
          </p:cNvSpPr>
          <p:nvPr>
            <p:ph type="ftr" sz="quarter" idx="11"/>
          </p:nvPr>
        </p:nvSpPr>
        <p:spPr>
          <a:xfrm>
            <a:off x="3028950" y="4767262"/>
            <a:ext cx="3086100" cy="273844"/>
          </a:xfrm>
        </p:spPr>
        <p:txBody>
          <a:bodyPr vert="horz" lIns="91440" tIns="45720" rIns="91440" bIns="45720" rtlCol="0" anchor="ctr">
            <a:normAutofit lnSpcReduction="10000"/>
          </a:bodyPr>
          <a:lstStyle/>
          <a:p>
            <a:pPr defTabSz="914400">
              <a:defRPr/>
            </a:pPr>
            <a:endParaRPr lang="en-US" sz="1200" kern="1200">
              <a:solidFill>
                <a:schemeClr val="tx1">
                  <a:lumMod val="50000"/>
                  <a:lumOff val="50000"/>
                </a:schemeClr>
              </a:solidFill>
              <a:latin typeface="+mn-lt"/>
              <a:ea typeface="+mn-ea"/>
              <a:cs typeface="+mn-cs"/>
            </a:endParaRPr>
          </a:p>
        </p:txBody>
      </p:sp>
      <p:sp>
        <p:nvSpPr>
          <p:cNvPr id="4" name="Slide Number Placeholder 3">
            <a:extLst>
              <a:ext uri="{FF2B5EF4-FFF2-40B4-BE49-F238E27FC236}">
                <a16:creationId xmlns:a16="http://schemas.microsoft.com/office/drawing/2014/main" id="{5E4ADC36-EC90-FB23-0050-82244E00E3A0}"/>
              </a:ext>
            </a:extLst>
          </p:cNvPr>
          <p:cNvSpPr>
            <a:spLocks noGrp="1"/>
          </p:cNvSpPr>
          <p:nvPr>
            <p:ph type="sldNum" sz="quarter" idx="12"/>
          </p:nvPr>
        </p:nvSpPr>
        <p:spPr>
          <a:xfrm>
            <a:off x="7866764" y="4767262"/>
            <a:ext cx="951613" cy="273844"/>
          </a:xfrm>
        </p:spPr>
        <p:txBody>
          <a:bodyPr vert="horz" lIns="91440" tIns="45720" rIns="91440" bIns="45720" rtlCol="0" anchor="ctr">
            <a:normAutofit/>
          </a:bodyPr>
          <a:lstStyle/>
          <a:p>
            <a:pPr defTabSz="914400">
              <a:lnSpc>
                <a:spcPct val="90000"/>
              </a:lnSpc>
              <a:spcAft>
                <a:spcPts val="600"/>
              </a:spcAft>
              <a:defRPr/>
            </a:pPr>
            <a:fld id="{B28E449A-C7F9-2F47-A1EE-CDD59FB74316}" type="slidenum">
              <a:rPr lang="en-US" sz="1200">
                <a:solidFill>
                  <a:schemeClr val="tx1">
                    <a:lumMod val="50000"/>
                    <a:lumOff val="50000"/>
                  </a:schemeClr>
                </a:solidFill>
              </a:rPr>
              <a:pPr defTabSz="914400">
                <a:lnSpc>
                  <a:spcPct val="90000"/>
                </a:lnSpc>
                <a:spcAft>
                  <a:spcPts val="600"/>
                </a:spcAft>
                <a:defRPr/>
              </a:pPr>
              <a:t>31</a:t>
            </a:fld>
            <a:endParaRPr lang="en-US" sz="1200">
              <a:solidFill>
                <a:schemeClr val="tx1">
                  <a:lumMod val="50000"/>
                  <a:lumOff val="50000"/>
                </a:schemeClr>
              </a:solidFill>
            </a:endParaRPr>
          </a:p>
        </p:txBody>
      </p:sp>
    </p:spTree>
    <p:extLst>
      <p:ext uri="{BB962C8B-B14F-4D97-AF65-F5344CB8AC3E}">
        <p14:creationId xmlns:p14="http://schemas.microsoft.com/office/powerpoint/2010/main" val="221143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7A623-2A96-C8A8-AA85-36479B156E9C}"/>
              </a:ext>
            </a:extLst>
          </p:cNvPr>
          <p:cNvSpPr>
            <a:spLocks noGrp="1"/>
          </p:cNvSpPr>
          <p:nvPr>
            <p:ph type="body" sz="quarter" idx="12"/>
          </p:nvPr>
        </p:nvSpPr>
        <p:spPr>
          <a:xfrm>
            <a:off x="441325" y="1352550"/>
            <a:ext cx="7557456" cy="2962275"/>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Dorothy, an AICP planner, is leaving her position as principal planner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Maeville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and joining the Planning Magicians (PM) consulting firm.  </a:t>
            </a:r>
          </a:p>
          <a:p>
            <a:pPr marL="171450" marR="0" lvl="0" indent="-171450" algn="l" defTabSz="914400" rtl="0" eaLnBrk="1" fontAlgn="auto" latinLnBrk="0" hangingPunct="1">
              <a:lnSpc>
                <a:spcPct val="90000"/>
              </a:lnSpc>
              <a:spcBef>
                <a:spcPts val="1000"/>
              </a:spcBef>
              <a:spcAft>
                <a:spcPts val="0"/>
              </a:spcAft>
              <a:buClrTx/>
              <a:buSzTx/>
              <a:buFont typeface="Arial"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Signed letter of employment. </a:t>
            </a:r>
          </a:p>
          <a:p>
            <a:pPr marL="171450" marR="0" lvl="0" indent="-171450" algn="l" defTabSz="914400" rtl="0" eaLnBrk="1" fontAlgn="auto" latinLnBrk="0" hangingPunct="1">
              <a:lnSpc>
                <a:spcPct val="90000"/>
              </a:lnSpc>
              <a:spcBef>
                <a:spcPts val="1000"/>
              </a:spcBef>
              <a:spcAft>
                <a:spcPts val="0"/>
              </a:spcAft>
              <a:buClrTx/>
              <a:buSzTx/>
              <a:buFont typeface="Arial" charset="0"/>
              <a:buChar char="•"/>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Maeville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has issued an RFP to update its land management ordinance.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During her interview with the PM consulting firm, they noted that they are aware of the pending RFP pending from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Maeville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171450" marR="0" lvl="0" indent="-171450" algn="l" defTabSz="914400" rtl="0" eaLnBrk="1" fontAlgn="auto" latinLnBrk="0" hangingPunct="1">
              <a:lnSpc>
                <a:spcPct val="9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Dorothy is aware of the issues that the town has dealt with over the past decade and what approaches would be acceptable to the community.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685800" rtl="0" eaLnBrk="1" fontAlgn="base" latinLnBrk="0" hangingPunct="1">
              <a:lnSpc>
                <a:spcPct val="90000"/>
              </a:lnSpc>
              <a:spcBef>
                <a:spcPts val="750"/>
              </a:spcBef>
              <a:spcAft>
                <a:spcPct val="0"/>
              </a:spcAft>
              <a:buClrTx/>
              <a:buSzTx/>
              <a:buFont typeface="Arial"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0276207D-1758-51AD-82A9-ABC61B425021}"/>
              </a:ext>
            </a:extLst>
          </p:cNvPr>
          <p:cNvSpPr>
            <a:spLocks noGrp="1"/>
          </p:cNvSpPr>
          <p:nvPr>
            <p:ph type="title"/>
          </p:nvPr>
        </p:nvSpPr>
        <p:spPr/>
        <p:txBody>
          <a:bodyPr/>
          <a:lstStyle/>
          <a:p>
            <a:r>
              <a:rPr kumimoji="0" lang="en-US" altLang="en-US" sz="2400" b="0" i="0" u="none" strike="noStrike" kern="1200" cap="none" spc="0" normalizeH="0" baseline="0" noProof="0" dirty="0">
                <a:ln>
                  <a:noFill/>
                </a:ln>
                <a:solidFill>
                  <a:prstClr val="black"/>
                </a:solidFill>
                <a:effectLst/>
                <a:uLnTx/>
                <a:uFillTx/>
                <a:latin typeface="Verdana" charset="0"/>
                <a:ea typeface="Verdana" charset="0"/>
                <a:cs typeface="Verdana" charset="0"/>
              </a:rPr>
              <a:t>Scenario 2.2</a:t>
            </a:r>
            <a:br>
              <a:rPr kumimoji="0" lang="en-US" altLang="en-US" sz="2400" b="0" i="0" u="none" strike="noStrike" kern="1200" cap="none" spc="0" normalizeH="0" baseline="0" noProof="0" dirty="0">
                <a:ln>
                  <a:noFill/>
                </a:ln>
                <a:solidFill>
                  <a:prstClr val="black"/>
                </a:solidFill>
                <a:effectLst/>
                <a:uLnTx/>
                <a:uFillTx/>
                <a:latin typeface="Verdana" charset="0"/>
                <a:ea typeface="Verdana" charset="0"/>
                <a:cs typeface="Verdana" charset="0"/>
              </a:rPr>
            </a:br>
            <a:r>
              <a:rPr kumimoji="0" lang="en-US" altLang="en-US" sz="3200" b="1" i="0" u="none" strike="noStrike" kern="1200" cap="none" spc="0" normalizeH="0" baseline="0" noProof="0" dirty="0">
                <a:ln>
                  <a:noFill/>
                </a:ln>
                <a:solidFill>
                  <a:prstClr val="black"/>
                </a:solidFill>
                <a:effectLst/>
                <a:uLnTx/>
                <a:uFillTx/>
                <a:latin typeface="Verdana" charset="0"/>
                <a:ea typeface="Verdana" charset="0"/>
                <a:cs typeface="Verdana" charset="0"/>
              </a:rPr>
              <a:t>Conflict of Interest </a:t>
            </a:r>
            <a:endParaRPr lang="en-US" dirty="0"/>
          </a:p>
        </p:txBody>
      </p:sp>
      <p:sp>
        <p:nvSpPr>
          <p:cNvPr id="4" name="Footer Placeholder 3">
            <a:extLst>
              <a:ext uri="{FF2B5EF4-FFF2-40B4-BE49-F238E27FC236}">
                <a16:creationId xmlns:a16="http://schemas.microsoft.com/office/drawing/2014/main" id="{E5F7B1B4-1CA3-8FFC-636E-EAC18E0A688E}"/>
              </a:ext>
            </a:extLst>
          </p:cNvPr>
          <p:cNvSpPr>
            <a:spLocks noGrp="1"/>
          </p:cNvSpPr>
          <p:nvPr>
            <p:ph type="ftr" sz="quarter" idx="13"/>
          </p:nvPr>
        </p:nvSpPr>
        <p:spPr/>
        <p:txBody>
          <a:bodyPr/>
          <a:lstStyle/>
          <a:p>
            <a:pPr>
              <a:defRPr/>
            </a:pPr>
            <a:r>
              <a:rPr lang="en-US" dirty="0"/>
              <a:t>PLANNING.ORG</a:t>
            </a:r>
          </a:p>
        </p:txBody>
      </p:sp>
      <p:sp>
        <p:nvSpPr>
          <p:cNvPr id="5" name="Slide Number Placeholder 4">
            <a:extLst>
              <a:ext uri="{FF2B5EF4-FFF2-40B4-BE49-F238E27FC236}">
                <a16:creationId xmlns:a16="http://schemas.microsoft.com/office/drawing/2014/main" id="{442785BC-7FAE-E9AD-3B56-17BB5D124A92}"/>
              </a:ext>
            </a:extLst>
          </p:cNvPr>
          <p:cNvSpPr>
            <a:spLocks noGrp="1"/>
          </p:cNvSpPr>
          <p:nvPr>
            <p:ph type="sldNum" sz="quarter" idx="14"/>
          </p:nvPr>
        </p:nvSpPr>
        <p:spPr/>
        <p:txBody>
          <a:bodyPr/>
          <a:lstStyle/>
          <a:p>
            <a:pPr>
              <a:defRPr/>
            </a:pPr>
            <a:fld id="{6316B008-924B-1145-9F22-8147AFD79407}" type="slidenum">
              <a:rPr lang="en-US" smtClean="0"/>
              <a:pPr>
                <a:defRPr/>
              </a:pPr>
              <a:t>32</a:t>
            </a:fld>
            <a:endParaRPr lang="en-US"/>
          </a:p>
        </p:txBody>
      </p:sp>
    </p:spTree>
    <p:extLst>
      <p:ext uri="{BB962C8B-B14F-4D97-AF65-F5344CB8AC3E}">
        <p14:creationId xmlns:p14="http://schemas.microsoft.com/office/powerpoint/2010/main" val="3231193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26AA0A-4972-AE54-18F5-1AA588378901}"/>
              </a:ext>
            </a:extLst>
          </p:cNvPr>
          <p:cNvSpPr>
            <a:spLocks noGrp="1"/>
          </p:cNvSpPr>
          <p:nvPr>
            <p:ph type="body" sz="quarter" idx="12"/>
          </p:nvPr>
        </p:nvSpPr>
        <p:spPr>
          <a:xfrm>
            <a:off x="441325" y="1352550"/>
            <a:ext cx="8001339" cy="2962275"/>
          </a:xfrm>
        </p:spPr>
        <p:txBody>
          <a:bodyPr>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The PM firm has offered to bring Dorothy on-board and be a senior member of the team for that project and is suggesting that she at least review and comment on PM’s draft response.</a:t>
            </a: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9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She is leaving the town in 30 days and joining the consulting firm thereafter.  </a:t>
            </a:r>
          </a:p>
          <a:p>
            <a:pPr marL="171450" marR="0" lvl="0" indent="-171450" algn="l" defTabSz="914400" rtl="0" eaLnBrk="1" fontAlgn="auto" latinLnBrk="0" hangingPunct="1">
              <a:lnSpc>
                <a:spcPct val="9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RFP responses are due in 30 days.  </a:t>
            </a:r>
          </a:p>
          <a:p>
            <a:pPr marL="171450" marR="0" lvl="0" indent="-171450" algn="l" defTabSz="914400" rtl="0" eaLnBrk="1" fontAlgn="auto" latinLnBrk="0" hangingPunct="1">
              <a:lnSpc>
                <a:spcPct val="9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The City of </a:t>
            </a:r>
            <a:r>
              <a:rPr kumimoji="0" lang="en-US" sz="2000" b="0" i="0" u="none" strike="noStrike" kern="1200" cap="none" spc="0" normalizeH="0" baseline="0" noProof="0" dirty="0" err="1">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Maeville</a:t>
            </a:r>
            <a:r>
              <a:rPr kumimoji="0" lang="en-US"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 does not have a revolving-door policy against working for a jurisdiction that you just left. </a:t>
            </a: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171450" marR="0" lvl="0" indent="-171450" algn="l" defTabSz="685800" rtl="0" eaLnBrk="1" fontAlgn="base" latinLnBrk="0" hangingPunct="1">
              <a:lnSpc>
                <a:spcPct val="90000"/>
              </a:lnSpc>
              <a:spcBef>
                <a:spcPts val="750"/>
              </a:spcBef>
              <a:spcAft>
                <a:spcPct val="0"/>
              </a:spcAft>
              <a:buClrTx/>
              <a:buSzTx/>
              <a:buFont typeface="Arial"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endParaRPr>
          </a:p>
          <a:p>
            <a:endParaRPr lang="en-US" sz="1800" dirty="0">
              <a:latin typeface="+mn-lt"/>
            </a:endParaRPr>
          </a:p>
        </p:txBody>
      </p:sp>
      <p:sp>
        <p:nvSpPr>
          <p:cNvPr id="3" name="Title 2">
            <a:extLst>
              <a:ext uri="{FF2B5EF4-FFF2-40B4-BE49-F238E27FC236}">
                <a16:creationId xmlns:a16="http://schemas.microsoft.com/office/drawing/2014/main" id="{8121FA3F-45BF-A19A-5FB4-ABC8F74FE8D4}"/>
              </a:ext>
            </a:extLst>
          </p:cNvPr>
          <p:cNvSpPr>
            <a:spLocks noGrp="1"/>
          </p:cNvSpPr>
          <p:nvPr>
            <p:ph type="title"/>
          </p:nvPr>
        </p:nvSpPr>
        <p:spPr/>
        <p:txBody>
          <a:bodyPr/>
          <a:lstStyle/>
          <a:p>
            <a:r>
              <a:rPr lang="en-US" sz="3200" dirty="0"/>
              <a:t>Scenario 2.2 (contd.)</a:t>
            </a:r>
          </a:p>
        </p:txBody>
      </p:sp>
      <p:sp>
        <p:nvSpPr>
          <p:cNvPr id="4" name="Footer Placeholder 3">
            <a:extLst>
              <a:ext uri="{FF2B5EF4-FFF2-40B4-BE49-F238E27FC236}">
                <a16:creationId xmlns:a16="http://schemas.microsoft.com/office/drawing/2014/main" id="{900FCC72-630D-E304-7E54-AB0A0A7D734A}"/>
              </a:ext>
            </a:extLst>
          </p:cNvPr>
          <p:cNvSpPr>
            <a:spLocks noGrp="1"/>
          </p:cNvSpPr>
          <p:nvPr>
            <p:ph type="ftr" sz="quarter" idx="13"/>
          </p:nvPr>
        </p:nvSpPr>
        <p:spPr/>
        <p:txBody>
          <a:bodyPr/>
          <a:lstStyle/>
          <a:p>
            <a:pPr>
              <a:defRPr/>
            </a:pPr>
            <a:r>
              <a:rPr lang="en-US" dirty="0"/>
              <a:t>PLANNING.ORG</a:t>
            </a:r>
          </a:p>
        </p:txBody>
      </p:sp>
      <p:sp>
        <p:nvSpPr>
          <p:cNvPr id="5" name="Slide Number Placeholder 4">
            <a:extLst>
              <a:ext uri="{FF2B5EF4-FFF2-40B4-BE49-F238E27FC236}">
                <a16:creationId xmlns:a16="http://schemas.microsoft.com/office/drawing/2014/main" id="{3619FB7C-FBC9-5BB6-CC25-E412971C7382}"/>
              </a:ext>
            </a:extLst>
          </p:cNvPr>
          <p:cNvSpPr>
            <a:spLocks noGrp="1"/>
          </p:cNvSpPr>
          <p:nvPr>
            <p:ph type="sldNum" sz="quarter" idx="14"/>
          </p:nvPr>
        </p:nvSpPr>
        <p:spPr/>
        <p:txBody>
          <a:bodyPr/>
          <a:lstStyle/>
          <a:p>
            <a:pPr>
              <a:defRPr/>
            </a:pPr>
            <a:fld id="{6316B008-924B-1145-9F22-8147AFD79407}" type="slidenum">
              <a:rPr lang="en-US" smtClean="0"/>
              <a:pPr>
                <a:defRPr/>
              </a:pPr>
              <a:t>33</a:t>
            </a:fld>
            <a:endParaRPr lang="en-US"/>
          </a:p>
        </p:txBody>
      </p:sp>
    </p:spTree>
    <p:extLst>
      <p:ext uri="{BB962C8B-B14F-4D97-AF65-F5344CB8AC3E}">
        <p14:creationId xmlns:p14="http://schemas.microsoft.com/office/powerpoint/2010/main" val="971735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6728E-D7DE-84B0-03E2-48E9687675AE}"/>
              </a:ext>
            </a:extLst>
          </p:cNvPr>
          <p:cNvSpPr>
            <a:spLocks noGrp="1"/>
          </p:cNvSpPr>
          <p:nvPr>
            <p:ph type="body" sz="quarter" idx="12"/>
          </p:nvPr>
        </p:nvSpPr>
        <p:spPr>
          <a:xfrm>
            <a:off x="441789" y="1444242"/>
            <a:ext cx="7761642" cy="2962275"/>
          </a:xfrm>
        </p:spPr>
        <p:txBody>
          <a:bodyPr>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Aspirational</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Principles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4.c: Public trust – Do not let any official action be influenced by personal relationships.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4.e: Public trust – Avoid conflict of interest or even the appearance of a conflict in accepting assignments.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4.f: Public trust – Disclose all personal any pecuniary interests considered broadly and avoid being involved in such decisions.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4.i: Do not commit a wrongful act which reflects adversely on the planning process.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4.j: Do not seek business by stating or implying the ability to influence decisions by improper means.</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1798B99B-5D5D-2945-8380-0AC4F2C9D241}"/>
              </a:ext>
            </a:extLst>
          </p:cNvPr>
          <p:cNvSpPr>
            <a:spLocks noGrp="1"/>
          </p:cNvSpPr>
          <p:nvPr>
            <p:ph type="title"/>
          </p:nvPr>
        </p:nvSpPr>
        <p:spPr>
          <a:xfrm>
            <a:off x="441789" y="546992"/>
            <a:ext cx="8250148" cy="563366"/>
          </a:xfrm>
        </p:spPr>
        <p:txBody>
          <a:bodyPr/>
          <a:lstStyle/>
          <a:p>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Scenario 2.2</a:t>
            </a:r>
            <a:br>
              <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r>
              <a:rPr kumimoji="0" lang="en-US" sz="3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Ethical Issues</a:t>
            </a:r>
            <a:endParaRPr lang="en-US" sz="3200" dirty="0"/>
          </a:p>
        </p:txBody>
      </p:sp>
      <p:sp>
        <p:nvSpPr>
          <p:cNvPr id="4" name="Footer Placeholder 3">
            <a:extLst>
              <a:ext uri="{FF2B5EF4-FFF2-40B4-BE49-F238E27FC236}">
                <a16:creationId xmlns:a16="http://schemas.microsoft.com/office/drawing/2014/main" id="{FB65DACF-7C2F-F365-F6B5-B7CFF346AB6B}"/>
              </a:ext>
            </a:extLst>
          </p:cNvPr>
          <p:cNvSpPr>
            <a:spLocks noGrp="1"/>
          </p:cNvSpPr>
          <p:nvPr>
            <p:ph type="ftr" sz="quarter" idx="13"/>
          </p:nvPr>
        </p:nvSpPr>
        <p:spPr/>
        <p:txBody>
          <a:bodyPr/>
          <a:lstStyle/>
          <a:p>
            <a:pPr>
              <a:defRPr/>
            </a:pPr>
            <a:r>
              <a:rPr lang="en-US" dirty="0"/>
              <a:t>PLANNING.ORG</a:t>
            </a:r>
          </a:p>
        </p:txBody>
      </p:sp>
      <p:sp>
        <p:nvSpPr>
          <p:cNvPr id="5" name="Slide Number Placeholder 4">
            <a:extLst>
              <a:ext uri="{FF2B5EF4-FFF2-40B4-BE49-F238E27FC236}">
                <a16:creationId xmlns:a16="http://schemas.microsoft.com/office/drawing/2014/main" id="{5336A1F9-A1F2-95EF-5783-A3B1A85A9BDB}"/>
              </a:ext>
            </a:extLst>
          </p:cNvPr>
          <p:cNvSpPr>
            <a:spLocks noGrp="1"/>
          </p:cNvSpPr>
          <p:nvPr>
            <p:ph type="sldNum" sz="quarter" idx="14"/>
          </p:nvPr>
        </p:nvSpPr>
        <p:spPr/>
        <p:txBody>
          <a:bodyPr/>
          <a:lstStyle/>
          <a:p>
            <a:pPr>
              <a:defRPr/>
            </a:pPr>
            <a:fld id="{6316B008-924B-1145-9F22-8147AFD79407}" type="slidenum">
              <a:rPr lang="en-US" smtClean="0"/>
              <a:pPr>
                <a:defRPr/>
              </a:pPr>
              <a:t>34</a:t>
            </a:fld>
            <a:endParaRPr lang="en-US"/>
          </a:p>
        </p:txBody>
      </p:sp>
    </p:spTree>
    <p:extLst>
      <p:ext uri="{BB962C8B-B14F-4D97-AF65-F5344CB8AC3E}">
        <p14:creationId xmlns:p14="http://schemas.microsoft.com/office/powerpoint/2010/main" val="2934700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79F730-2478-0AF7-6D40-E1F289B386C4}"/>
              </a:ext>
            </a:extLst>
          </p:cNvPr>
          <p:cNvSpPr>
            <a:spLocks noGrp="1"/>
          </p:cNvSpPr>
          <p:nvPr>
            <p:ph type="body" sz="quarter" idx="12"/>
          </p:nvPr>
        </p:nvSpPr>
        <p:spPr>
          <a:xfrm>
            <a:off x="441325" y="1352550"/>
            <a:ext cx="8178419" cy="2962275"/>
          </a:xfrm>
        </p:spPr>
        <p:txBody>
          <a:bodyPr>
            <a:norm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Rules of Conduct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8. Conflict of interest – do not accept work if there is a possibility for direct personal or financial gain to us, our family etc. without full disclosure prior and during the process.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9. Improper influence/abuse of position – do not engage in private communications if we have authority to make final determination.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13. Honesty and fair dealing – we shall not disclose or use to our advantage any confidential information.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a:buChar char="•"/>
              <a:tabLst/>
              <a:defRPr/>
            </a:pP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 name="Title 2">
            <a:extLst>
              <a:ext uri="{FF2B5EF4-FFF2-40B4-BE49-F238E27FC236}">
                <a16:creationId xmlns:a16="http://schemas.microsoft.com/office/drawing/2014/main" id="{4007B747-460A-6F10-E12C-D0FCD8A320D7}"/>
              </a:ext>
            </a:extLst>
          </p:cNvPr>
          <p:cNvSpPr>
            <a:spLocks noGrp="1"/>
          </p:cNvSpPr>
          <p:nvPr>
            <p:ph type="title"/>
          </p:nvPr>
        </p:nvSpPr>
        <p:spPr/>
        <p:txBody>
          <a:bodyPr/>
          <a:lstStyle/>
          <a:p>
            <a:r>
              <a:rPr kumimoji="0" lang="en-US" altLang="en-US" sz="2000" b="0" i="0" u="none" strike="noStrike" kern="1200" cap="none" spc="0" normalizeH="0" baseline="0" noProof="0" dirty="0">
                <a:ln>
                  <a:noFill/>
                </a:ln>
                <a:solidFill>
                  <a:prstClr val="black"/>
                </a:solidFill>
                <a:effectLst/>
                <a:uLnTx/>
                <a:uFillTx/>
                <a:latin typeface="Verdana" charset="0"/>
                <a:ea typeface="Verdana" charset="0"/>
                <a:cs typeface="Verdana" charset="0"/>
              </a:rPr>
              <a:t>Scenario 2.2</a:t>
            </a:r>
            <a:br>
              <a:rPr kumimoji="0" lang="en-US" altLang="en-US" sz="2400" b="0" i="0" u="none" strike="noStrike" kern="1200" cap="none" spc="0" normalizeH="0" baseline="0" noProof="0" dirty="0">
                <a:ln>
                  <a:noFill/>
                </a:ln>
                <a:solidFill>
                  <a:prstClr val="black"/>
                </a:solidFill>
                <a:effectLst/>
                <a:uLnTx/>
                <a:uFillTx/>
                <a:latin typeface="Verdana" charset="0"/>
                <a:ea typeface="Verdana" charset="0"/>
                <a:cs typeface="Verdana" charset="0"/>
              </a:rPr>
            </a:br>
            <a:r>
              <a:rPr kumimoji="0" lang="en-US" altLang="en-US" sz="3200" i="0" u="none" strike="noStrike" kern="1200" cap="none" spc="0" normalizeH="0" baseline="0" noProof="0" dirty="0">
                <a:ln>
                  <a:noFill/>
                </a:ln>
                <a:solidFill>
                  <a:prstClr val="black"/>
                </a:solidFill>
                <a:effectLst/>
                <a:uLnTx/>
                <a:uFillTx/>
                <a:latin typeface="Verdana" charset="0"/>
                <a:ea typeface="Verdana" charset="0"/>
                <a:cs typeface="Verdana" charset="0"/>
              </a:rPr>
              <a:t>Ethical Issues (contd.)</a:t>
            </a:r>
            <a:endParaRPr lang="en-US" sz="3200" dirty="0"/>
          </a:p>
        </p:txBody>
      </p:sp>
      <p:sp>
        <p:nvSpPr>
          <p:cNvPr id="4" name="Footer Placeholder 3">
            <a:extLst>
              <a:ext uri="{FF2B5EF4-FFF2-40B4-BE49-F238E27FC236}">
                <a16:creationId xmlns:a16="http://schemas.microsoft.com/office/drawing/2014/main" id="{B5573C12-6C7D-0307-DC99-4F3FA67AD11B}"/>
              </a:ext>
            </a:extLst>
          </p:cNvPr>
          <p:cNvSpPr>
            <a:spLocks noGrp="1"/>
          </p:cNvSpPr>
          <p:nvPr>
            <p:ph type="ftr" sz="quarter" idx="13"/>
          </p:nvPr>
        </p:nvSpPr>
        <p:spPr/>
        <p:txBody>
          <a:bodyPr/>
          <a:lstStyle/>
          <a:p>
            <a:pPr>
              <a:defRPr/>
            </a:pPr>
            <a:r>
              <a:rPr lang="en-US" dirty="0"/>
              <a:t>PLANNING.ORG</a:t>
            </a:r>
          </a:p>
        </p:txBody>
      </p:sp>
      <p:sp>
        <p:nvSpPr>
          <p:cNvPr id="5" name="Slide Number Placeholder 4">
            <a:extLst>
              <a:ext uri="{FF2B5EF4-FFF2-40B4-BE49-F238E27FC236}">
                <a16:creationId xmlns:a16="http://schemas.microsoft.com/office/drawing/2014/main" id="{A574B0DC-BA70-4551-13FF-7D17BC9F5555}"/>
              </a:ext>
            </a:extLst>
          </p:cNvPr>
          <p:cNvSpPr>
            <a:spLocks noGrp="1"/>
          </p:cNvSpPr>
          <p:nvPr>
            <p:ph type="sldNum" sz="quarter" idx="14"/>
          </p:nvPr>
        </p:nvSpPr>
        <p:spPr/>
        <p:txBody>
          <a:bodyPr/>
          <a:lstStyle/>
          <a:p>
            <a:pPr>
              <a:defRPr/>
            </a:pPr>
            <a:fld id="{6316B008-924B-1145-9F22-8147AFD79407}" type="slidenum">
              <a:rPr lang="en-US" smtClean="0"/>
              <a:pPr>
                <a:defRPr/>
              </a:pPr>
              <a:t>35</a:t>
            </a:fld>
            <a:endParaRPr lang="en-US"/>
          </a:p>
        </p:txBody>
      </p:sp>
    </p:spTree>
    <p:extLst>
      <p:ext uri="{BB962C8B-B14F-4D97-AF65-F5344CB8AC3E}">
        <p14:creationId xmlns:p14="http://schemas.microsoft.com/office/powerpoint/2010/main" val="935297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DCEE3B-DC72-BB95-9118-195F6B319F77}"/>
              </a:ext>
            </a:extLst>
          </p:cNvPr>
          <p:cNvSpPr>
            <a:spLocks noGrp="1"/>
          </p:cNvSpPr>
          <p:nvPr>
            <p:ph type="body" sz="quarter" idx="12"/>
          </p:nvPr>
        </p:nvSpPr>
        <p:spPr>
          <a:xfrm>
            <a:off x="441789" y="1105456"/>
            <a:ext cx="8045727" cy="2962275"/>
          </a:xfrm>
        </p:spPr>
        <p:txBody>
          <a:bodyPr>
            <a:noAutofit/>
          </a:bodyPr>
          <a:lstStyle/>
          <a:p>
            <a:pPr marL="171450" marR="0" lvl="0" indent="-171450" algn="l" defTabSz="685800" rtl="0" eaLnBrk="1" fontAlgn="base" latinLnBrk="0" hangingPunct="1">
              <a:lnSpc>
                <a:spcPct val="90000"/>
              </a:lnSpc>
              <a:spcBef>
                <a:spcPts val="750"/>
              </a:spcBef>
              <a:spcAft>
                <a:spcPct val="0"/>
              </a:spcAft>
              <a:buClrTx/>
              <a:buSzTx/>
              <a:buFont typeface="Arial"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685800" rtl="0" eaLnBrk="1" fontAlgn="base" latinLnBrk="0" hangingPunct="1">
              <a:lnSpc>
                <a:spcPct val="90000"/>
              </a:lnSpc>
              <a:spcBef>
                <a:spcPts val="750"/>
              </a:spcBef>
              <a:spcAft>
                <a:spcPct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Have no contact with PM about the RFP, and work on whatever projects PM assigns her in 30 days when she leaves the city and joins that firm.</a:t>
            </a:r>
          </a:p>
          <a:p>
            <a:pPr marL="171450" marR="0" lvl="0" indent="-171450" algn="l" defTabSz="685800" rtl="0" eaLnBrk="1" fontAlgn="base" latinLnBrk="0" hangingPunct="1">
              <a:lnSpc>
                <a:spcPct val="90000"/>
              </a:lnSpc>
              <a:spcBef>
                <a:spcPts val="750"/>
              </a:spcBef>
              <a:spcAft>
                <a:spcPct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Take a few days of personal leave to help PM craft their response to the RFP after receiving permission from the city administrator.</a:t>
            </a:r>
          </a:p>
          <a:p>
            <a:pPr marL="171450" marR="0" lvl="0" indent="-171450" algn="l" defTabSz="685800" rtl="0" eaLnBrk="1" fontAlgn="base" latinLnBrk="0" hangingPunct="1">
              <a:lnSpc>
                <a:spcPct val="90000"/>
              </a:lnSpc>
              <a:spcBef>
                <a:spcPts val="750"/>
              </a:spcBef>
              <a:spcAft>
                <a:spcPct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Answer all questions from interested consulting groups about the RFP, including PM, then work on whatever projects PM assigns her in 30 days when she leaves the city and joins that firm.</a:t>
            </a:r>
          </a:p>
          <a:p>
            <a:pPr marL="171450" marR="0" lvl="0" indent="-171450" algn="l" defTabSz="685800" rtl="0" eaLnBrk="1" fontAlgn="base" latinLnBrk="0" hangingPunct="1">
              <a:lnSpc>
                <a:spcPct val="90000"/>
              </a:lnSpc>
              <a:spcBef>
                <a:spcPts val="750"/>
              </a:spcBef>
              <a:spcAft>
                <a:spcPct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Refer all questions about the RFP to another planner, then work on whatever projects PM assigns her in 30 days when she leaves the city and joins that firm.</a:t>
            </a:r>
          </a:p>
          <a:p>
            <a:pPr marL="171450" marR="0" lvl="0" indent="-171450" algn="l" defTabSz="685800" rtl="0" eaLnBrk="1" fontAlgn="base" latinLnBrk="0" hangingPunct="1">
              <a:lnSpc>
                <a:spcPct val="90000"/>
              </a:lnSpc>
              <a:spcBef>
                <a:spcPts val="750"/>
              </a:spcBef>
              <a:spcAft>
                <a:spcPct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Work on whatever projects PM assigns her in 30 days except for the </a:t>
            </a: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Mae</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ville</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project (assuming they win the contract) when she leaves the city and joins that firm.</a:t>
            </a:r>
          </a:p>
          <a:p>
            <a:pPr marL="171450" marR="0" lvl="0" indent="-171450" algn="l" defTabSz="685800" rtl="0" eaLnBrk="1" fontAlgn="base" latinLnBrk="0" hangingPunct="1">
              <a:lnSpc>
                <a:spcPct val="90000"/>
              </a:lnSpc>
              <a:spcBef>
                <a:spcPts val="750"/>
              </a:spcBef>
              <a:spcAft>
                <a:spcPct val="0"/>
              </a:spcAft>
              <a:buClrTx/>
              <a:buSzTx/>
              <a:buFont typeface="Arial"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685800" rtl="0" eaLnBrk="1" fontAlgn="base" latinLnBrk="0" hangingPunct="1">
              <a:lnSpc>
                <a:spcPct val="90000"/>
              </a:lnSpc>
              <a:spcBef>
                <a:spcPts val="750"/>
              </a:spcBef>
              <a:spcAft>
                <a:spcPct val="0"/>
              </a:spcAft>
              <a:buClrTx/>
              <a:buSzTx/>
              <a:buFont typeface="Arial"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B5925CA6-B084-DE5D-3AAF-A9900905F9D8}"/>
              </a:ext>
            </a:extLst>
          </p:cNvPr>
          <p:cNvSpPr>
            <a:spLocks noGrp="1"/>
          </p:cNvSpPr>
          <p:nvPr>
            <p:ph type="title"/>
          </p:nvPr>
        </p:nvSpPr>
        <p:spPr>
          <a:xfrm>
            <a:off x="441325" y="503435"/>
            <a:ext cx="8045727" cy="602021"/>
          </a:xfrm>
        </p:spPr>
        <p:txBody>
          <a:bodyPr/>
          <a:lstStyle/>
          <a:p>
            <a:r>
              <a:rPr kumimoji="0" lang="en-US" altLang="en-US" sz="2000" b="0" i="0" u="none" strike="noStrike" kern="1200" cap="none" spc="0" normalizeH="0" baseline="0" noProof="0" dirty="0">
                <a:ln>
                  <a:noFill/>
                </a:ln>
                <a:solidFill>
                  <a:prstClr val="black"/>
                </a:solidFill>
                <a:effectLst/>
                <a:uLnTx/>
                <a:uFillTx/>
                <a:latin typeface="Verdana" charset="0"/>
                <a:ea typeface="Verdana" charset="0"/>
                <a:cs typeface="Verdana" charset="0"/>
              </a:rPr>
              <a:t>Scenario 2.2</a:t>
            </a:r>
            <a:br>
              <a:rPr kumimoji="0" lang="en-US" altLang="en-US" sz="3400" b="0" i="0" u="none" strike="noStrike" kern="1200" cap="none" spc="0" normalizeH="0" baseline="0" noProof="0" dirty="0">
                <a:ln>
                  <a:noFill/>
                </a:ln>
                <a:solidFill>
                  <a:prstClr val="black"/>
                </a:solidFill>
                <a:effectLst/>
                <a:uLnTx/>
                <a:uFillTx/>
                <a:latin typeface="Verdana" charset="0"/>
                <a:ea typeface="Verdana" charset="0"/>
                <a:cs typeface="Verdana" charset="0"/>
              </a:rPr>
            </a:br>
            <a:r>
              <a:rPr kumimoji="0" lang="en-US" altLang="en-US" sz="3200" i="0" u="none" strike="noStrike" kern="1200" cap="none" spc="0" normalizeH="0" baseline="0" noProof="0" dirty="0">
                <a:ln>
                  <a:noFill/>
                </a:ln>
                <a:solidFill>
                  <a:prstClr val="black"/>
                </a:solidFill>
                <a:effectLst/>
                <a:uLnTx/>
                <a:uFillTx/>
                <a:latin typeface="Verdana" charset="0"/>
                <a:ea typeface="Verdana" charset="0"/>
                <a:cs typeface="Verdana" charset="0"/>
              </a:rPr>
              <a:t>What option(s) are ethical for Dorothy?</a:t>
            </a:r>
            <a:endParaRPr lang="en-US" sz="3200" dirty="0"/>
          </a:p>
        </p:txBody>
      </p:sp>
      <p:sp>
        <p:nvSpPr>
          <p:cNvPr id="4" name="Footer Placeholder 3">
            <a:extLst>
              <a:ext uri="{FF2B5EF4-FFF2-40B4-BE49-F238E27FC236}">
                <a16:creationId xmlns:a16="http://schemas.microsoft.com/office/drawing/2014/main" id="{FCEF9787-A1AD-A151-DD0C-C9C0EF13CE0C}"/>
              </a:ext>
            </a:extLst>
          </p:cNvPr>
          <p:cNvSpPr>
            <a:spLocks noGrp="1"/>
          </p:cNvSpPr>
          <p:nvPr>
            <p:ph type="ftr" sz="quarter" idx="13"/>
          </p:nvPr>
        </p:nvSpPr>
        <p:spPr/>
        <p:txBody>
          <a:bodyPr/>
          <a:lstStyle/>
          <a:p>
            <a:pPr>
              <a:defRPr/>
            </a:pPr>
            <a:r>
              <a:rPr lang="en-US" dirty="0"/>
              <a:t>PLANNING.ORG</a:t>
            </a:r>
          </a:p>
        </p:txBody>
      </p:sp>
      <p:sp>
        <p:nvSpPr>
          <p:cNvPr id="5" name="Slide Number Placeholder 4">
            <a:extLst>
              <a:ext uri="{FF2B5EF4-FFF2-40B4-BE49-F238E27FC236}">
                <a16:creationId xmlns:a16="http://schemas.microsoft.com/office/drawing/2014/main" id="{61E4C51A-5C3A-A906-262D-4232507B5058}"/>
              </a:ext>
            </a:extLst>
          </p:cNvPr>
          <p:cNvSpPr>
            <a:spLocks noGrp="1"/>
          </p:cNvSpPr>
          <p:nvPr>
            <p:ph type="sldNum" sz="quarter" idx="14"/>
          </p:nvPr>
        </p:nvSpPr>
        <p:spPr/>
        <p:txBody>
          <a:bodyPr/>
          <a:lstStyle/>
          <a:p>
            <a:pPr>
              <a:defRPr/>
            </a:pPr>
            <a:fld id="{6316B008-924B-1145-9F22-8147AFD79407}" type="slidenum">
              <a:rPr lang="en-US" smtClean="0"/>
              <a:pPr>
                <a:defRPr/>
              </a:pPr>
              <a:t>36</a:t>
            </a:fld>
            <a:endParaRPr lang="en-US"/>
          </a:p>
        </p:txBody>
      </p:sp>
    </p:spTree>
    <p:extLst>
      <p:ext uri="{BB962C8B-B14F-4D97-AF65-F5344CB8AC3E}">
        <p14:creationId xmlns:p14="http://schemas.microsoft.com/office/powerpoint/2010/main" val="2895446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6582DB-17D0-FCCB-5FE0-32B8E50EEE2A}"/>
              </a:ext>
            </a:extLst>
          </p:cNvPr>
          <p:cNvSpPr>
            <a:spLocks noGrp="1"/>
          </p:cNvSpPr>
          <p:nvPr>
            <p:ph type="body" sz="quarter" idx="12"/>
          </p:nvPr>
        </p:nvSpPr>
        <p:spPr>
          <a:xfrm>
            <a:off x="441325" y="1377950"/>
            <a:ext cx="5129743" cy="2863849"/>
          </a:xfrm>
        </p:spPr>
        <p:txBody>
          <a:bodyPr>
            <a:normAutofit/>
          </a:bodyPr>
          <a:lstStyle/>
          <a:p>
            <a:pPr marL="0" indent="0">
              <a:buNone/>
            </a:pPr>
            <a:r>
              <a:rPr lang="en-US" sz="2000" dirty="0">
                <a:latin typeface="Calibri" panose="020F0502020204030204" pitchFamily="34" charset="0"/>
                <a:ea typeface="Times New Roman" panose="02020603050405020304" pitchFamily="18" charset="0"/>
                <a:cs typeface="Times New Roman" panose="02020603050405020304" pitchFamily="18" charset="0"/>
              </a:rPr>
              <a:t>The Ethics Officer recommends full disclosure and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suggests that Dorothy look closely at Rule 13, discuss matter with her supervisor, and possibly recuse herself from the interview with former employer, and fully divulge potential conflict to other reviewers. </a:t>
            </a:r>
            <a:endParaRPr lang="en-US" sz="2000" dirty="0"/>
          </a:p>
        </p:txBody>
      </p:sp>
      <p:sp>
        <p:nvSpPr>
          <p:cNvPr id="3" name="Title 2">
            <a:extLst>
              <a:ext uri="{FF2B5EF4-FFF2-40B4-BE49-F238E27FC236}">
                <a16:creationId xmlns:a16="http://schemas.microsoft.com/office/drawing/2014/main" id="{36890C00-9B49-D4DD-7554-B368F38E2479}"/>
              </a:ext>
            </a:extLst>
          </p:cNvPr>
          <p:cNvSpPr>
            <a:spLocks noGrp="1"/>
          </p:cNvSpPr>
          <p:nvPr>
            <p:ph type="title"/>
          </p:nvPr>
        </p:nvSpPr>
        <p:spPr>
          <a:xfrm>
            <a:off x="452527" y="525967"/>
            <a:ext cx="8250148" cy="563366"/>
          </a:xfrm>
        </p:spPr>
        <p:txBody>
          <a:bodyPr/>
          <a:lstStyle/>
          <a:p>
            <a:r>
              <a:rPr kumimoji="0" lang="en-US" altLang="en-US" sz="2200" b="0" i="0" u="none" strike="noStrike" kern="1200" cap="none" spc="0" normalizeH="0" baseline="0" noProof="0" dirty="0">
                <a:ln>
                  <a:noFill/>
                </a:ln>
                <a:solidFill>
                  <a:prstClr val="black"/>
                </a:solidFill>
                <a:effectLst/>
                <a:uLnTx/>
                <a:uFillTx/>
                <a:latin typeface="Verdana" charset="0"/>
                <a:ea typeface="Verdana" charset="0"/>
                <a:cs typeface="Verdana" charset="0"/>
              </a:rPr>
              <a:t>Scenario 2.2</a:t>
            </a:r>
            <a:br>
              <a:rPr kumimoji="0" lang="en-US" altLang="en-US" sz="3400" b="0" i="0" u="none" strike="noStrike" kern="1200" cap="none" spc="0" normalizeH="0" baseline="0" noProof="0" dirty="0">
                <a:ln>
                  <a:noFill/>
                </a:ln>
                <a:solidFill>
                  <a:prstClr val="black"/>
                </a:solidFill>
                <a:effectLst/>
                <a:uLnTx/>
                <a:uFillTx/>
                <a:latin typeface="Verdana" charset="0"/>
                <a:ea typeface="Verdana" charset="0"/>
                <a:cs typeface="Verdana" charset="0"/>
              </a:rPr>
            </a:br>
            <a:r>
              <a:rPr kumimoji="0" lang="en-US" altLang="en-US" sz="3200" b="1" i="0" u="none" strike="noStrike" kern="1200" cap="none" spc="0" normalizeH="0" baseline="0" noProof="0" dirty="0">
                <a:ln>
                  <a:noFill/>
                </a:ln>
                <a:solidFill>
                  <a:prstClr val="black"/>
                </a:solidFill>
                <a:effectLst/>
                <a:uLnTx/>
                <a:uFillTx/>
                <a:latin typeface="Verdana" charset="0"/>
                <a:ea typeface="Verdana" charset="0"/>
                <a:cs typeface="Verdana" charset="0"/>
              </a:rPr>
              <a:t>Real-Life Outcome</a:t>
            </a:r>
            <a:endParaRPr lang="en-US" sz="3200" dirty="0"/>
          </a:p>
        </p:txBody>
      </p:sp>
      <p:sp>
        <p:nvSpPr>
          <p:cNvPr id="4" name="Footer Placeholder 3">
            <a:extLst>
              <a:ext uri="{FF2B5EF4-FFF2-40B4-BE49-F238E27FC236}">
                <a16:creationId xmlns:a16="http://schemas.microsoft.com/office/drawing/2014/main" id="{B4476EB9-0282-7688-5856-37593DF3B48C}"/>
              </a:ext>
            </a:extLst>
          </p:cNvPr>
          <p:cNvSpPr>
            <a:spLocks noGrp="1"/>
          </p:cNvSpPr>
          <p:nvPr>
            <p:ph type="ftr" sz="quarter" idx="13"/>
          </p:nvPr>
        </p:nvSpPr>
        <p:spPr/>
        <p:txBody>
          <a:bodyPr/>
          <a:lstStyle/>
          <a:p>
            <a:pPr>
              <a:defRPr/>
            </a:pPr>
            <a:r>
              <a:rPr lang="en-US" dirty="0"/>
              <a:t>PLANNING.ORG</a:t>
            </a:r>
          </a:p>
        </p:txBody>
      </p:sp>
      <p:sp>
        <p:nvSpPr>
          <p:cNvPr id="5" name="Slide Number Placeholder 4">
            <a:extLst>
              <a:ext uri="{FF2B5EF4-FFF2-40B4-BE49-F238E27FC236}">
                <a16:creationId xmlns:a16="http://schemas.microsoft.com/office/drawing/2014/main" id="{5F83B7D5-A106-5B1A-E1C2-FD143C2A355B}"/>
              </a:ext>
            </a:extLst>
          </p:cNvPr>
          <p:cNvSpPr>
            <a:spLocks noGrp="1"/>
          </p:cNvSpPr>
          <p:nvPr>
            <p:ph type="sldNum" sz="quarter" idx="14"/>
          </p:nvPr>
        </p:nvSpPr>
        <p:spPr/>
        <p:txBody>
          <a:bodyPr/>
          <a:lstStyle/>
          <a:p>
            <a:pPr>
              <a:defRPr/>
            </a:pPr>
            <a:fld id="{6316B008-924B-1145-9F22-8147AFD79407}" type="slidenum">
              <a:rPr lang="en-US" smtClean="0"/>
              <a:pPr>
                <a:defRPr/>
              </a:pPr>
              <a:t>37</a:t>
            </a:fld>
            <a:endParaRPr lang="en-US"/>
          </a:p>
        </p:txBody>
      </p:sp>
      <p:pic>
        <p:nvPicPr>
          <p:cNvPr id="7" name="Picture 6">
            <a:extLst>
              <a:ext uri="{FF2B5EF4-FFF2-40B4-BE49-F238E27FC236}">
                <a16:creationId xmlns:a16="http://schemas.microsoft.com/office/drawing/2014/main" id="{44380EEA-DEB5-2748-E70B-60CCFB5DDD1E}"/>
              </a:ext>
            </a:extLst>
          </p:cNvPr>
          <p:cNvPicPr>
            <a:picLocks noChangeAspect="1"/>
          </p:cNvPicPr>
          <p:nvPr/>
        </p:nvPicPr>
        <p:blipFill>
          <a:blip r:embed="rId2"/>
          <a:stretch>
            <a:fillRect/>
          </a:stretch>
        </p:blipFill>
        <p:spPr>
          <a:xfrm>
            <a:off x="8464910" y="2264799"/>
            <a:ext cx="237765" cy="1692326"/>
          </a:xfrm>
          <a:prstGeom prst="rect">
            <a:avLst/>
          </a:prstGeom>
        </p:spPr>
      </p:pic>
      <p:pic>
        <p:nvPicPr>
          <p:cNvPr id="2050" name="Picture 2" descr="Marriage license disclosure - Great Officiants">
            <a:extLst>
              <a:ext uri="{FF2B5EF4-FFF2-40B4-BE49-F238E27FC236}">
                <a16:creationId xmlns:a16="http://schemas.microsoft.com/office/drawing/2014/main" id="{03534388-CA74-0E20-5606-2D46E7861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133" y="1475292"/>
            <a:ext cx="340360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166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978" name="Rectangle 83977">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39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80" name="Rectangle 83979">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69" name="Title 2"/>
          <p:cNvSpPr>
            <a:spLocks noGrp="1"/>
          </p:cNvSpPr>
          <p:nvPr>
            <p:ph type="title"/>
          </p:nvPr>
        </p:nvSpPr>
        <p:spPr>
          <a:xfrm>
            <a:off x="4977647" y="2186113"/>
            <a:ext cx="3430374" cy="972836"/>
          </a:xfrm>
        </p:spPr>
        <p:txBody>
          <a:bodyPr vert="horz" lIns="91440" tIns="45720" rIns="91440" bIns="45720" rtlCol="0" anchor="t">
            <a:normAutofit/>
          </a:bodyPr>
          <a:lstStyle/>
          <a:p>
            <a:pPr defTabSz="914400"/>
            <a:r>
              <a:rPr lang="en-US" altLang="en-US" sz="3200" kern="1200" dirty="0">
                <a:solidFill>
                  <a:schemeClr val="tx2"/>
                </a:solidFill>
              </a:rPr>
              <a:t>Further Discussion</a:t>
            </a:r>
          </a:p>
        </p:txBody>
      </p:sp>
      <p:pic>
        <p:nvPicPr>
          <p:cNvPr id="83975" name="Graphic 83974" descr="Chat">
            <a:extLst>
              <a:ext uri="{FF2B5EF4-FFF2-40B4-BE49-F238E27FC236}">
                <a16:creationId xmlns:a16="http://schemas.microsoft.com/office/drawing/2014/main" id="{CD056E5D-32C4-6A55-3F75-3CDBE2427A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352" y="1361489"/>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83982" name="Group 83981">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4482"/>
            <a:ext cx="4679005" cy="5147982"/>
            <a:chOff x="305" y="-5977"/>
            <a:chExt cx="6238675" cy="6863979"/>
          </a:xfrm>
        </p:grpSpPr>
        <p:sp>
          <p:nvSpPr>
            <p:cNvPr id="83983" name="Freeform: Shape 83982">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984" name="Freeform: Shape 83983">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985" name="Freeform: Shape 83984">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970" name="Footer Placeholder 3"/>
          <p:cNvSpPr>
            <a:spLocks noGrp="1"/>
          </p:cNvSpPr>
          <p:nvPr>
            <p:ph type="ftr" sz="quarter" idx="13"/>
          </p:nvPr>
        </p:nvSpPr>
        <p:spPr bwMode="auto">
          <a:xfrm>
            <a:off x="3028950" y="4767262"/>
            <a:ext cx="3086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algn="ctr" defTabSz="914400" fontAlgn="base">
              <a:lnSpc>
                <a:spcPct val="90000"/>
              </a:lnSpc>
              <a:spcBef>
                <a:spcPct val="0"/>
              </a:spcBef>
              <a:spcAft>
                <a:spcPts val="600"/>
              </a:spcAft>
            </a:pPr>
            <a:r>
              <a:rPr lang="en-US" altLang="en-US" sz="1200" kern="1200">
                <a:solidFill>
                  <a:schemeClr val="tx1">
                    <a:tint val="75000"/>
                  </a:schemeClr>
                </a:solidFill>
                <a:latin typeface="+mn-lt"/>
                <a:ea typeface="+mn-ea"/>
                <a:cs typeface="+mn-cs"/>
              </a:rPr>
              <a:t>PLANNING.ORG</a:t>
            </a:r>
          </a:p>
        </p:txBody>
      </p:sp>
      <p:sp>
        <p:nvSpPr>
          <p:cNvPr id="83971" name="Slide Number Placeholder 4"/>
          <p:cNvSpPr>
            <a:spLocks noGrp="1"/>
          </p:cNvSpPr>
          <p:nvPr>
            <p:ph type="sldNum" sz="quarter" idx="14"/>
          </p:nvPr>
        </p:nvSpPr>
        <p:spPr bwMode="auto">
          <a:xfrm>
            <a:off x="6457950" y="4767262"/>
            <a:ext cx="20574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defTabSz="914400" fontAlgn="base">
              <a:lnSpc>
                <a:spcPct val="90000"/>
              </a:lnSpc>
              <a:spcBef>
                <a:spcPct val="0"/>
              </a:spcBef>
              <a:spcAft>
                <a:spcPts val="600"/>
              </a:spcAft>
            </a:pPr>
            <a:fld id="{D6110C42-B8CA-854F-A6C8-94A8E7E8FF61}" type="slidenum">
              <a:rPr lang="en-US" altLang="en-US" sz="1200">
                <a:solidFill>
                  <a:schemeClr val="tx1">
                    <a:tint val="75000"/>
                  </a:schemeClr>
                </a:solidFill>
                <a:latin typeface="+mn-lt"/>
                <a:ea typeface="+mn-ea"/>
                <a:cs typeface="+mn-cs"/>
              </a:rPr>
              <a:pPr defTabSz="914400" fontAlgn="base">
                <a:lnSpc>
                  <a:spcPct val="90000"/>
                </a:lnSpc>
                <a:spcBef>
                  <a:spcPct val="0"/>
                </a:spcBef>
                <a:spcAft>
                  <a:spcPts val="600"/>
                </a:spcAft>
              </a:pPr>
              <a:t>38</a:t>
            </a:fld>
            <a:endParaRPr lang="en-US" altLang="en-US" sz="1200">
              <a:solidFill>
                <a:schemeClr val="tx1">
                  <a:tint val="75000"/>
                </a:schemeClr>
              </a:solidFill>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82600" y="744538"/>
            <a:ext cx="3046413" cy="563562"/>
          </a:xfrm>
        </p:spPr>
        <p:txBody>
          <a:bodyPr/>
          <a:lstStyle/>
          <a:p>
            <a:r>
              <a:rPr lang="en-US" altLang="en-US" sz="3200" dirty="0">
                <a:latin typeface="Verdana" charset="0"/>
                <a:ea typeface="Verdana" charset="0"/>
                <a:cs typeface="Verdana" charset="0"/>
              </a:rPr>
              <a:t>Final Note</a:t>
            </a:r>
          </a:p>
        </p:txBody>
      </p:sp>
      <p:sp>
        <p:nvSpPr>
          <p:cNvPr id="92162" name="Footer Placeholder 2"/>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a:latin typeface="Verdana" charset="0"/>
                <a:ea typeface="Verdana" charset="0"/>
                <a:cs typeface="Verdana" charset="0"/>
              </a:rPr>
              <a:t>PLANNING.ORG</a:t>
            </a:r>
          </a:p>
        </p:txBody>
      </p:sp>
      <p:sp>
        <p:nvSpPr>
          <p:cNvPr id="92163"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81012693-D246-AF4F-A8D3-B139D3067D50}" type="slidenum">
              <a:rPr lang="en-US" altLang="en-US" sz="900">
                <a:latin typeface="Verdana" charset="0"/>
                <a:ea typeface="Verdana" charset="0"/>
                <a:cs typeface="Verdana" charset="0"/>
              </a:rPr>
              <a:pPr fontAlgn="base">
                <a:spcBef>
                  <a:spcPct val="0"/>
                </a:spcBef>
                <a:spcAft>
                  <a:spcPct val="0"/>
                </a:spcAft>
              </a:pPr>
              <a:t>39</a:t>
            </a:fld>
            <a:endParaRPr lang="en-US" altLang="en-US" sz="900">
              <a:latin typeface="Verdana" charset="0"/>
              <a:ea typeface="Verdana" charset="0"/>
              <a:cs typeface="Verdana" charset="0"/>
            </a:endParaRPr>
          </a:p>
        </p:txBody>
      </p:sp>
      <p:sp>
        <p:nvSpPr>
          <p:cNvPr id="5" name="TextBox 4"/>
          <p:cNvSpPr txBox="1"/>
          <p:nvPr/>
        </p:nvSpPr>
        <p:spPr>
          <a:xfrm>
            <a:off x="393700" y="1725613"/>
            <a:ext cx="6197600" cy="1214179"/>
          </a:xfrm>
          <a:prstGeom prst="rect">
            <a:avLst/>
          </a:prstGeom>
          <a:noFill/>
        </p:spPr>
        <p:txBody>
          <a:bodyPr wrap="square">
            <a:spAutoFit/>
          </a:bodyPr>
          <a:lstStyle/>
          <a:p>
            <a:pPr eaLnBrk="1" fontAlgn="auto" hangingPunct="1">
              <a:lnSpc>
                <a:spcPct val="110000"/>
              </a:lnSpc>
              <a:spcBef>
                <a:spcPts val="550"/>
              </a:spcBef>
              <a:spcAft>
                <a:spcPts val="0"/>
              </a:spcAft>
              <a:defRPr/>
            </a:pPr>
            <a:r>
              <a:rPr lang="en-US" sz="1800" dirty="0">
                <a:latin typeface="+mn-lt"/>
                <a:ea typeface="Verdana"/>
              </a:rPr>
              <a:t>F</a:t>
            </a:r>
            <a:r>
              <a:rPr lang="en-US" sz="1800" dirty="0">
                <a:latin typeface="+mn-lt"/>
                <a:ea typeface="Verdana"/>
                <a:cs typeface="Verdana"/>
              </a:rPr>
              <a:t>or informal advice regarding ethical conduct, please contact the AICP </a:t>
            </a:r>
            <a:r>
              <a:rPr lang="en-US" sz="1800">
                <a:latin typeface="+mn-lt"/>
                <a:ea typeface="Verdana"/>
                <a:cs typeface="Verdana"/>
              </a:rPr>
              <a:t>Ethics Officer at </a:t>
            </a:r>
            <a:r>
              <a:rPr lang="en-US" sz="1800" dirty="0">
                <a:latin typeface="+mn-lt"/>
                <a:ea typeface="Verdana"/>
                <a:cs typeface="Verdana"/>
              </a:rPr>
              <a:t>312-786-6360 or </a:t>
            </a:r>
            <a:r>
              <a:rPr lang="en-US" sz="1800" dirty="0">
                <a:latin typeface="+mn-lt"/>
                <a:ea typeface="Verdana"/>
                <a:cs typeface="Verdana"/>
                <a:hlinkClick r:id="rId2"/>
              </a:rPr>
              <a:t>ethics@planning.org</a:t>
            </a:r>
            <a:r>
              <a:rPr lang="en-US" sz="1800" dirty="0">
                <a:latin typeface="+mn-lt"/>
                <a:ea typeface="Verdana"/>
                <a:cs typeface="Verdana"/>
              </a:rPr>
              <a:t>. For more information about ethics, please visit </a:t>
            </a:r>
            <a:r>
              <a:rPr lang="en-US" sz="1800" u="sng" dirty="0" err="1">
                <a:solidFill>
                  <a:srgbClr val="0070C0"/>
                </a:solidFill>
                <a:latin typeface="+mn-lt"/>
                <a:ea typeface="Verdana"/>
                <a:cs typeface="Verdana"/>
              </a:rPr>
              <a:t>planning.org</a:t>
            </a:r>
            <a:r>
              <a:rPr lang="en-US" sz="1800" u="sng" dirty="0">
                <a:solidFill>
                  <a:srgbClr val="0070C0"/>
                </a:solidFill>
                <a:latin typeface="+mn-lt"/>
                <a:ea typeface="Verdana"/>
                <a:cs typeface="Verdana"/>
              </a:rPr>
              <a:t>/ethics</a:t>
            </a:r>
            <a:r>
              <a:rPr lang="en-US" sz="1800" dirty="0">
                <a:latin typeface="+mn-lt"/>
                <a:ea typeface="Verdana"/>
                <a:cs typeface="Verdana"/>
              </a:rPr>
              <a:t> </a:t>
            </a:r>
            <a:endParaRPr lang="en-US" sz="1800" b="1" dirty="0">
              <a:latin typeface="+mn-lt"/>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sz="1350" dirty="0">
              <a:latin typeface="+mn-lt"/>
            </a:endParaRPr>
          </a:p>
        </p:txBody>
      </p:sp>
      <p:sp>
        <p:nvSpPr>
          <p:cNvPr id="7" name="TextBox 6"/>
          <p:cNvSpPr txBox="1"/>
          <p:nvPr/>
        </p:nvSpPr>
        <p:spPr>
          <a:xfrm>
            <a:off x="373063" y="3055938"/>
            <a:ext cx="6589712" cy="2085186"/>
          </a:xfrm>
          <a:prstGeom prst="rect">
            <a:avLst/>
          </a:prstGeom>
          <a:noFill/>
        </p:spPr>
        <p:txBody>
          <a:bodyPr>
            <a:spAutoFit/>
          </a:bodyPr>
          <a:lstStyle/>
          <a:p>
            <a:pPr eaLnBrk="1" fontAlgn="auto" hangingPunct="1">
              <a:spcBef>
                <a:spcPts val="550"/>
              </a:spcBef>
              <a:spcAft>
                <a:spcPts val="0"/>
              </a:spcAft>
              <a:defRPr/>
            </a:pPr>
            <a:r>
              <a:rPr lang="en-US" sz="1350" b="1" dirty="0">
                <a:latin typeface="+mn-lt"/>
                <a:ea typeface="Verdana" panose="020B0604030504040204" pitchFamily="34" charset="0"/>
                <a:cs typeface="Verdana" panose="020B0604030504040204" pitchFamily="34" charset="0"/>
              </a:rPr>
              <a:t>AICP Ethics Committee</a:t>
            </a:r>
          </a:p>
          <a:p>
            <a:pPr eaLnBrk="1" fontAlgn="auto" hangingPunct="1">
              <a:spcBef>
                <a:spcPts val="550"/>
              </a:spcBef>
              <a:spcAft>
                <a:spcPts val="0"/>
              </a:spcAft>
              <a:defRPr/>
            </a:pPr>
            <a:r>
              <a:rPr lang="en-US" sz="1350" dirty="0">
                <a:latin typeface="+mn-lt"/>
                <a:ea typeface="Verdana" panose="020B0604030504040204" pitchFamily="34" charset="0"/>
                <a:cs typeface="Verdana" panose="020B0604030504040204" pitchFamily="34" charset="0"/>
              </a:rPr>
              <a:t>Robert L. Barber, </a:t>
            </a:r>
            <a:r>
              <a:rPr lang="en-US" sz="1400" dirty="0">
                <a:latin typeface="+mn-lt"/>
                <a:ea typeface="Verdana" panose="020B0604030504040204" pitchFamily="34" charset="0"/>
                <a:cs typeface="Verdana" panose="020B0604030504040204" pitchFamily="34" charset="0"/>
              </a:rPr>
              <a:t>FAICP </a:t>
            </a:r>
            <a:r>
              <a:rPr lang="en-US" sz="1350" dirty="0">
                <a:latin typeface="+mn-lt"/>
                <a:ea typeface="Verdana" panose="020B0604030504040204" pitchFamily="34" charset="0"/>
                <a:cs typeface="Verdana" panose="020B0604030504040204" pitchFamily="34" charset="0"/>
              </a:rPr>
              <a:t>		Kimberley Mickelson, AICP, JD</a:t>
            </a:r>
            <a:endParaRPr lang="en-US" sz="1400" dirty="0">
              <a:latin typeface="+mn-lt"/>
              <a:ea typeface="Verdana" panose="020B0604030504040204" pitchFamily="34" charset="0"/>
              <a:cs typeface="Verdana" panose="020B0604030504040204" pitchFamily="34" charset="0"/>
            </a:endParaRPr>
          </a:p>
          <a:p>
            <a:pPr eaLnBrk="1" fontAlgn="auto" hangingPunct="1">
              <a:spcBef>
                <a:spcPts val="550"/>
              </a:spcBef>
              <a:spcAft>
                <a:spcPts val="0"/>
              </a:spcAft>
              <a:defRPr/>
            </a:pPr>
            <a:r>
              <a:rPr lang="en-US" sz="1350" dirty="0">
                <a:latin typeface="+mn-lt"/>
                <a:ea typeface="Verdana"/>
                <a:cs typeface="Verdana" panose="020B0604030504040204" pitchFamily="34" charset="0"/>
              </a:rPr>
              <a:t>Carol Barrett, FAICP</a:t>
            </a:r>
            <a:r>
              <a:rPr lang="en-US" sz="1200" dirty="0">
                <a:latin typeface="+mn-lt"/>
                <a:ea typeface="Verdana"/>
                <a:cs typeface="Verdana" panose="020B0604030504040204" pitchFamily="34" charset="0"/>
              </a:rPr>
              <a:t> 		</a:t>
            </a:r>
            <a:r>
              <a:rPr lang="en-US" sz="1350" dirty="0">
                <a:latin typeface="+mn-lt"/>
                <a:ea typeface="Verdana"/>
                <a:cs typeface="Verdana" panose="020B0604030504040204" pitchFamily="34" charset="0"/>
              </a:rPr>
              <a:t>Barry Nocks, PhD, FAICP</a:t>
            </a:r>
          </a:p>
          <a:p>
            <a:pPr eaLnBrk="1" fontAlgn="auto" hangingPunct="1">
              <a:spcBef>
                <a:spcPts val="550"/>
              </a:spcBef>
              <a:spcAft>
                <a:spcPts val="0"/>
              </a:spcAft>
              <a:defRPr/>
            </a:pPr>
            <a:r>
              <a:rPr lang="en-US" sz="1350" dirty="0">
                <a:latin typeface="+mn-lt"/>
                <a:ea typeface="Verdana"/>
                <a:cs typeface="Verdana" panose="020B0604030504040204" pitchFamily="34" charset="0"/>
              </a:rPr>
              <a:t>Michele S. </a:t>
            </a:r>
            <a:r>
              <a:rPr lang="en-US" sz="1350" dirty="0" err="1">
                <a:latin typeface="+mn-lt"/>
                <a:ea typeface="Verdana"/>
                <a:cs typeface="Verdana" panose="020B0604030504040204" pitchFamily="34" charset="0"/>
              </a:rPr>
              <a:t>Delisfort</a:t>
            </a:r>
            <a:r>
              <a:rPr lang="en-US" sz="1350" dirty="0">
                <a:latin typeface="+mn-lt"/>
                <a:ea typeface="Verdana"/>
                <a:cs typeface="Verdana" panose="020B0604030504040204" pitchFamily="34" charset="0"/>
              </a:rPr>
              <a:t>, </a:t>
            </a:r>
            <a:r>
              <a:rPr lang="en-US" sz="1400" dirty="0">
                <a:latin typeface="+mn-lt"/>
                <a:ea typeface="Verdana"/>
                <a:cs typeface="Verdana" panose="020B0604030504040204" pitchFamily="34" charset="0"/>
              </a:rPr>
              <a:t>AICP, PP 	 	Erin Perdu, </a:t>
            </a:r>
            <a:r>
              <a:rPr lang="en-US" sz="1400" cap="small" dirty="0">
                <a:latin typeface="+mn-lt"/>
                <a:ea typeface="Verdana"/>
                <a:cs typeface="Verdana" panose="020B0604030504040204" pitchFamily="34" charset="0"/>
              </a:rPr>
              <a:t>AICP,</a:t>
            </a:r>
            <a:r>
              <a:rPr lang="en-US" sz="1400" dirty="0">
                <a:latin typeface="+mn-lt"/>
                <a:ea typeface="Verdana"/>
                <a:cs typeface="Verdana" panose="020B0604030504040204" pitchFamily="34" charset="0"/>
              </a:rPr>
              <a:t> </a:t>
            </a:r>
            <a:r>
              <a:rPr lang="en-US" sz="1350" dirty="0">
                <a:latin typeface="+mn-lt"/>
                <a:ea typeface="Verdana"/>
                <a:cs typeface="Verdana" panose="020B0604030504040204" pitchFamily="34" charset="0"/>
              </a:rPr>
              <a:t>Chair 	</a:t>
            </a:r>
          </a:p>
          <a:p>
            <a:pPr eaLnBrk="1" fontAlgn="auto" hangingPunct="1">
              <a:spcBef>
                <a:spcPts val="550"/>
              </a:spcBef>
              <a:spcAft>
                <a:spcPts val="0"/>
              </a:spcAft>
              <a:defRPr/>
            </a:pPr>
            <a:r>
              <a:rPr lang="en-US" sz="1350" dirty="0" err="1">
                <a:latin typeface="+mn-lt"/>
                <a:ea typeface="Verdana"/>
                <a:cs typeface="Verdana" panose="020B0604030504040204" pitchFamily="34" charset="0"/>
              </a:rPr>
              <a:t>Staron</a:t>
            </a:r>
            <a:r>
              <a:rPr lang="en-US" sz="1350" dirty="0">
                <a:latin typeface="+mn-lt"/>
                <a:ea typeface="Verdana"/>
                <a:cs typeface="Verdana" panose="020B0604030504040204" pitchFamily="34" charset="0"/>
              </a:rPr>
              <a:t> Faucher, AICP 		Robin </a:t>
            </a:r>
            <a:r>
              <a:rPr lang="en-US" sz="1350" dirty="0" err="1">
                <a:latin typeface="+mn-lt"/>
                <a:ea typeface="Verdana"/>
                <a:cs typeface="Verdana" panose="020B0604030504040204" pitchFamily="34" charset="0"/>
              </a:rPr>
              <a:t>Scholetzky</a:t>
            </a:r>
            <a:r>
              <a:rPr lang="en-US" sz="1350" dirty="0">
                <a:latin typeface="+mn-lt"/>
                <a:ea typeface="Verdana"/>
                <a:cs typeface="Verdana" panose="020B0604030504040204" pitchFamily="34" charset="0"/>
              </a:rPr>
              <a:t>, </a:t>
            </a:r>
            <a:r>
              <a:rPr lang="en-US" sz="1400" cap="small" dirty="0">
                <a:latin typeface="+mn-lt"/>
                <a:ea typeface="Verdana"/>
                <a:cs typeface="Verdana" panose="020B0604030504040204" pitchFamily="34" charset="0"/>
              </a:rPr>
              <a:t>AICP</a:t>
            </a:r>
            <a:r>
              <a:rPr lang="en-US" sz="1400" dirty="0">
                <a:latin typeface="+mn-lt"/>
                <a:ea typeface="Verdana"/>
                <a:cs typeface="Verdana" panose="020B0604030504040204" pitchFamily="34" charset="0"/>
              </a:rPr>
              <a:t>, LEED AP ND</a:t>
            </a:r>
            <a:r>
              <a:rPr lang="en-US" sz="1350" cap="small" dirty="0">
                <a:latin typeface="+mn-lt"/>
                <a:ea typeface="Verdana"/>
                <a:cs typeface="Verdana" panose="020B0604030504040204" pitchFamily="34" charset="0"/>
              </a:rPr>
              <a:t>			</a:t>
            </a:r>
            <a:r>
              <a:rPr lang="en-US" sz="1350" dirty="0">
                <a:latin typeface="+mn-lt"/>
                <a:ea typeface="Verdana"/>
                <a:cs typeface="Verdana" panose="020B0604030504040204" pitchFamily="34" charset="0"/>
              </a:rPr>
              <a:t>			</a:t>
            </a:r>
            <a:r>
              <a:rPr lang="en-US" sz="1350" cap="small" dirty="0">
                <a:latin typeface="+mn-lt"/>
                <a:ea typeface="Verdana"/>
                <a:cs typeface="Verdana" panose="020B0604030504040204" pitchFamily="34" charset="0"/>
              </a:rPr>
              <a:t>						</a:t>
            </a:r>
            <a:endParaRPr lang="en-US" sz="1350" dirty="0">
              <a:latin typeface="+mn-lt"/>
              <a:ea typeface="Verdana"/>
              <a:cs typeface="Verdana" panose="020B0604030504040204" pitchFamily="34" charset="0"/>
            </a:endParaRPr>
          </a:p>
          <a:p>
            <a:pPr eaLnBrk="1" fontAlgn="auto" hangingPunct="1">
              <a:spcBef>
                <a:spcPts val="0"/>
              </a:spcBef>
              <a:spcAft>
                <a:spcPts val="0"/>
              </a:spcAft>
              <a:defRPr/>
            </a:pPr>
            <a:endParaRPr lang="en-US" sz="135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1"/>
          <p:cNvSpPr>
            <a:spLocks noGrp="1"/>
          </p:cNvSpPr>
          <p:nvPr>
            <p:ph type="ftr" sz="quarter" idx="13"/>
          </p:nvPr>
        </p:nvSpPr>
        <p:spPr bwMode="auto">
          <a:xfrm>
            <a:off x="446088" y="4714875"/>
            <a:ext cx="5821362"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r>
              <a:rPr lang="en-US" altLang="en-US" sz="900" dirty="0">
                <a:solidFill>
                  <a:schemeClr val="bg1"/>
                </a:solidFill>
                <a:latin typeface="Verdana" charset="0"/>
                <a:ea typeface="Verdana" charset="0"/>
                <a:cs typeface="Verdana" charset="0"/>
              </a:rPr>
              <a:t>PLANNING.ORG</a:t>
            </a:r>
          </a:p>
        </p:txBody>
      </p:sp>
      <p:sp>
        <p:nvSpPr>
          <p:cNvPr id="22531" name="TextBox 5"/>
          <p:cNvSpPr txBox="1">
            <a:spLocks noChangeArrowheads="1"/>
          </p:cNvSpPr>
          <p:nvPr/>
        </p:nvSpPr>
        <p:spPr bwMode="auto">
          <a:xfrm>
            <a:off x="366713" y="642938"/>
            <a:ext cx="49942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eaLnBrk="1" hangingPunct="1"/>
            <a:r>
              <a:rPr lang="en-US" altLang="en-US" sz="3200" b="1" dirty="0">
                <a:latin typeface="Verdana" charset="0"/>
                <a:ea typeface="Verdana" charset="0"/>
                <a:cs typeface="Verdana" charset="0"/>
              </a:rPr>
              <a:t>Disclaimer</a:t>
            </a:r>
          </a:p>
          <a:p>
            <a:pPr eaLnBrk="1" hangingPunct="1"/>
            <a:endParaRPr lang="en-US" altLang="en-US" sz="1400" dirty="0">
              <a:latin typeface="Verdana" charset="0"/>
              <a:ea typeface="Verdana" charset="0"/>
              <a:cs typeface="Verdana" charset="0"/>
            </a:endParaRPr>
          </a:p>
          <a:p>
            <a:pPr eaLnBrk="1" hangingPunct="1"/>
            <a:r>
              <a:rPr lang="en-US" altLang="en-US" sz="1400" dirty="0">
                <a:latin typeface="Verdana" charset="0"/>
                <a:ea typeface="Verdana" charset="0"/>
                <a:cs typeface="Verdana" charset="0"/>
              </a:rPr>
              <a:t>This session has been created to provide general education regarding the </a:t>
            </a:r>
            <a:r>
              <a:rPr lang="en-US" altLang="en-US" sz="1400" i="1" dirty="0">
                <a:latin typeface="Verdana" charset="0"/>
                <a:ea typeface="Verdana" charset="0"/>
                <a:cs typeface="Verdana" charset="0"/>
              </a:rPr>
              <a:t>AICP Code of Ethics</a:t>
            </a:r>
            <a:r>
              <a:rPr lang="en-US" altLang="en-US" sz="1400" dirty="0">
                <a:latin typeface="Verdana" charset="0"/>
                <a:ea typeface="Verdana" charset="0"/>
                <a:cs typeface="Verdana" charset="0"/>
              </a:rPr>
              <a:t>. </a:t>
            </a:r>
          </a:p>
          <a:p>
            <a:pPr eaLnBrk="1" hangingPunct="1"/>
            <a:endParaRPr lang="en-US" altLang="en-US" sz="1400" dirty="0">
              <a:latin typeface="Verdana" charset="0"/>
              <a:ea typeface="Verdana" charset="0"/>
              <a:cs typeface="Verdana" charset="0"/>
            </a:endParaRPr>
          </a:p>
          <a:p>
            <a:pPr eaLnBrk="1" hangingPunct="1"/>
            <a:r>
              <a:rPr lang="en-US" altLang="en-US" sz="1400" dirty="0">
                <a:latin typeface="Verdana" charset="0"/>
                <a:ea typeface="Verdana" charset="0"/>
                <a:cs typeface="Verdana" charset="0"/>
              </a:rPr>
              <a:t>Although ethical scenarios and question-and-answer sessions are an important part of illustrating the application of the Code’s provisions, all certified planners should be aware that only the AICP Ethics Committee is authorized to give formal advice on the propriety of a planner’s proposed conduct. </a:t>
            </a:r>
          </a:p>
          <a:p>
            <a:pPr eaLnBrk="1" hangingPunct="1"/>
            <a:endParaRPr lang="en-US" altLang="en-US" sz="1400" dirty="0">
              <a:latin typeface="Verdana" charset="0"/>
              <a:ea typeface="Verdana" charset="0"/>
              <a:cs typeface="Verdana" charset="0"/>
            </a:endParaRPr>
          </a:p>
          <a:p>
            <a:pPr eaLnBrk="1" hangingPunct="1"/>
            <a:r>
              <a:rPr lang="en-US" altLang="en-US" sz="1400" dirty="0">
                <a:latin typeface="Verdana" charset="0"/>
                <a:ea typeface="Verdana" charset="0"/>
                <a:cs typeface="Verdana" charset="0"/>
              </a:rPr>
              <a:t>If you have a question regarding a situation in your own professional practice, you are encouraged to seek informal advice from the AICP Ethics Officer (</a:t>
            </a:r>
            <a:r>
              <a:rPr lang="en-US" altLang="en-US" sz="1400" dirty="0" err="1">
                <a:latin typeface="Verdana" charset="0"/>
                <a:ea typeface="Verdana" charset="0"/>
                <a:cs typeface="Verdana" charset="0"/>
              </a:rPr>
              <a:t>ph</a:t>
            </a:r>
            <a:r>
              <a:rPr lang="en-US" altLang="en-US" sz="1400" dirty="0">
                <a:latin typeface="Verdana" charset="0"/>
                <a:ea typeface="Verdana" charset="0"/>
                <a:cs typeface="Verdana" charset="0"/>
              </a:rPr>
              <a:t>: 312-786-6360; email: </a:t>
            </a:r>
            <a:r>
              <a:rPr lang="en-US" altLang="en-US" sz="1400" dirty="0" err="1">
                <a:latin typeface="Verdana" charset="0"/>
                <a:ea typeface="Verdana" charset="0"/>
                <a:cs typeface="Verdana" charset="0"/>
              </a:rPr>
              <a:t>ethics@planning.org</a:t>
            </a:r>
            <a:r>
              <a:rPr lang="en-US" altLang="en-US" sz="1400" dirty="0">
                <a:latin typeface="Verdana" charset="0"/>
                <a:ea typeface="Verdana" charset="0"/>
                <a:cs typeface="Verdana" charset="0"/>
              </a:rPr>
              <a:t>).</a:t>
            </a:r>
          </a:p>
          <a:p>
            <a:pPr eaLnBrk="1" hangingPunct="1"/>
            <a:endParaRPr lang="en-US" altLang="en-US" sz="1400" dirty="0"/>
          </a:p>
        </p:txBody>
      </p:sp>
      <p:pic>
        <p:nvPicPr>
          <p:cNvPr id="2" name="Picture 5">
            <a:extLst>
              <a:ext uri="{FF2B5EF4-FFF2-40B4-BE49-F238E27FC236}">
                <a16:creationId xmlns:a16="http://schemas.microsoft.com/office/drawing/2014/main" id="{F1C1C49C-A4CE-B9EF-B6D2-CA1FAB8E4E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5416" y="1608668"/>
            <a:ext cx="3223456" cy="199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0" y="4546600"/>
            <a:ext cx="9144000" cy="495300"/>
          </a:xfrm>
        </p:spPr>
        <p:txBody>
          <a:bodyPr/>
          <a:lstStyle/>
          <a:p>
            <a:pPr>
              <a:defRPr/>
            </a:pPr>
            <a:r>
              <a:rPr lang="en-US"/>
              <a:t>        </a:t>
            </a:r>
            <a:r>
              <a:rPr lang="en-US" sz="1200" b="1"/>
              <a:t>PLANNING.ORG</a:t>
            </a:r>
          </a:p>
        </p:txBody>
      </p:sp>
      <p:sp>
        <p:nvSpPr>
          <p:cNvPr id="4" name="Slide Number Placeholder 3"/>
          <p:cNvSpPr>
            <a:spLocks noGrp="1"/>
          </p:cNvSpPr>
          <p:nvPr>
            <p:ph type="sldNum" sz="quarter" idx="4294967295"/>
          </p:nvPr>
        </p:nvSpPr>
        <p:spPr>
          <a:xfrm>
            <a:off x="7086600" y="4767263"/>
            <a:ext cx="2057400" cy="274637"/>
          </a:xfrm>
        </p:spPr>
        <p:txBody>
          <a:bodyPr/>
          <a:lstStyle/>
          <a:p>
            <a:pPr>
              <a:defRPr/>
            </a:pPr>
            <a:fld id="{E6A2B810-080C-FD48-BC63-17045D493FCE}" type="slidenum">
              <a:rPr lang="en-US"/>
              <a:pPr>
                <a:defRPr/>
              </a:pPr>
              <a:t>40</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92E5-D62C-D766-0964-A8CE935517C6}"/>
              </a:ext>
            </a:extLst>
          </p:cNvPr>
          <p:cNvSpPr>
            <a:spLocks noGrp="1"/>
          </p:cNvSpPr>
          <p:nvPr>
            <p:ph type="title"/>
          </p:nvPr>
        </p:nvSpPr>
        <p:spPr>
          <a:xfrm>
            <a:off x="628650" y="118523"/>
            <a:ext cx="7886700" cy="795878"/>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AICP Code of Ethics Pledge</a:t>
            </a:r>
          </a:p>
        </p:txBody>
      </p:sp>
      <p:pic>
        <p:nvPicPr>
          <p:cNvPr id="7" name="Content Placeholder 6">
            <a:extLst>
              <a:ext uri="{FF2B5EF4-FFF2-40B4-BE49-F238E27FC236}">
                <a16:creationId xmlns:a16="http://schemas.microsoft.com/office/drawing/2014/main" id="{A23C86E9-AA8D-F386-3084-36F8E6479AC3}"/>
              </a:ext>
            </a:extLst>
          </p:cNvPr>
          <p:cNvPicPr>
            <a:picLocks noGrp="1" noChangeAspect="1"/>
          </p:cNvPicPr>
          <p:nvPr>
            <p:ph idx="1"/>
          </p:nvPr>
        </p:nvPicPr>
        <p:blipFill>
          <a:blip r:embed="rId2"/>
          <a:stretch>
            <a:fillRect/>
          </a:stretch>
        </p:blipFill>
        <p:spPr>
          <a:xfrm>
            <a:off x="1147483" y="752984"/>
            <a:ext cx="5529388" cy="4014279"/>
          </a:xfrm>
        </p:spPr>
      </p:pic>
      <p:sp>
        <p:nvSpPr>
          <p:cNvPr id="5" name="Slide Number Placeholder 4">
            <a:extLst>
              <a:ext uri="{FF2B5EF4-FFF2-40B4-BE49-F238E27FC236}">
                <a16:creationId xmlns:a16="http://schemas.microsoft.com/office/drawing/2014/main" id="{14CDD170-8D91-4D3E-BE06-6B63837F000C}"/>
              </a:ext>
            </a:extLst>
          </p:cNvPr>
          <p:cNvSpPr>
            <a:spLocks noGrp="1"/>
          </p:cNvSpPr>
          <p:nvPr>
            <p:ph type="sldNum" sz="quarter" idx="12"/>
          </p:nvPr>
        </p:nvSpPr>
        <p:spPr/>
        <p:txBody>
          <a:bodyPr/>
          <a:lstStyle/>
          <a:p>
            <a:pPr>
              <a:defRPr/>
            </a:pPr>
            <a:fld id="{EB00F11C-460E-164E-BC90-0A7B02C2B5FD}" type="slidenum">
              <a:rPr lang="en-US" smtClean="0"/>
              <a:pPr>
                <a:defRPr/>
              </a:pPr>
              <a:t>5</a:t>
            </a:fld>
            <a:endParaRPr lang="en-US" dirty="0"/>
          </a:p>
        </p:txBody>
      </p:sp>
      <p:sp>
        <p:nvSpPr>
          <p:cNvPr id="8" name="TextBox 7">
            <a:extLst>
              <a:ext uri="{FF2B5EF4-FFF2-40B4-BE49-F238E27FC236}">
                <a16:creationId xmlns:a16="http://schemas.microsoft.com/office/drawing/2014/main" id="{B75B4177-0DD3-629F-D528-0B634C77EC5E}"/>
              </a:ext>
            </a:extLst>
          </p:cNvPr>
          <p:cNvSpPr txBox="1"/>
          <p:nvPr/>
        </p:nvSpPr>
        <p:spPr>
          <a:xfrm>
            <a:off x="762000" y="4597401"/>
            <a:ext cx="6646333" cy="507831"/>
          </a:xfrm>
          <a:prstGeom prst="rect">
            <a:avLst/>
          </a:prstGeom>
          <a:noFill/>
        </p:spPr>
        <p:txBody>
          <a:bodyPr wrap="square" rtlCol="0">
            <a:spAutoFit/>
          </a:bodyPr>
          <a:lstStyle/>
          <a:p>
            <a:r>
              <a:rPr lang="en-US" altLang="en-US" sz="1400" b="1" dirty="0">
                <a:solidFill>
                  <a:srgbClr val="C00000"/>
                </a:solidFill>
              </a:rPr>
              <a:t>This AICP Ethics Code certificate is available for downloading from </a:t>
            </a:r>
            <a:r>
              <a:rPr lang="en-US" altLang="en-US" sz="1400" b="1" dirty="0" err="1">
                <a:solidFill>
                  <a:srgbClr val="C00000"/>
                </a:solidFill>
              </a:rPr>
              <a:t>planning.org</a:t>
            </a:r>
            <a:r>
              <a:rPr lang="en-US" altLang="en-US" sz="1400" b="1" dirty="0">
                <a:solidFill>
                  <a:srgbClr val="C00000"/>
                </a:solidFill>
              </a:rPr>
              <a:t>/ethics</a:t>
            </a:r>
            <a:r>
              <a:rPr lang="en-US" altLang="en-US" sz="1400" dirty="0">
                <a:solidFill>
                  <a:srgbClr val="C00000"/>
                </a:solidFill>
              </a:rPr>
              <a:t>. </a:t>
            </a:r>
          </a:p>
          <a:p>
            <a:endParaRPr lang="en-US" dirty="0"/>
          </a:p>
        </p:txBody>
      </p:sp>
    </p:spTree>
    <p:extLst>
      <p:ext uri="{BB962C8B-B14F-4D97-AF65-F5344CB8AC3E}">
        <p14:creationId xmlns:p14="http://schemas.microsoft.com/office/powerpoint/2010/main" val="354517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1325" y="1939925"/>
            <a:ext cx="6016625" cy="2727325"/>
          </a:xfrm>
        </p:spPr>
        <p:txBody>
          <a:bodyPr/>
          <a:lstStyle/>
          <a:p>
            <a:pPr fontAlgn="auto">
              <a:spcAft>
                <a:spcPts val="0"/>
              </a:spcAft>
              <a:buFont typeface="Arial"/>
              <a:buChar char="•"/>
              <a:defRPr/>
            </a:pPr>
            <a:r>
              <a:rPr lang="en-US" sz="2400" b="1" dirty="0">
                <a:latin typeface="+mn-lt"/>
              </a:rPr>
              <a:t>What are we doing?</a:t>
            </a:r>
          </a:p>
          <a:p>
            <a:pPr marL="0" indent="0" fontAlgn="auto">
              <a:spcAft>
                <a:spcPts val="0"/>
              </a:spcAft>
              <a:buFont typeface="Arial"/>
              <a:buNone/>
              <a:defRPr/>
            </a:pPr>
            <a:endParaRPr lang="en-US" sz="1000" b="1" dirty="0">
              <a:latin typeface="+mn-lt"/>
            </a:endParaRPr>
          </a:p>
          <a:p>
            <a:pPr fontAlgn="auto">
              <a:spcAft>
                <a:spcPts val="0"/>
              </a:spcAft>
              <a:buFont typeface="Arial"/>
              <a:buChar char="•"/>
              <a:defRPr/>
            </a:pPr>
            <a:r>
              <a:rPr lang="en-US" sz="2400" b="1" dirty="0">
                <a:latin typeface="+mn-lt"/>
              </a:rPr>
              <a:t>Why are we doing it?</a:t>
            </a:r>
          </a:p>
          <a:p>
            <a:pPr marL="0" indent="0" fontAlgn="auto">
              <a:spcAft>
                <a:spcPts val="0"/>
              </a:spcAft>
              <a:buFont typeface="Arial"/>
              <a:buNone/>
              <a:defRPr/>
            </a:pPr>
            <a:endParaRPr lang="en-US" sz="1000" b="1" dirty="0">
              <a:latin typeface="+mn-lt"/>
            </a:endParaRPr>
          </a:p>
          <a:p>
            <a:pPr fontAlgn="auto">
              <a:spcAft>
                <a:spcPts val="0"/>
              </a:spcAft>
              <a:buFont typeface="Arial"/>
              <a:buChar char="•"/>
              <a:defRPr/>
            </a:pPr>
            <a:r>
              <a:rPr lang="en-US" sz="2400" b="1" dirty="0">
                <a:latin typeface="+mn-lt"/>
              </a:rPr>
              <a:t>Is there something we could do that’s better?</a:t>
            </a:r>
          </a:p>
          <a:p>
            <a:pPr marL="0" indent="0" fontAlgn="auto">
              <a:spcAft>
                <a:spcPts val="0"/>
              </a:spcAft>
              <a:buFont typeface="Arial"/>
              <a:buNone/>
              <a:defRPr/>
            </a:pPr>
            <a:endParaRPr lang="en-US" sz="1000" b="1" dirty="0">
              <a:latin typeface="+mn-lt"/>
            </a:endParaRPr>
          </a:p>
          <a:p>
            <a:pPr fontAlgn="auto">
              <a:spcAft>
                <a:spcPts val="0"/>
              </a:spcAft>
              <a:buFont typeface="Arial"/>
              <a:buChar char="•"/>
              <a:defRPr/>
            </a:pPr>
            <a:r>
              <a:rPr lang="en-US" sz="2400" b="1" dirty="0">
                <a:latin typeface="+mn-lt"/>
              </a:rPr>
              <a:t>Why is it better?</a:t>
            </a:r>
          </a:p>
        </p:txBody>
      </p:sp>
      <p:sp>
        <p:nvSpPr>
          <p:cNvPr id="23554" name="Title 2"/>
          <p:cNvSpPr>
            <a:spLocks noGrp="1"/>
          </p:cNvSpPr>
          <p:nvPr>
            <p:ph type="title"/>
          </p:nvPr>
        </p:nvSpPr>
        <p:spPr>
          <a:xfrm>
            <a:off x="492125" y="762000"/>
            <a:ext cx="8250238" cy="812800"/>
          </a:xfrm>
        </p:spPr>
        <p:txBody>
          <a:bodyPr/>
          <a:lstStyle/>
          <a:p>
            <a:r>
              <a:rPr lang="en-US" altLang="en-US" sz="3200" dirty="0">
                <a:latin typeface="Verdana" charset="0"/>
                <a:ea typeface="Verdana" charset="0"/>
                <a:cs typeface="Verdana" charset="0"/>
              </a:rPr>
              <a:t>A Few Ethical Questions</a:t>
            </a:r>
            <a:br>
              <a:rPr lang="en-US" altLang="en-US" sz="1000" dirty="0">
                <a:latin typeface="Verdana" charset="0"/>
                <a:ea typeface="Verdana" charset="0"/>
                <a:cs typeface="Verdana" charset="0"/>
              </a:rPr>
            </a:br>
            <a:r>
              <a:rPr lang="en-US" altLang="en-US" sz="1200" dirty="0">
                <a:solidFill>
                  <a:srgbClr val="0070C0"/>
                </a:solidFill>
                <a:latin typeface="Verdana" charset="0"/>
                <a:ea typeface="Verdana" charset="0"/>
                <a:cs typeface="Verdana" charset="0"/>
              </a:rPr>
              <a:t>As posed by Michael Schur, creator of “The Good Place” TV series</a:t>
            </a:r>
          </a:p>
        </p:txBody>
      </p:sp>
      <p:sp>
        <p:nvSpPr>
          <p:cNvPr id="23555" name="Footer Placeholder 3"/>
          <p:cNvSpPr>
            <a:spLocks noGrp="1"/>
          </p:cNvSpPr>
          <p:nvPr>
            <p:ph type="ftr" sz="quarter" idx="13"/>
          </p:nvPr>
        </p:nvSpPr>
        <p:spPr bwMode="auto">
          <a:xfrm>
            <a:off x="441325" y="4714875"/>
            <a:ext cx="8250238"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algn="ctr" fontAlgn="base">
              <a:spcBef>
                <a:spcPct val="0"/>
              </a:spcBef>
              <a:spcAft>
                <a:spcPct val="0"/>
              </a:spcAft>
            </a:pPr>
            <a:r>
              <a:rPr lang="en-US" altLang="en-US" sz="900">
                <a:solidFill>
                  <a:schemeClr val="bg1"/>
                </a:solidFill>
                <a:latin typeface="Verdana" charset="0"/>
                <a:ea typeface="Verdana" charset="0"/>
                <a:cs typeface="Verdana" charset="0"/>
              </a:rPr>
              <a:t>PLANNING.ORG</a:t>
            </a:r>
          </a:p>
        </p:txBody>
      </p:sp>
      <p:sp>
        <p:nvSpPr>
          <p:cNvPr id="2355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1300">
                <a:solidFill>
                  <a:schemeClr val="tx1"/>
                </a:solidFill>
                <a:latin typeface="Calibri" charset="0"/>
              </a:defRPr>
            </a:lvl1pPr>
            <a:lvl2pPr marL="742950" indent="-285750">
              <a:defRPr sz="1300">
                <a:solidFill>
                  <a:schemeClr val="tx1"/>
                </a:solidFill>
                <a:latin typeface="Calibri" charset="0"/>
              </a:defRPr>
            </a:lvl2pPr>
            <a:lvl3pPr marL="1143000" indent="-228600">
              <a:defRPr sz="13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defTabSz="685800" fontAlgn="base">
              <a:spcBef>
                <a:spcPct val="0"/>
              </a:spcBef>
              <a:spcAft>
                <a:spcPct val="0"/>
              </a:spcAft>
              <a:defRPr sz="1300">
                <a:solidFill>
                  <a:schemeClr val="tx1"/>
                </a:solidFill>
                <a:latin typeface="Calibri" charset="0"/>
              </a:defRPr>
            </a:lvl6pPr>
            <a:lvl7pPr marL="2971800" indent="-228600" defTabSz="685800" fontAlgn="base">
              <a:spcBef>
                <a:spcPct val="0"/>
              </a:spcBef>
              <a:spcAft>
                <a:spcPct val="0"/>
              </a:spcAft>
              <a:defRPr sz="1300">
                <a:solidFill>
                  <a:schemeClr val="tx1"/>
                </a:solidFill>
                <a:latin typeface="Calibri" charset="0"/>
              </a:defRPr>
            </a:lvl7pPr>
            <a:lvl8pPr marL="3429000" indent="-228600" defTabSz="685800" fontAlgn="base">
              <a:spcBef>
                <a:spcPct val="0"/>
              </a:spcBef>
              <a:spcAft>
                <a:spcPct val="0"/>
              </a:spcAft>
              <a:defRPr sz="1300">
                <a:solidFill>
                  <a:schemeClr val="tx1"/>
                </a:solidFill>
                <a:latin typeface="Calibri" charset="0"/>
              </a:defRPr>
            </a:lvl8pPr>
            <a:lvl9pPr marL="3886200" indent="-228600" defTabSz="685800" fontAlgn="base">
              <a:spcBef>
                <a:spcPct val="0"/>
              </a:spcBef>
              <a:spcAft>
                <a:spcPct val="0"/>
              </a:spcAft>
              <a:defRPr sz="1300">
                <a:solidFill>
                  <a:schemeClr val="tx1"/>
                </a:solidFill>
                <a:latin typeface="Calibri" charset="0"/>
              </a:defRPr>
            </a:lvl9pPr>
          </a:lstStyle>
          <a:p>
            <a:pPr fontAlgn="base">
              <a:spcBef>
                <a:spcPct val="0"/>
              </a:spcBef>
              <a:spcAft>
                <a:spcPct val="0"/>
              </a:spcAft>
            </a:pPr>
            <a:fld id="{CBF9B91E-B67D-1041-AF2B-B0195C89CB4A}" type="slidenum">
              <a:rPr lang="en-US" altLang="en-US" sz="900">
                <a:solidFill>
                  <a:schemeClr val="bg1"/>
                </a:solidFill>
                <a:latin typeface="Verdana" charset="0"/>
                <a:ea typeface="Verdana" charset="0"/>
                <a:cs typeface="Verdana" charset="0"/>
              </a:rPr>
              <a:pPr fontAlgn="base">
                <a:spcBef>
                  <a:spcPct val="0"/>
                </a:spcBef>
                <a:spcAft>
                  <a:spcPct val="0"/>
                </a:spcAft>
              </a:pPr>
              <a:t>6</a:t>
            </a:fld>
            <a:endParaRPr lang="en-US" altLang="en-US" sz="900">
              <a:solidFill>
                <a:schemeClr val="bg1"/>
              </a:solidFill>
              <a:latin typeface="Verdana" charset="0"/>
              <a:ea typeface="Verdana" charset="0"/>
              <a:cs typeface="Verdana" charset="0"/>
            </a:endParaRPr>
          </a:p>
        </p:txBody>
      </p:sp>
      <p:pic>
        <p:nvPicPr>
          <p:cNvPr id="2355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3082925"/>
            <a:ext cx="223361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1665288"/>
            <a:ext cx="223361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91424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0" name="Freeform: Shape 19"/>
          <p:cNvSpPr>
            <a:spLocks noGrp="1" noRot="1" noChangeAspect="1" noMove="1" noResize="1" noEditPoints="1" noAdjustHandles="1" noChangeArrowheads="1" noChangeShapeType="1" noTextEdit="1"/>
          </p:cNvSpPr>
          <p:nvPr/>
        </p:nvSpPr>
        <p:spPr>
          <a:xfrm flipH="1">
            <a:off x="0" y="0"/>
            <a:ext cx="4471988" cy="51435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anchor="ctr"/>
          <a:lstStyle/>
          <a:p>
            <a:pPr algn="ctr" eaLnBrk="1" fontAlgn="auto" hangingPunct="1">
              <a:spcBef>
                <a:spcPts val="0"/>
              </a:spcBef>
              <a:spcAft>
                <a:spcPts val="0"/>
              </a:spcAft>
              <a:defRPr/>
            </a:pPr>
            <a:endParaRPr lang="en-US" sz="1350">
              <a:latin typeface="+mn-lt"/>
            </a:endParaRPr>
          </a:p>
        </p:txBody>
      </p:sp>
      <p:sp>
        <p:nvSpPr>
          <p:cNvPr id="2" name="Title 1"/>
          <p:cNvSpPr>
            <a:spLocks noGrp="1"/>
          </p:cNvSpPr>
          <p:nvPr>
            <p:ph type="title"/>
          </p:nvPr>
        </p:nvSpPr>
        <p:spPr>
          <a:xfrm>
            <a:off x="4905375" y="466725"/>
            <a:ext cx="3781425" cy="2343150"/>
          </a:xfrm>
        </p:spPr>
        <p:txBody>
          <a:bodyPr lIns="91440" tIns="45720" rIns="91440" bIns="45720" rtlCol="0">
            <a:normAutofit fontScale="90000"/>
          </a:bodyPr>
          <a:lstStyle/>
          <a:p>
            <a:pPr defTabSz="914400" fontAlgn="auto">
              <a:spcAft>
                <a:spcPts val="0"/>
              </a:spcAft>
              <a:defRPr/>
            </a:pPr>
            <a:r>
              <a:rPr lang="en-US" sz="3600" dirty="0">
                <a:latin typeface="Verdana"/>
                <a:ea typeface="Verdana"/>
                <a:cs typeface="+mj-cs"/>
              </a:rPr>
              <a:t>APA’s Ethical Principles in Planning</a:t>
            </a:r>
            <a:br>
              <a:rPr lang="en-US" sz="1100" dirty="0">
                <a:latin typeface="+mj-lt"/>
                <a:ea typeface="+mj-ea"/>
                <a:cs typeface="+mj-cs"/>
              </a:rPr>
            </a:br>
            <a:r>
              <a:rPr lang="en-US" sz="1100" b="0" dirty="0">
                <a:latin typeface="+mj-lt"/>
                <a:ea typeface="+mj-ea"/>
                <a:cs typeface="+mj-cs"/>
              </a:rPr>
              <a:t>Adopted in 1980 by the American Planning Association; rev. 1992 </a:t>
            </a:r>
            <a:br>
              <a:rPr lang="en-US" sz="1100" b="0" dirty="0">
                <a:latin typeface="+mj-lt"/>
                <a:ea typeface="+mj-ea"/>
                <a:cs typeface="+mj-cs"/>
              </a:rPr>
            </a:br>
            <a:br>
              <a:rPr lang="en-US" sz="1100" dirty="0">
                <a:latin typeface="+mj-lt"/>
                <a:ea typeface="+mj-ea"/>
                <a:cs typeface="+mj-cs"/>
              </a:rPr>
            </a:br>
            <a:r>
              <a:rPr lang="en-US" sz="1800" i="1" dirty="0">
                <a:solidFill>
                  <a:srgbClr val="0070C0"/>
                </a:solidFill>
                <a:latin typeface="+mj-lt"/>
                <a:ea typeface="+mj-ea"/>
                <a:cs typeface="+mj-cs"/>
              </a:rPr>
              <a:t>Guidelines for advisors, advocates, and decision makers in the planning process</a:t>
            </a:r>
            <a:r>
              <a:rPr lang="en-US" sz="1800" i="1" dirty="0">
                <a:latin typeface="+mj-lt"/>
                <a:ea typeface="+mj-ea"/>
                <a:cs typeface="+mj-cs"/>
              </a:rPr>
              <a:t> </a:t>
            </a:r>
            <a:br>
              <a:rPr lang="en-US" sz="1100" dirty="0">
                <a:latin typeface="+mj-lt"/>
                <a:ea typeface="+mj-ea"/>
                <a:cs typeface="+mj-cs"/>
              </a:rPr>
            </a:br>
            <a:r>
              <a:rPr lang="en-US" sz="1100" dirty="0">
                <a:latin typeface="+mj-lt"/>
                <a:ea typeface="+mj-ea"/>
                <a:cs typeface="+mj-cs"/>
              </a:rPr>
              <a:t> </a:t>
            </a:r>
            <a:br>
              <a:rPr lang="en-US" sz="1100" i="1" dirty="0">
                <a:latin typeface="+mj-lt"/>
                <a:ea typeface="+mj-ea"/>
                <a:cs typeface="+mj-cs"/>
              </a:rPr>
            </a:br>
            <a:endParaRPr lang="en-US" sz="1100" dirty="0">
              <a:latin typeface="+mj-lt"/>
              <a:ea typeface="+mj-ea"/>
              <a:cs typeface="+mj-cs"/>
            </a:endParaRPr>
          </a:p>
        </p:txBody>
      </p:sp>
      <p:sp>
        <p:nvSpPr>
          <p:cNvPr id="5" name="Text Placeholder 2"/>
          <p:cNvSpPr txBox="1">
            <a:spLocks/>
          </p:cNvSpPr>
          <p:nvPr/>
        </p:nvSpPr>
        <p:spPr>
          <a:xfrm>
            <a:off x="4905375" y="2705100"/>
            <a:ext cx="3781425" cy="3160713"/>
          </a:xfrm>
          <a:prstGeom prst="rect">
            <a:avLst/>
          </a:prstGeom>
        </p:spPr>
        <p:txBody>
          <a:bodyPr>
            <a:normAutofit/>
          </a:bodyPr>
          <a:lstStyle>
            <a:lvl1pPr>
              <a:lnSpc>
                <a:spcPct val="90000"/>
              </a:lnSpc>
              <a:spcBef>
                <a:spcPts val="750"/>
              </a:spcBef>
              <a:buFont typeface="Arial" charset="0"/>
              <a:buChar char="•"/>
              <a:defRPr sz="2100">
                <a:solidFill>
                  <a:schemeClr val="tx1"/>
                </a:solidFill>
                <a:latin typeface="Calibri" charset="0"/>
              </a:defRPr>
            </a:lvl1pPr>
            <a:lvl2pPr marL="514350" indent="-171450">
              <a:lnSpc>
                <a:spcPct val="90000"/>
              </a:lnSpc>
              <a:spcBef>
                <a:spcPts val="375"/>
              </a:spcBef>
              <a:buFont typeface="Arial" charset="0"/>
              <a:buChar char="•"/>
              <a:defRPr>
                <a:solidFill>
                  <a:schemeClr val="tx1"/>
                </a:solidFill>
                <a:latin typeface="Calibri" charset="0"/>
              </a:defRPr>
            </a:lvl2pPr>
            <a:lvl3pPr marL="857250" indent="-171450">
              <a:lnSpc>
                <a:spcPct val="90000"/>
              </a:lnSpc>
              <a:spcBef>
                <a:spcPts val="375"/>
              </a:spcBef>
              <a:buFont typeface="Arial" charset="0"/>
              <a:buChar char="•"/>
              <a:defRPr sz="1500">
                <a:solidFill>
                  <a:schemeClr val="tx1"/>
                </a:solidFill>
                <a:latin typeface="Calibri" charset="0"/>
              </a:defRPr>
            </a:lvl3pPr>
            <a:lvl4pPr marL="1200150" indent="-171450">
              <a:lnSpc>
                <a:spcPct val="90000"/>
              </a:lnSpc>
              <a:spcBef>
                <a:spcPts val="375"/>
              </a:spcBef>
              <a:buFont typeface="Arial" charset="0"/>
              <a:buChar char="•"/>
              <a:defRPr sz="1300">
                <a:solidFill>
                  <a:schemeClr val="tx1"/>
                </a:solidFill>
                <a:latin typeface="Calibri" charset="0"/>
              </a:defRPr>
            </a:lvl4pPr>
            <a:lvl5pPr marL="1543050" indent="-171450">
              <a:lnSpc>
                <a:spcPct val="90000"/>
              </a:lnSpc>
              <a:spcBef>
                <a:spcPts val="375"/>
              </a:spcBef>
              <a:buFont typeface="Arial" charset="0"/>
              <a:buChar char="•"/>
              <a:defRPr sz="1300">
                <a:solidFill>
                  <a:schemeClr val="tx1"/>
                </a:solidFill>
                <a:latin typeface="Calibri" charset="0"/>
              </a:defRPr>
            </a:lvl5pPr>
            <a:lvl6pPr marL="2000250" indent="-171450" fontAlgn="base">
              <a:lnSpc>
                <a:spcPct val="90000"/>
              </a:lnSpc>
              <a:spcBef>
                <a:spcPts val="375"/>
              </a:spcBef>
              <a:spcAft>
                <a:spcPct val="0"/>
              </a:spcAft>
              <a:buFont typeface="Arial" charset="0"/>
              <a:buChar char="•"/>
              <a:defRPr sz="1300">
                <a:solidFill>
                  <a:schemeClr val="tx1"/>
                </a:solidFill>
                <a:latin typeface="Calibri" charset="0"/>
              </a:defRPr>
            </a:lvl6pPr>
            <a:lvl7pPr marL="2457450" indent="-171450" fontAlgn="base">
              <a:lnSpc>
                <a:spcPct val="90000"/>
              </a:lnSpc>
              <a:spcBef>
                <a:spcPts val="375"/>
              </a:spcBef>
              <a:spcAft>
                <a:spcPct val="0"/>
              </a:spcAft>
              <a:buFont typeface="Arial" charset="0"/>
              <a:buChar char="•"/>
              <a:defRPr sz="1300">
                <a:solidFill>
                  <a:schemeClr val="tx1"/>
                </a:solidFill>
                <a:latin typeface="Calibri" charset="0"/>
              </a:defRPr>
            </a:lvl7pPr>
            <a:lvl8pPr marL="2914650" indent="-171450" fontAlgn="base">
              <a:lnSpc>
                <a:spcPct val="90000"/>
              </a:lnSpc>
              <a:spcBef>
                <a:spcPts val="375"/>
              </a:spcBef>
              <a:spcAft>
                <a:spcPct val="0"/>
              </a:spcAft>
              <a:buFont typeface="Arial" charset="0"/>
              <a:buChar char="•"/>
              <a:defRPr sz="1300">
                <a:solidFill>
                  <a:schemeClr val="tx1"/>
                </a:solidFill>
                <a:latin typeface="Calibri" charset="0"/>
              </a:defRPr>
            </a:lvl8pPr>
            <a:lvl9pPr marL="3371850" indent="-171450" fontAlgn="base">
              <a:lnSpc>
                <a:spcPct val="90000"/>
              </a:lnSpc>
              <a:spcBef>
                <a:spcPts val="375"/>
              </a:spcBef>
              <a:spcAft>
                <a:spcPct val="0"/>
              </a:spcAft>
              <a:buFont typeface="Arial" charset="0"/>
              <a:buChar char="•"/>
              <a:defRPr sz="1300">
                <a:solidFill>
                  <a:schemeClr val="tx1"/>
                </a:solidFill>
                <a:latin typeface="Calibri" charset="0"/>
              </a:defRPr>
            </a:lvl9pPr>
          </a:lstStyle>
          <a:p>
            <a:pPr defTabSz="914400" eaLnBrk="1" hangingPunct="1">
              <a:buFont typeface="Arial" charset="0"/>
              <a:buNone/>
            </a:pPr>
            <a:r>
              <a:rPr lang="en-US" altLang="en-US" sz="2000" b="1"/>
              <a:t>1. Serve the public interest</a:t>
            </a:r>
          </a:p>
          <a:p>
            <a:pPr defTabSz="914400" eaLnBrk="1" hangingPunct="1">
              <a:lnSpc>
                <a:spcPct val="100000"/>
              </a:lnSpc>
              <a:buFont typeface="Arial" charset="0"/>
              <a:buNone/>
            </a:pPr>
            <a:endParaRPr lang="en-US" altLang="en-US" sz="800">
              <a:ea typeface="Calibri" charset="0"/>
              <a:cs typeface="Calibri" charset="0"/>
            </a:endParaRPr>
          </a:p>
          <a:p>
            <a:pPr defTabSz="914400" eaLnBrk="1" hangingPunct="1">
              <a:buFont typeface="Arial" charset="0"/>
              <a:buNone/>
            </a:pPr>
            <a:r>
              <a:rPr lang="en-US" altLang="en-US" sz="2000" b="1"/>
              <a:t>2. Maintain high standards of integrity and proficiency</a:t>
            </a:r>
          </a:p>
          <a:p>
            <a:pPr defTabSz="914400" eaLnBrk="1" hangingPunct="1">
              <a:lnSpc>
                <a:spcPct val="100000"/>
              </a:lnSpc>
              <a:buFont typeface="Arial" charset="0"/>
              <a:buNone/>
            </a:pPr>
            <a:endParaRPr lang="en-US" altLang="en-US" sz="800" b="1">
              <a:ea typeface="Calibri" charset="0"/>
              <a:cs typeface="Calibri" charset="0"/>
            </a:endParaRPr>
          </a:p>
          <a:p>
            <a:pPr defTabSz="914400" eaLnBrk="1" hangingPunct="1">
              <a:buFont typeface="Arial" charset="0"/>
              <a:buNone/>
            </a:pPr>
            <a:r>
              <a:rPr lang="en-US" altLang="en-US" sz="2000" b="1"/>
              <a:t>3. Improve planning competence</a:t>
            </a:r>
            <a:endParaRPr lang="en-US" altLang="en-US" sz="2000">
              <a:ea typeface="Calibri" charset="0"/>
              <a:cs typeface="Calibri" charset="0"/>
            </a:endParaRPr>
          </a:p>
          <a:p>
            <a:pPr defTabSz="914400" eaLnBrk="1" hangingPunct="1"/>
            <a:endParaRPr lang="en-US" altLang="en-US" sz="1500"/>
          </a:p>
        </p:txBody>
      </p:sp>
      <p:pic>
        <p:nvPicPr>
          <p:cNvPr id="24582" name="Picture 7" descr="Graphical user interface, text, application&#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669925"/>
            <a:ext cx="2263775"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3"/>
          </p:nvPr>
        </p:nvSpPr>
        <p:spPr>
          <a:xfrm>
            <a:off x="3028950" y="4767263"/>
            <a:ext cx="3086100" cy="273050"/>
          </a:xfrm>
        </p:spPr>
        <p:txBody>
          <a:bodyPr lIns="91440" tIns="45720" rIns="91440" bIns="45720">
            <a:normAutofit/>
          </a:bodyPr>
          <a:lstStyle/>
          <a:p>
            <a:pPr algn="ctr" defTabSz="914400">
              <a:lnSpc>
                <a:spcPct val="90000"/>
              </a:lnSpc>
              <a:spcAft>
                <a:spcPts val="600"/>
              </a:spcAft>
              <a:defRPr/>
            </a:pPr>
            <a:r>
              <a:rPr lang="en-US" sz="1200">
                <a:solidFill>
                  <a:schemeClr val="tx1">
                    <a:tint val="75000"/>
                  </a:schemeClr>
                </a:solidFill>
                <a:latin typeface="+mn-lt"/>
                <a:ea typeface="+mn-ea"/>
                <a:cs typeface="+mn-cs"/>
              </a:rPr>
              <a:t>PLANNING.ORG</a:t>
            </a:r>
          </a:p>
        </p:txBody>
      </p:sp>
      <p:sp>
        <p:nvSpPr>
          <p:cNvPr id="4" name="Slide Number Placeholder 3"/>
          <p:cNvSpPr>
            <a:spLocks noGrp="1"/>
          </p:cNvSpPr>
          <p:nvPr>
            <p:ph type="sldNum" sz="quarter" idx="14"/>
          </p:nvPr>
        </p:nvSpPr>
        <p:spPr>
          <a:xfrm>
            <a:off x="6457950" y="4767263"/>
            <a:ext cx="2057400" cy="273050"/>
          </a:xfrm>
        </p:spPr>
        <p:txBody>
          <a:bodyPr lIns="91440" tIns="45720" rIns="91440" bIns="45720">
            <a:normAutofit/>
          </a:bodyPr>
          <a:lstStyle/>
          <a:p>
            <a:pPr defTabSz="914400">
              <a:lnSpc>
                <a:spcPct val="90000"/>
              </a:lnSpc>
              <a:spcAft>
                <a:spcPts val="600"/>
              </a:spcAft>
              <a:defRPr/>
            </a:pPr>
            <a:fld id="{30B61761-CA1C-FE4B-AE09-D8CB3C745B2D}" type="slidenum">
              <a:rPr lang="en-US" sz="1200">
                <a:solidFill>
                  <a:schemeClr val="tx1">
                    <a:tint val="75000"/>
                  </a:schemeClr>
                </a:solidFill>
                <a:latin typeface="+mn-lt"/>
                <a:ea typeface="+mn-ea"/>
                <a:cs typeface="+mn-cs"/>
              </a:rPr>
              <a:pPr defTabSz="914400">
                <a:lnSpc>
                  <a:spcPct val="90000"/>
                </a:lnSpc>
                <a:spcAft>
                  <a:spcPts val="600"/>
                </a:spcAft>
                <a:defRPr/>
              </a:pPr>
              <a:t>7</a:t>
            </a:fld>
            <a:endParaRPr lang="en-US" sz="1200">
              <a:solidFill>
                <a:schemeClr val="tx1">
                  <a:tint val="75000"/>
                </a:schemeClr>
              </a:solidFill>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91424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5603" name="Title 1"/>
          <p:cNvSpPr>
            <a:spLocks noGrp="1"/>
          </p:cNvSpPr>
          <p:nvPr>
            <p:ph type="title"/>
          </p:nvPr>
        </p:nvSpPr>
        <p:spPr>
          <a:xfrm>
            <a:off x="4686300" y="273050"/>
            <a:ext cx="4114800" cy="1465263"/>
          </a:xfrm>
        </p:spPr>
        <p:txBody>
          <a:bodyPr lIns="91440" tIns="45720" rIns="91440" bIns="45720"/>
          <a:lstStyle/>
          <a:p>
            <a:pPr defTabSz="914400"/>
            <a:r>
              <a:rPr lang="en-US" altLang="en-US" sz="3200" dirty="0">
                <a:latin typeface="Verdana" charset="0"/>
                <a:ea typeface="Verdana" charset="0"/>
                <a:cs typeface="Verdana" charset="0"/>
              </a:rPr>
              <a:t>AICP Ethics Code</a:t>
            </a:r>
            <a:br>
              <a:rPr lang="en-US" altLang="en-US" sz="1800" dirty="0">
                <a:latin typeface="Calibri Light" charset="0"/>
              </a:rPr>
            </a:br>
            <a:r>
              <a:rPr lang="en-US" altLang="en-US" sz="1100" b="0" dirty="0">
                <a:latin typeface="Calibri Light" charset="0"/>
              </a:rPr>
              <a:t>Adopted in 1948 by the American Institute of Planners; rev. 1959, 1970, 1978, 1991, 2005, 2016, 2022</a:t>
            </a:r>
          </a:p>
        </p:txBody>
      </p:sp>
      <p:sp>
        <p:nvSpPr>
          <p:cNvPr id="13" name="Freeform: Shape 12"/>
          <p:cNvSpPr>
            <a:spLocks noGrp="1" noRot="1" noChangeAspect="1" noMove="1" noResize="1" noEditPoints="1" noAdjustHandles="1" noChangeArrowheads="1" noChangeShapeType="1" noTextEdit="1"/>
          </p:cNvSpPr>
          <p:nvPr/>
        </p:nvSpPr>
        <p:spPr>
          <a:xfrm>
            <a:off x="0" y="0"/>
            <a:ext cx="4587875" cy="51435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anchor="ctr"/>
          <a:lstStyle/>
          <a:p>
            <a:pPr algn="ctr" eaLnBrk="1" fontAlgn="auto" hangingPunct="1">
              <a:spcBef>
                <a:spcPts val="0"/>
              </a:spcBef>
              <a:spcAft>
                <a:spcPts val="0"/>
              </a:spcAft>
              <a:defRPr/>
            </a:pPr>
            <a:endParaRPr lang="en-US" sz="1350">
              <a:latin typeface="+mn-lt"/>
            </a:endParaRPr>
          </a:p>
        </p:txBody>
      </p:sp>
      <p:pic>
        <p:nvPicPr>
          <p:cNvPr id="25605" name="Picture 5" descr="DSC_0080.jpg"/>
          <p:cNvPicPr>
            <a:picLocks noChangeAspect="1"/>
          </p:cNvPicPr>
          <p:nvPr/>
        </p:nvPicPr>
        <p:blipFill>
          <a:blip r:embed="rId2">
            <a:extLst>
              <a:ext uri="{28A0092B-C50C-407E-A947-70E740481C1C}">
                <a14:useLocalDpi xmlns:a14="http://schemas.microsoft.com/office/drawing/2010/main" val="0"/>
              </a:ext>
            </a:extLst>
          </a:blip>
          <a:srcRect t="7181" b="16701"/>
          <a:stretch>
            <a:fillRect/>
          </a:stretch>
        </p:blipFill>
        <p:spPr bwMode="auto">
          <a:xfrm>
            <a:off x="450850" y="949325"/>
            <a:ext cx="257810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txBox="1">
            <a:spLocks/>
          </p:cNvSpPr>
          <p:nvPr/>
        </p:nvSpPr>
        <p:spPr>
          <a:xfrm>
            <a:off x="4686300" y="1565275"/>
            <a:ext cx="3829050" cy="2943225"/>
          </a:xfrm>
          <a:prstGeom prst="rect">
            <a:avLst/>
          </a:prstGeom>
        </p:spPr>
        <p:txBody>
          <a:bodyPr/>
          <a:lstStyle>
            <a:lvl1pPr>
              <a:lnSpc>
                <a:spcPct val="90000"/>
              </a:lnSpc>
              <a:spcBef>
                <a:spcPts val="750"/>
              </a:spcBef>
              <a:buFont typeface="Arial" charset="0"/>
              <a:buChar char="•"/>
              <a:defRPr sz="2100">
                <a:solidFill>
                  <a:schemeClr val="tx1"/>
                </a:solidFill>
                <a:latin typeface="Calibri" charset="0"/>
              </a:defRPr>
            </a:lvl1pPr>
            <a:lvl2pPr marL="514350" indent="-171450">
              <a:lnSpc>
                <a:spcPct val="90000"/>
              </a:lnSpc>
              <a:spcBef>
                <a:spcPts val="375"/>
              </a:spcBef>
              <a:buFont typeface="Arial" charset="0"/>
              <a:buChar char="•"/>
              <a:defRPr>
                <a:solidFill>
                  <a:schemeClr val="tx1"/>
                </a:solidFill>
                <a:latin typeface="Calibri" charset="0"/>
              </a:defRPr>
            </a:lvl2pPr>
            <a:lvl3pPr marL="857250" indent="-171450">
              <a:lnSpc>
                <a:spcPct val="90000"/>
              </a:lnSpc>
              <a:spcBef>
                <a:spcPts val="375"/>
              </a:spcBef>
              <a:buFont typeface="Arial" charset="0"/>
              <a:buChar char="•"/>
              <a:defRPr sz="1500">
                <a:solidFill>
                  <a:schemeClr val="tx1"/>
                </a:solidFill>
                <a:latin typeface="Calibri" charset="0"/>
              </a:defRPr>
            </a:lvl3pPr>
            <a:lvl4pPr marL="1200150" indent="-171450">
              <a:lnSpc>
                <a:spcPct val="90000"/>
              </a:lnSpc>
              <a:spcBef>
                <a:spcPts val="375"/>
              </a:spcBef>
              <a:buFont typeface="Arial" charset="0"/>
              <a:buChar char="•"/>
              <a:defRPr sz="1300">
                <a:solidFill>
                  <a:schemeClr val="tx1"/>
                </a:solidFill>
                <a:latin typeface="Calibri" charset="0"/>
              </a:defRPr>
            </a:lvl4pPr>
            <a:lvl5pPr marL="1543050" indent="-171450">
              <a:lnSpc>
                <a:spcPct val="90000"/>
              </a:lnSpc>
              <a:spcBef>
                <a:spcPts val="375"/>
              </a:spcBef>
              <a:buFont typeface="Arial" charset="0"/>
              <a:buChar char="•"/>
              <a:defRPr sz="1300">
                <a:solidFill>
                  <a:schemeClr val="tx1"/>
                </a:solidFill>
                <a:latin typeface="Calibri" charset="0"/>
              </a:defRPr>
            </a:lvl5pPr>
            <a:lvl6pPr marL="2000250" indent="-171450" fontAlgn="base">
              <a:lnSpc>
                <a:spcPct val="90000"/>
              </a:lnSpc>
              <a:spcBef>
                <a:spcPts val="375"/>
              </a:spcBef>
              <a:spcAft>
                <a:spcPct val="0"/>
              </a:spcAft>
              <a:buFont typeface="Arial" charset="0"/>
              <a:buChar char="•"/>
              <a:defRPr sz="1300">
                <a:solidFill>
                  <a:schemeClr val="tx1"/>
                </a:solidFill>
                <a:latin typeface="Calibri" charset="0"/>
              </a:defRPr>
            </a:lvl6pPr>
            <a:lvl7pPr marL="2457450" indent="-171450" fontAlgn="base">
              <a:lnSpc>
                <a:spcPct val="90000"/>
              </a:lnSpc>
              <a:spcBef>
                <a:spcPts val="375"/>
              </a:spcBef>
              <a:spcAft>
                <a:spcPct val="0"/>
              </a:spcAft>
              <a:buFont typeface="Arial" charset="0"/>
              <a:buChar char="•"/>
              <a:defRPr sz="1300">
                <a:solidFill>
                  <a:schemeClr val="tx1"/>
                </a:solidFill>
                <a:latin typeface="Calibri" charset="0"/>
              </a:defRPr>
            </a:lvl7pPr>
            <a:lvl8pPr marL="2914650" indent="-171450" fontAlgn="base">
              <a:lnSpc>
                <a:spcPct val="90000"/>
              </a:lnSpc>
              <a:spcBef>
                <a:spcPts val="375"/>
              </a:spcBef>
              <a:spcAft>
                <a:spcPct val="0"/>
              </a:spcAft>
              <a:buFont typeface="Arial" charset="0"/>
              <a:buChar char="•"/>
              <a:defRPr sz="1300">
                <a:solidFill>
                  <a:schemeClr val="tx1"/>
                </a:solidFill>
                <a:latin typeface="Calibri" charset="0"/>
              </a:defRPr>
            </a:lvl8pPr>
            <a:lvl9pPr marL="3371850" indent="-171450" fontAlgn="base">
              <a:lnSpc>
                <a:spcPct val="90000"/>
              </a:lnSpc>
              <a:spcBef>
                <a:spcPts val="375"/>
              </a:spcBef>
              <a:spcAft>
                <a:spcPct val="0"/>
              </a:spcAft>
              <a:buFont typeface="Arial" charset="0"/>
              <a:buChar char="•"/>
              <a:defRPr sz="1300">
                <a:solidFill>
                  <a:schemeClr val="tx1"/>
                </a:solidFill>
                <a:latin typeface="Calibri" charset="0"/>
              </a:defRPr>
            </a:lvl9pPr>
          </a:lstStyle>
          <a:p>
            <a:pPr defTabSz="914400" eaLnBrk="1" hangingPunct="1">
              <a:spcBef>
                <a:spcPts val="550"/>
              </a:spcBef>
              <a:buFont typeface="Arial" charset="0"/>
              <a:buNone/>
            </a:pPr>
            <a:r>
              <a:rPr lang="en-US" altLang="en-US" sz="1800" b="1"/>
              <a:t>A. Aspirational Principles</a:t>
            </a:r>
          </a:p>
          <a:p>
            <a:pPr defTabSz="914400" eaLnBrk="1" hangingPunct="1">
              <a:lnSpc>
                <a:spcPct val="100000"/>
              </a:lnSpc>
              <a:spcBef>
                <a:spcPts val="550"/>
              </a:spcBef>
              <a:buFont typeface="Arial" charset="0"/>
              <a:buNone/>
            </a:pPr>
            <a:r>
              <a:rPr lang="en-US" altLang="en-US" sz="1800" b="1"/>
              <a:t> </a:t>
            </a:r>
            <a:endParaRPr lang="en-US" altLang="en-US" sz="1800">
              <a:ea typeface="Calibri" charset="0"/>
              <a:cs typeface="Calibri" charset="0"/>
            </a:endParaRPr>
          </a:p>
          <a:p>
            <a:pPr defTabSz="914400" eaLnBrk="1" hangingPunct="1">
              <a:spcBef>
                <a:spcPts val="550"/>
              </a:spcBef>
              <a:buFont typeface="Arial" charset="0"/>
              <a:buNone/>
            </a:pPr>
            <a:r>
              <a:rPr lang="en-US" altLang="en-US" sz="1800" b="1"/>
              <a:t>B. Rules of Conduct </a:t>
            </a:r>
          </a:p>
          <a:p>
            <a:pPr defTabSz="914400" eaLnBrk="1" hangingPunct="1">
              <a:lnSpc>
                <a:spcPct val="100000"/>
              </a:lnSpc>
              <a:spcBef>
                <a:spcPts val="550"/>
              </a:spcBef>
              <a:buFont typeface="Arial" charset="0"/>
              <a:buNone/>
            </a:pPr>
            <a:endParaRPr lang="en-US" altLang="en-US" sz="1800">
              <a:ea typeface="Calibri" charset="0"/>
              <a:cs typeface="Calibri" charset="0"/>
            </a:endParaRPr>
          </a:p>
          <a:p>
            <a:pPr defTabSz="914400" eaLnBrk="1" hangingPunct="1">
              <a:spcBef>
                <a:spcPts val="550"/>
              </a:spcBef>
              <a:buFont typeface="Arial" charset="0"/>
              <a:buNone/>
            </a:pPr>
            <a:r>
              <a:rPr lang="en-US" altLang="en-US" sz="1800" b="1"/>
              <a:t>C. Advisory Opinions</a:t>
            </a:r>
          </a:p>
          <a:p>
            <a:pPr defTabSz="914400" eaLnBrk="1" hangingPunct="1">
              <a:lnSpc>
                <a:spcPct val="100000"/>
              </a:lnSpc>
              <a:spcBef>
                <a:spcPts val="550"/>
              </a:spcBef>
              <a:buFont typeface="Arial" charset="0"/>
              <a:buNone/>
            </a:pPr>
            <a:endParaRPr lang="en-US" altLang="en-US" sz="1800">
              <a:ea typeface="Calibri" charset="0"/>
              <a:cs typeface="Calibri" charset="0"/>
            </a:endParaRPr>
          </a:p>
          <a:p>
            <a:pPr defTabSz="914400" eaLnBrk="1" hangingPunct="1">
              <a:spcBef>
                <a:spcPts val="550"/>
              </a:spcBef>
              <a:buFont typeface="Arial" charset="0"/>
              <a:buNone/>
            </a:pPr>
            <a:r>
              <a:rPr lang="en-US" altLang="en-US" sz="1800" b="1"/>
              <a:t>D. Complaints of Misconduct</a:t>
            </a:r>
          </a:p>
          <a:p>
            <a:pPr defTabSz="914400" eaLnBrk="1" hangingPunct="1">
              <a:lnSpc>
                <a:spcPct val="100000"/>
              </a:lnSpc>
              <a:spcBef>
                <a:spcPts val="550"/>
              </a:spcBef>
              <a:buFont typeface="Arial" charset="0"/>
              <a:buNone/>
            </a:pPr>
            <a:endParaRPr lang="en-US" altLang="en-US" sz="1800">
              <a:ea typeface="Calibri" charset="0"/>
              <a:cs typeface="Calibri" charset="0"/>
            </a:endParaRPr>
          </a:p>
          <a:p>
            <a:pPr defTabSz="914400" eaLnBrk="1" hangingPunct="1">
              <a:spcBef>
                <a:spcPts val="550"/>
              </a:spcBef>
              <a:buFont typeface="Arial" charset="0"/>
              <a:buNone/>
            </a:pPr>
            <a:r>
              <a:rPr lang="en-US" altLang="en-US" sz="1800" b="1"/>
              <a:t>E. Discipline of Members</a:t>
            </a:r>
            <a:endParaRPr lang="en-US" altLang="en-US" sz="1800" b="1">
              <a:ea typeface="Calibri" charset="0"/>
              <a:cs typeface="Calibri" charset="0"/>
            </a:endParaRPr>
          </a:p>
          <a:p>
            <a:pPr defTabSz="914400" eaLnBrk="1" hangingPunct="1">
              <a:spcBef>
                <a:spcPts val="550"/>
              </a:spcBef>
            </a:pPr>
            <a:endParaRPr lang="en-US" altLang="en-US" sz="1300"/>
          </a:p>
          <a:p>
            <a:pPr defTabSz="914400" eaLnBrk="1" hangingPunct="1">
              <a:spcBef>
                <a:spcPts val="550"/>
              </a:spcBef>
            </a:pPr>
            <a:endParaRPr lang="en-US" altLang="en-US" sz="1300">
              <a:ea typeface="Calibri" charset="0"/>
              <a:cs typeface="Calibri" charset="0"/>
            </a:endParaRPr>
          </a:p>
        </p:txBody>
      </p:sp>
      <p:sp>
        <p:nvSpPr>
          <p:cNvPr id="3" name="Footer Placeholder 2"/>
          <p:cNvSpPr>
            <a:spLocks noGrp="1"/>
          </p:cNvSpPr>
          <p:nvPr>
            <p:ph type="ftr" sz="quarter" idx="13"/>
          </p:nvPr>
        </p:nvSpPr>
        <p:spPr>
          <a:xfrm>
            <a:off x="3028950" y="4767263"/>
            <a:ext cx="3086100" cy="273050"/>
          </a:xfrm>
        </p:spPr>
        <p:txBody>
          <a:bodyPr lIns="91440" tIns="45720" rIns="91440" bIns="45720">
            <a:normAutofit/>
          </a:bodyPr>
          <a:lstStyle/>
          <a:p>
            <a:pPr algn="ctr" defTabSz="914400">
              <a:lnSpc>
                <a:spcPct val="90000"/>
              </a:lnSpc>
              <a:spcAft>
                <a:spcPts val="600"/>
              </a:spcAft>
              <a:defRPr/>
            </a:pPr>
            <a:r>
              <a:rPr lang="en-US" sz="1200">
                <a:solidFill>
                  <a:schemeClr val="tx1">
                    <a:tint val="75000"/>
                  </a:schemeClr>
                </a:solidFill>
                <a:latin typeface="+mn-lt"/>
                <a:ea typeface="+mn-ea"/>
                <a:cs typeface="+mn-cs"/>
              </a:rPr>
              <a:t>PLANNING.ORG</a:t>
            </a:r>
          </a:p>
        </p:txBody>
      </p:sp>
      <p:sp>
        <p:nvSpPr>
          <p:cNvPr id="4" name="Slide Number Placeholder 3"/>
          <p:cNvSpPr>
            <a:spLocks noGrp="1"/>
          </p:cNvSpPr>
          <p:nvPr>
            <p:ph type="sldNum" sz="quarter" idx="14"/>
          </p:nvPr>
        </p:nvSpPr>
        <p:spPr>
          <a:xfrm>
            <a:off x="6457950" y="4767263"/>
            <a:ext cx="2057400" cy="273050"/>
          </a:xfrm>
        </p:spPr>
        <p:txBody>
          <a:bodyPr lIns="91440" tIns="45720" rIns="91440" bIns="45720">
            <a:normAutofit/>
          </a:bodyPr>
          <a:lstStyle/>
          <a:p>
            <a:pPr defTabSz="914400">
              <a:lnSpc>
                <a:spcPct val="90000"/>
              </a:lnSpc>
              <a:spcAft>
                <a:spcPts val="600"/>
              </a:spcAft>
              <a:defRPr/>
            </a:pPr>
            <a:fld id="{EBB87830-9DE6-824B-88D1-749F9EEB2CC5}" type="slidenum">
              <a:rPr lang="en-US" sz="1200">
                <a:solidFill>
                  <a:schemeClr val="tx1">
                    <a:tint val="75000"/>
                  </a:schemeClr>
                </a:solidFill>
                <a:latin typeface="+mn-lt"/>
                <a:ea typeface="+mn-ea"/>
                <a:cs typeface="+mn-cs"/>
              </a:rPr>
              <a:pPr defTabSz="914400">
                <a:lnSpc>
                  <a:spcPct val="90000"/>
                </a:lnSpc>
                <a:spcAft>
                  <a:spcPts val="600"/>
                </a:spcAft>
                <a:defRPr/>
              </a:pPr>
              <a:t>8</a:t>
            </a:fld>
            <a:endParaRPr lang="en-US" sz="1200">
              <a:solidFill>
                <a:schemeClr val="tx1">
                  <a:tint val="75000"/>
                </a:schemeClr>
              </a:solidFill>
              <a:latin typeface="+mn-lt"/>
              <a:ea typeface="+mn-ea"/>
              <a:cs typeface="+mn-cs"/>
            </a:endParaRPr>
          </a:p>
        </p:txBody>
      </p:sp>
      <p:sp>
        <p:nvSpPr>
          <p:cNvPr id="7" name="TextBox 6"/>
          <p:cNvSpPr txBox="1"/>
          <p:nvPr/>
        </p:nvSpPr>
        <p:spPr>
          <a:xfrm>
            <a:off x="425450" y="419100"/>
            <a:ext cx="2749550" cy="508000"/>
          </a:xfrm>
          <a:prstGeom prst="rect">
            <a:avLst/>
          </a:prstGeom>
          <a:noFill/>
        </p:spPr>
        <p:txBody>
          <a:bodyPr>
            <a:spAutoFit/>
          </a:bodyPr>
          <a:lstStyle/>
          <a:p>
            <a:pPr eaLnBrk="1" fontAlgn="auto" hangingPunct="1">
              <a:spcBef>
                <a:spcPts val="0"/>
              </a:spcBef>
              <a:spcAft>
                <a:spcPts val="0"/>
              </a:spcAft>
              <a:defRPr/>
            </a:pPr>
            <a:r>
              <a:rPr lang="en-US" sz="1350" b="1" dirty="0">
                <a:solidFill>
                  <a:srgbClr val="FF0000"/>
                </a:solidFill>
                <a:latin typeface="+mn-lt"/>
              </a:rPr>
              <a:t>GRAB YOUR PHONE. GO TO: </a:t>
            </a:r>
            <a:r>
              <a:rPr lang="en-US" sz="1350" dirty="0">
                <a:solidFill>
                  <a:srgbClr val="FF0000"/>
                </a:solidFill>
                <a:latin typeface="+mn-lt"/>
                <a:hlinkClick r:id="rId3"/>
              </a:rPr>
              <a:t>www.planning.or/ethics/ethicscode</a:t>
            </a:r>
            <a:r>
              <a:rPr lang="en-US" sz="1350" dirty="0">
                <a:solidFill>
                  <a:srgbClr val="FF0000"/>
                </a:solidFill>
                <a:latin typeface="+mn-lt"/>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1588" y="0"/>
            <a:ext cx="91424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1" name="Freeform: Shape 20"/>
          <p:cNvSpPr>
            <a:spLocks noGrp="1" noRot="1" noChangeAspect="1" noMove="1" noResize="1" noEditPoints="1" noAdjustHandles="1" noChangeArrowheads="1" noChangeShapeType="1" noTextEdit="1"/>
          </p:cNvSpPr>
          <p:nvPr/>
        </p:nvSpPr>
        <p:spPr>
          <a:xfrm>
            <a:off x="0" y="0"/>
            <a:ext cx="3125788"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p:cNvSpPr>
            <a:spLocks noGrp="1"/>
          </p:cNvSpPr>
          <p:nvPr>
            <p:ph type="title"/>
          </p:nvPr>
        </p:nvSpPr>
        <p:spPr>
          <a:xfrm>
            <a:off x="153988" y="1092200"/>
            <a:ext cx="2949575" cy="3346450"/>
          </a:xfrm>
        </p:spPr>
        <p:txBody>
          <a:bodyPr>
            <a:normAutofit/>
          </a:bodyPr>
          <a:lstStyle/>
          <a:p>
            <a:r>
              <a:rPr lang="en-US" altLang="en-US" sz="3200" b="1" dirty="0">
                <a:solidFill>
                  <a:srgbClr val="FFFFFF"/>
                </a:solidFill>
                <a:latin typeface="Verdana" charset="0"/>
                <a:ea typeface="Verdana" charset="0"/>
                <a:cs typeface="Calibri Light" charset="0"/>
              </a:rPr>
              <a:t>Aspirational Principles</a:t>
            </a:r>
            <a:br>
              <a:rPr lang="en-US" altLang="en-US" dirty="0">
                <a:solidFill>
                  <a:srgbClr val="FFFFFF"/>
                </a:solidFill>
                <a:ea typeface="Verdana" charset="0"/>
                <a:cs typeface="Calibri Light" charset="0"/>
              </a:rPr>
            </a:br>
            <a:br>
              <a:rPr lang="en-US" altLang="en-US" dirty="0">
                <a:ea typeface="Verdana" charset="0"/>
                <a:cs typeface="Calibri Light" charset="0"/>
              </a:rPr>
            </a:br>
            <a:r>
              <a:rPr lang="en-US" altLang="en-US" sz="1600" dirty="0">
                <a:solidFill>
                  <a:srgbClr val="FFFFFF"/>
                </a:solidFill>
                <a:latin typeface="Verdana" charset="0"/>
                <a:ea typeface="Verdana" charset="0"/>
                <a:cs typeface="Calibri Light" charset="0"/>
              </a:rPr>
              <a:t>Section A </a:t>
            </a:r>
            <a:br>
              <a:rPr lang="en-US" altLang="en-US" sz="1600" dirty="0">
                <a:solidFill>
                  <a:srgbClr val="FFFFFF"/>
                </a:solidFill>
                <a:latin typeface="Verdana" charset="0"/>
                <a:ea typeface="Verdana" charset="0"/>
                <a:cs typeface="Calibri Light" charset="0"/>
              </a:rPr>
            </a:br>
            <a:r>
              <a:rPr lang="en-US" altLang="en-US" sz="1600" dirty="0">
                <a:solidFill>
                  <a:srgbClr val="FFFFFF"/>
                </a:solidFill>
                <a:latin typeface="Verdana" charset="0"/>
                <a:ea typeface="Verdana" charset="0"/>
                <a:cs typeface="Calibri Light" charset="0"/>
              </a:rPr>
              <a:t>of the </a:t>
            </a:r>
            <a:r>
              <a:rPr lang="en-US" altLang="en-US" sz="1600" i="1" dirty="0">
                <a:solidFill>
                  <a:srgbClr val="FFFFFF"/>
                </a:solidFill>
                <a:latin typeface="Verdana" charset="0"/>
                <a:ea typeface="Verdana" charset="0"/>
                <a:cs typeface="Calibri Light" charset="0"/>
              </a:rPr>
              <a:t>AICP Ethics Code</a:t>
            </a:r>
            <a:br>
              <a:rPr lang="en-US" altLang="en-US" dirty="0">
                <a:ea typeface="Verdana" charset="0"/>
                <a:cs typeface="Calibri Light" charset="0"/>
              </a:rPr>
            </a:br>
            <a:endParaRPr lang="en-US" altLang="en-US" dirty="0">
              <a:solidFill>
                <a:srgbClr val="FFFFFF"/>
              </a:solidFill>
              <a:ea typeface="Verdana" charset="0"/>
              <a:cs typeface="Calibri Light" charset="0"/>
            </a:endParaRPr>
          </a:p>
        </p:txBody>
      </p:sp>
      <p:sp>
        <p:nvSpPr>
          <p:cNvPr id="23" name="Arc 22"/>
          <p:cNvSpPr>
            <a:spLocks noGrp="1" noRot="1" noChangeAspect="1" noMove="1" noResize="1" noEditPoints="1" noAdjustHandles="1" noChangeArrowheads="1" noChangeShapeType="1" noTextEdit="1"/>
          </p:cNvSpPr>
          <p:nvPr/>
        </p:nvSpPr>
        <p:spPr>
          <a:xfrm flipV="1">
            <a:off x="5662613" y="1841500"/>
            <a:ext cx="3062287" cy="3062288"/>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350" dirty="0"/>
          </a:p>
        </p:txBody>
      </p:sp>
      <p:sp>
        <p:nvSpPr>
          <p:cNvPr id="28678" name="Content Placeholder 2"/>
          <p:cNvSpPr>
            <a:spLocks noGrp="1"/>
          </p:cNvSpPr>
          <p:nvPr>
            <p:ph idx="1"/>
          </p:nvPr>
        </p:nvSpPr>
        <p:spPr bwMode="auto">
          <a:xfrm>
            <a:off x="3324225" y="249238"/>
            <a:ext cx="5191125" cy="4189412"/>
          </a:xfrm>
        </p:spPr>
        <p:txBody>
          <a:bodyPr wrap="square" numCol="1" anchor="ctr" anchorCtr="0" compatLnSpc="1">
            <a:prstTxWarp prst="textNoShape">
              <a:avLst/>
            </a:prstTxWarp>
          </a:bodyPr>
          <a:lstStyle/>
          <a:p>
            <a:pPr marL="0" indent="0">
              <a:buFont typeface="Arial" charset="0"/>
              <a:buNone/>
            </a:pPr>
            <a:endParaRPr lang="en-US" altLang="en-US" b="1">
              <a:ea typeface="Calibri" charset="0"/>
              <a:cs typeface="Calibri" charset="0"/>
            </a:endParaRPr>
          </a:p>
          <a:p>
            <a:pPr marL="0" indent="0">
              <a:buFont typeface="Arial" charset="0"/>
              <a:buNone/>
            </a:pPr>
            <a:r>
              <a:rPr lang="en-US" altLang="en-US" sz="2400" b="1">
                <a:ea typeface="Calibri" charset="0"/>
                <a:cs typeface="Calibri" charset="0"/>
              </a:rPr>
              <a:t>People who participate in the planning process shall:</a:t>
            </a:r>
          </a:p>
          <a:p>
            <a:pPr marL="0" indent="0">
              <a:buFont typeface="Arial" charset="0"/>
              <a:buNone/>
            </a:pPr>
            <a:r>
              <a:rPr lang="en-US" altLang="en-US">
                <a:ea typeface="Calibri" charset="0"/>
                <a:cs typeface="Calibri" charset="0"/>
              </a:rPr>
              <a:t>1. Continuously pursue and faithfully serve the public interest</a:t>
            </a:r>
            <a:endParaRPr lang="en-US" altLang="en-US"/>
          </a:p>
          <a:p>
            <a:pPr marL="0" indent="0">
              <a:buFont typeface="Arial" charset="0"/>
              <a:buNone/>
            </a:pPr>
            <a:r>
              <a:rPr lang="en-US" altLang="en-US">
                <a:ea typeface="Calibri" charset="0"/>
                <a:cs typeface="Calibri" charset="0"/>
              </a:rPr>
              <a:t>2. Do so with integrity</a:t>
            </a:r>
          </a:p>
          <a:p>
            <a:pPr marL="0" indent="0">
              <a:buFont typeface="Arial" charset="0"/>
              <a:buNone/>
            </a:pPr>
            <a:r>
              <a:rPr lang="en-US" altLang="en-US">
                <a:ea typeface="Calibri" charset="0"/>
                <a:cs typeface="Calibri" charset="0"/>
              </a:rPr>
              <a:t>3. Work to achieve economic, social, and racial equity</a:t>
            </a:r>
          </a:p>
          <a:p>
            <a:pPr marL="0" indent="0">
              <a:buFont typeface="Arial" charset="0"/>
              <a:buNone/>
            </a:pPr>
            <a:r>
              <a:rPr lang="en-US" altLang="en-US">
                <a:ea typeface="Calibri" charset="0"/>
                <a:cs typeface="Calibri" charset="0"/>
              </a:rPr>
              <a:t>4. Safeguard the public trust</a:t>
            </a:r>
          </a:p>
          <a:p>
            <a:pPr marL="0" indent="0">
              <a:buFont typeface="Arial" charset="0"/>
              <a:buNone/>
            </a:pPr>
            <a:r>
              <a:rPr lang="en-US" altLang="en-US">
                <a:ea typeface="Calibri" charset="0"/>
                <a:cs typeface="Calibri" charset="0"/>
              </a:rPr>
              <a:t>5. Improve planning knowledge and increase public understanding of planning activities</a:t>
            </a:r>
          </a:p>
        </p:txBody>
      </p:sp>
      <p:sp>
        <p:nvSpPr>
          <p:cNvPr id="4" name="Footer Placeholder 3"/>
          <p:cNvSpPr>
            <a:spLocks noGrp="1"/>
          </p:cNvSpPr>
          <p:nvPr>
            <p:ph type="ftr" sz="quarter" idx="11"/>
          </p:nvPr>
        </p:nvSpPr>
        <p:spPr>
          <a:xfrm>
            <a:off x="3028950" y="4767263"/>
            <a:ext cx="3938588" cy="273050"/>
          </a:xfrm>
        </p:spPr>
        <p:txBody>
          <a:bodyPr>
            <a:noAutofit/>
          </a:bodyPr>
          <a:lstStyle/>
          <a:p>
            <a:pPr>
              <a:spcAft>
                <a:spcPts val="600"/>
              </a:spcAft>
              <a:defRPr/>
            </a:pPr>
            <a:r>
              <a:rPr lang="en-US" sz="1200" b="1">
                <a:cs typeface="Calibri"/>
              </a:rPr>
              <a:t>PLANNING.ORG</a:t>
            </a:r>
            <a:endParaRPr lang="en-US" sz="1200" b="1"/>
          </a:p>
        </p:txBody>
      </p:sp>
      <p:sp>
        <p:nvSpPr>
          <p:cNvPr id="5" name="Slide Number Placeholder 4"/>
          <p:cNvSpPr>
            <a:spLocks noGrp="1"/>
          </p:cNvSpPr>
          <p:nvPr>
            <p:ph type="sldNum" sz="quarter" idx="12"/>
          </p:nvPr>
        </p:nvSpPr>
        <p:spPr>
          <a:xfrm>
            <a:off x="7156450" y="4767263"/>
            <a:ext cx="1358900" cy="273050"/>
          </a:xfrm>
        </p:spPr>
        <p:txBody>
          <a:bodyPr>
            <a:normAutofit/>
          </a:bodyPr>
          <a:lstStyle/>
          <a:p>
            <a:pPr>
              <a:spcAft>
                <a:spcPts val="600"/>
              </a:spcAft>
              <a:defRPr/>
            </a:pPr>
            <a:fld id="{27593795-2397-8545-9ED5-C3AD74B0736E}" type="slidenum">
              <a:rPr lang="en-US"/>
              <a:pPr>
                <a:spcAft>
                  <a:spcPts val="600"/>
                </a:spcAft>
                <a:defRPr/>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4df0622-7af0-4973-b983-e83fc2da6e74">
      <UserInfo>
        <DisplayName>Araceli Jimenez</DisplayName>
        <AccountId>274</AccountId>
        <AccountType/>
      </UserInfo>
      <UserInfo>
        <DisplayName>Cynthia Cheski</DisplayName>
        <AccountId>60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3AFEDBA5A5B54AA8F3571A4105A1D3" ma:contentTypeVersion="" ma:contentTypeDescription="Create a new document." ma:contentTypeScope="" ma:versionID="0c2b95af5ae95face11bd03ff97b588b">
  <xsd:schema xmlns:xsd="http://www.w3.org/2001/XMLSchema" xmlns:xs="http://www.w3.org/2001/XMLSchema" xmlns:p="http://schemas.microsoft.com/office/2006/metadata/properties" xmlns:ns2="279D27CE-29C9-4D2C-9677-5061ABA0D7AC" xmlns:ns3="279d27ce-29c9-4d2c-9677-5061aba0d7ac" xmlns:ns4="54df0622-7af0-4973-b983-e83fc2da6e74" targetNamespace="http://schemas.microsoft.com/office/2006/metadata/properties" ma:root="true" ma:fieldsID="6eae56d5fc513b1e232d2903c2f0de68" ns2:_="" ns3:_="" ns4:_="">
    <xsd:import namespace="279D27CE-29C9-4D2C-9677-5061ABA0D7AC"/>
    <xsd:import namespace="279d27ce-29c9-4d2c-9677-5061aba0d7ac"/>
    <xsd:import namespace="54df0622-7af0-4973-b983-e83fc2da6e74"/>
    <xsd:element name="properties">
      <xsd:complexType>
        <xsd:sequence>
          <xsd:element name="documentManagement">
            <xsd:complexType>
              <xsd:all>
                <xsd:element ref="ns2:MediaServiceMetadata" minOccurs="0"/>
                <xsd:element ref="ns2: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D27CE-29C9-4D2C-9677-5061ABA0D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9d27ce-29c9-4d2c-9677-5061aba0d7ac" elementFormDefault="qualified">
    <xsd:import namespace="http://schemas.microsoft.com/office/2006/documentManagement/types"/>
    <xsd:import namespace="http://schemas.microsoft.com/office/infopath/2007/PartnerControls"/>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df0622-7af0-4973-b983-e83fc2da6e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F61E3B-DD47-4E3C-ADC6-A89064C0BFD6}">
  <ds:schemaRef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279D27CE-29C9-4D2C-9677-5061ABA0D7AC"/>
    <ds:schemaRef ds:uri="http://purl.org/dc/dcmitype/"/>
    <ds:schemaRef ds:uri="54df0622-7af0-4973-b983-e83fc2da6e74"/>
    <ds:schemaRef ds:uri="279d27ce-29c9-4d2c-9677-5061aba0d7ac"/>
    <ds:schemaRef ds:uri="http://schemas.microsoft.com/office/2006/metadata/properties"/>
  </ds:schemaRefs>
</ds:datastoreItem>
</file>

<file path=customXml/itemProps2.xml><?xml version="1.0" encoding="utf-8"?>
<ds:datastoreItem xmlns:ds="http://schemas.openxmlformats.org/officeDocument/2006/customXml" ds:itemID="{C5457C91-8B86-436F-B724-4EE12B7DE1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D27CE-29C9-4D2C-9677-5061ABA0D7AC"/>
    <ds:schemaRef ds:uri="279d27ce-29c9-4d2c-9677-5061aba0d7ac"/>
    <ds:schemaRef ds:uri="54df0622-7af0-4973-b983-e83fc2da6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18931</TotalTime>
  <Words>3442</Words>
  <Application>Microsoft Macintosh PowerPoint</Application>
  <PresentationFormat>On-screen Show (16:9)</PresentationFormat>
  <Paragraphs>334</Paragraphs>
  <Slides>40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Courier New</vt:lpstr>
      <vt:lpstr>Myriad Pro</vt:lpstr>
      <vt:lpstr>Myriad Pro Bold</vt:lpstr>
      <vt:lpstr>Times New Roman</vt:lpstr>
      <vt:lpstr>Verdana</vt:lpstr>
      <vt:lpstr>Office Theme</vt:lpstr>
      <vt:lpstr>Ethics Cases  of the Year: 2023</vt:lpstr>
      <vt:lpstr>Panelists</vt:lpstr>
      <vt:lpstr>Agenda</vt:lpstr>
      <vt:lpstr>PowerPoint Presentation</vt:lpstr>
      <vt:lpstr>AICP Code of Ethics Pledge</vt:lpstr>
      <vt:lpstr>A Few Ethical Questions As posed by Michael Schur, creator of “The Good Place” TV series</vt:lpstr>
      <vt:lpstr>APA’s Ethical Principles in Planning Adopted in 1980 by the American Planning Association; rev. 1992   Guidelines for advisors, advocates, and decision makers in the planning process    </vt:lpstr>
      <vt:lpstr>AICP Ethics Code Adopted in 1948 by the American Institute of Planners; rev. 1959, 1970, 1978, 1991, 2005, 2016, 2022</vt:lpstr>
      <vt:lpstr>Aspirational Principles  Section A  of the AICP Ethics Code </vt:lpstr>
      <vt:lpstr> Rules of Conduct  Section B  of the AICP Ethics Code</vt:lpstr>
      <vt:lpstr> Adjudication of Complaints of Misconduct  Section D  of the AICP Ethics Code</vt:lpstr>
      <vt:lpstr>Ethical Misconduct Cases in 2022  </vt:lpstr>
      <vt:lpstr>PowerPoint Presentation</vt:lpstr>
      <vt:lpstr>Cases/Inquiries of the Year</vt:lpstr>
      <vt:lpstr>Scenario 1: Sexual Harassment</vt:lpstr>
      <vt:lpstr>Scenario 1 Sexual Harassment</vt:lpstr>
      <vt:lpstr>Scenario 1 (contd.)</vt:lpstr>
      <vt:lpstr>Scenario 1 Questions</vt:lpstr>
      <vt:lpstr>Scenario 1 Ethical Issues</vt:lpstr>
      <vt:lpstr>Scenario 1 Ethical Issues</vt:lpstr>
      <vt:lpstr>Scenario 1 Real-Life Outcome</vt:lpstr>
      <vt:lpstr>AICP Code of Ethics – Impact of the New Code</vt:lpstr>
      <vt:lpstr>APA Action on Sexual Harassment</vt:lpstr>
      <vt:lpstr>Scenario 2.1: Conflict of Interest</vt:lpstr>
      <vt:lpstr>Scenario 2.1 Conflict of Interest </vt:lpstr>
      <vt:lpstr>Scenario 2.1 (contd.)</vt:lpstr>
      <vt:lpstr>Scenario 2.1 Ethical Issues</vt:lpstr>
      <vt:lpstr>Scenario 2.1 Ethical Issues (contd.)</vt:lpstr>
      <vt:lpstr>Scenario 2.1 What option(s) are ethical?</vt:lpstr>
      <vt:lpstr>Scenario 2.1 Real-Life Outcome</vt:lpstr>
      <vt:lpstr>Scenario 2.2: Conflict of Interest</vt:lpstr>
      <vt:lpstr>Scenario 2.2 Conflict of Interest </vt:lpstr>
      <vt:lpstr>Scenario 2.2 (contd.)</vt:lpstr>
      <vt:lpstr>Scenario 2.2 Ethical Issues</vt:lpstr>
      <vt:lpstr>Scenario 2.2 Ethical Issues (contd.)</vt:lpstr>
      <vt:lpstr>Scenario 2.2 What option(s) are ethical for Dorothy?</vt:lpstr>
      <vt:lpstr>Scenario 2.2 Real-Life Outcome</vt:lpstr>
      <vt:lpstr>Further Discussion</vt:lpstr>
      <vt:lpstr>Final Note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Cases  of the Year: 2022</dc:title>
  <dc:subject/>
  <dc:creator>Microsoft Office User</dc:creator>
  <cp:keywords/>
  <dc:description/>
  <cp:lastModifiedBy>Barry Nocks</cp:lastModifiedBy>
  <cp:revision>21</cp:revision>
  <cp:lastPrinted>2022-06-16T20:05:21Z</cp:lastPrinted>
  <dcterms:created xsi:type="dcterms:W3CDTF">2022-03-23T16:42:17Z</dcterms:created>
  <dcterms:modified xsi:type="dcterms:W3CDTF">2023-04-17T19:09:07Z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0x010100A23AFEDBA5A5B54AA8F3571A4105A1D3</vt:lpwstr>
  </property>
  <property fmtid="{D5CDD505-2E9C-101B-9397-08002B2CF9AE}" pid="3" name="Order">
    <vt:i4>100</vt:i4>
  </property>
  <property fmtid="{D5CDD505-2E9C-101B-9397-08002B2CF9AE}" pid="4" name="ArticulateGUID">
    <vt:lpwstr>4EA4AB9F-61A5-47B6-81F4-BC1CBDA53B32</vt:lpwstr>
  </property>
  <property fmtid="{D5CDD505-2E9C-101B-9397-08002B2CF9AE}" pid="5" name="ArticulatePath">
    <vt:lpwstr>https://apaplanning.sharepoint.com/dir/Shared Documents/Executive Director/Exclusive Access/ETHICS/ETHICS CASE OF THE YEAR/Ethics Cases of the Year 4.15.20_New Template</vt:lpwstr>
  </property>
</Properties>
</file>