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25_67167E66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1A_E2EC3479.xml" ContentType="application/vnd.ms-powerpoint.comments+xml"/>
  <Override PartName="/ppt/comments/modernComment_10D_714D87A1.xml" ContentType="application/vnd.ms-powerpoint.comments+xml"/>
  <Override PartName="/ppt/comments/modernComment_135_6626E5F8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56" r:id="rId5"/>
    <p:sldId id="315" r:id="rId6"/>
    <p:sldId id="286" r:id="rId7"/>
    <p:sldId id="291" r:id="rId8"/>
    <p:sldId id="257" r:id="rId9"/>
    <p:sldId id="314" r:id="rId10"/>
    <p:sldId id="273" r:id="rId11"/>
    <p:sldId id="290" r:id="rId12"/>
    <p:sldId id="284" r:id="rId13"/>
    <p:sldId id="258" r:id="rId14"/>
    <p:sldId id="295" r:id="rId15"/>
    <p:sldId id="299" r:id="rId16"/>
    <p:sldId id="297" r:id="rId17"/>
    <p:sldId id="296" r:id="rId18"/>
    <p:sldId id="298" r:id="rId19"/>
    <p:sldId id="274" r:id="rId20"/>
    <p:sldId id="281" r:id="rId21"/>
    <p:sldId id="289" r:id="rId22"/>
    <p:sldId id="292" r:id="rId23"/>
    <p:sldId id="293" r:id="rId24"/>
    <p:sldId id="305" r:id="rId25"/>
    <p:sldId id="282" r:id="rId26"/>
    <p:sldId id="269" r:id="rId27"/>
    <p:sldId id="309" r:id="rId28"/>
    <p:sldId id="300" r:id="rId29"/>
    <p:sldId id="301" r:id="rId30"/>
    <p:sldId id="306" r:id="rId31"/>
    <p:sldId id="310" r:id="rId32"/>
    <p:sldId id="302" r:id="rId33"/>
    <p:sldId id="303" r:id="rId34"/>
    <p:sldId id="304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080A10-E5BC-331F-F5D6-7E9A386CB022}" name="Oksana Veselkova" initials="OV" userId="S::veselkova_onearchitecture.nl#ext#@netorg262576.onmicrosoft.com::a8b45f94-a094-467c-979b-ca8edd8b2956" providerId="AD"/>
  <p188:author id="{2CE3EA14-6C4E-D294-6228-66E13959C488}" name="Kelly Main" initials="KM" userId="S::kelly_buy-in.org#ext#@netorg262576.onmicrosoft.com::581c68fc-c66b-4eab-acd2-d051eec12feb" providerId="AD"/>
  <p188:author id="{D5D47D86-ED97-B3A6-A55E-9AC9B18611FD}" name="Nupur RoyChaudhury" initials="NR" userId="S::roychaudhury_onearchitecture.nl#ext#@netorg262576.onmicrosoft.com::a495bf56-e3f5-4eb0-8c61-85c93e29d0ca" providerId="AD"/>
  <p188:author id="{73AE7EBD-EAE5-E790-7EDA-FF1B06650C22}" name="Tacy Lambiase" initials="TL" userId="S::tacy@kimlundgrenassociates.com::21cb6510-4e85-498b-8562-8acb74aafcdd" providerId="AD"/>
  <p188:author id="{241619E6-8FB9-90F0-9A15-BD13AE69FB61}" name="Meddy Smith" initials="MS" userId="S::meddy@kimlundgrenassociates.com::e0dfdf0c-90a6-46de-8b9c-03f4fbfbea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7D"/>
    <a:srgbClr val="678F27"/>
    <a:srgbClr val="E29A3C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A2667-8414-4393-8AD0-67056444F6A8}" v="93" dt="2023-10-17T14:51:16.370"/>
    <p1510:client id="{1BDBBF84-2C57-D235-5A23-A892807D28F9}" v="35" dt="2023-07-24T17:51:03.784"/>
    <p1510:client id="{20A8DB0B-ACC4-FDEC-5C46-51CC4137DBC8}" v="9" dt="2023-05-16T20:18:32.919"/>
    <p1510:client id="{26A2D668-6CFB-EC5E-0EDC-61A9ECA6C5AD}" v="113" dt="2023-10-19T16:52:56.985"/>
    <p1510:client id="{26B13208-A7F0-E873-F009-3E58D2F17572}" v="532" dt="2023-10-13T13:56:46.796"/>
    <p1510:client id="{2CF7FD23-B0B7-E4AA-6586-DFA46B46B459}" v="863" dt="2023-05-16T20:52:04.613"/>
    <p1510:client id="{3CF846A8-8EB5-40C6-95EC-D1FA73A8E172}" v="117" dt="2023-10-12T16:46:48.678"/>
    <p1510:client id="{40C0B9B0-9BFC-D881-D07D-992C2AE788DB}" v="7" dt="2023-10-13T20:46:31.604"/>
    <p1510:client id="{4411EA47-064F-4147-8583-8FDCEEBA1855}" v="30" dt="2023-10-16T18:24:48.638"/>
    <p1510:client id="{4C128C19-4EC5-4BA6-A7E4-2D88F4B641A7}" v="14" dt="2023-10-18T20:31:41.192"/>
    <p1510:client id="{5F545B95-00A5-18C1-9CA6-748B191D7D7D}" v="122" dt="2023-10-18T19:34:06.736"/>
    <p1510:client id="{660EA5C3-572D-2FAE-A678-B22392B83632}" v="80" dt="2023-10-05T14:45:02.780"/>
    <p1510:client id="{67D49097-9E4E-B8BF-B2CF-CD3BF11051A0}" v="34" dt="2023-10-13T22:02:10.024"/>
    <p1510:client id="{790BB971-E023-F9F3-0DBE-A469B9C73B55}" v="153" dt="2023-10-19T18:48:18.524"/>
    <p1510:client id="{80B24B39-6BBC-F4BF-44D0-8BA85AEDF0E5}" v="176" dt="2023-10-13T19:56:57.332"/>
    <p1510:client id="{8B01385A-2435-44FA-94BE-0856043191B1}" v="188" dt="2023-10-16T14:54:48.208"/>
    <p1510:client id="{91ED2575-652F-A4A8-6E5F-401BC7F2ED70}" v="667" dt="2023-10-20T05:42:38.512"/>
    <p1510:client id="{99CC1376-BADF-4887-580E-CF16DE171E8F}" v="125" dt="2023-10-05T14:57:55.950"/>
    <p1510:client id="{A041DAEA-AD99-F417-0B05-948E754E93E4}" v="95" dt="2023-10-18T20:25:07.273"/>
    <p1510:client id="{A4F5469F-41D1-A262-E555-F5C2287D17C7}" v="2" dt="2023-10-13T22:09:06.669"/>
    <p1510:client id="{AA201540-31E6-3B73-727F-81ABBC3B6A95}" v="424" dt="2023-10-13T16:14:39.889"/>
    <p1510:client id="{AA6C93E1-B73E-9D9B-0C96-928EE194E17E}" v="907" dt="2023-10-19T18:03:52.826"/>
    <p1510:client id="{B231D296-6E91-A948-CDD4-4F9EE2431F45}" v="11" dt="2023-10-19T19:34:22.404"/>
    <p1510:client id="{C028692B-0351-5259-4FCD-52FE448CEB39}" v="500" dt="2023-10-19T14:03:00.750"/>
    <p1510:client id="{C64A9A74-30AF-CDCC-9557-8766C8E8CFD2}" v="5" dt="2023-01-04T15:52:36.537"/>
    <p1510:client id="{CC837959-5173-20B6-292A-B028FA4D198A}" v="18" dt="2023-10-19T19:54:57.646"/>
    <p1510:client id="{D103A45E-DF00-5387-3303-06B527DED513}" v="117" dt="2023-10-12T17:16:57.924"/>
    <p1510:client id="{DEE9D71D-F88A-883E-C586-58D1CF5ACCB0}" v="10" dt="2022-12-30T18:57:05.084"/>
    <p1510:client id="{F2D43790-BC59-2629-B466-861A228C46B4}" v="100" dt="2023-10-19T15:10:42.384"/>
    <p1510:client id="{FE6A9322-4314-D5C8-15B9-CEBC7C1ED08A}" v="53" dt="2023-10-19T02:46:19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omments/modernComment_10D_714D87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D86D1F-C6B9-4B2B-98F9-0F7D021D9F93}" authorId="{83080A10-E5BC-331F-F5D6-7E9A386CB022}" created="2023-10-13T18:44:47.289">
    <pc:sldMkLst xmlns:pc="http://schemas.microsoft.com/office/powerpoint/2013/main/command">
      <pc:docMk/>
      <pc:sldMk cId="1900906401" sldId="269"/>
    </pc:sldMkLst>
    <p188:replyLst>
      <p188:reply id="{ACC0024D-E19C-4226-A397-8A29F612D072}" authorId="{83080A10-E5BC-331F-F5D6-7E9A386CB022}" created="2023-10-13T18:49:20.061">
        <p188:txBody>
          <a:bodyPr/>
          <a:lstStyle/>
          <a:p>
            <a:r>
              <a:rPr lang="en-US"/>
              <a:t>Identify 3 major issues to discuss.</a:t>
            </a:r>
          </a:p>
        </p188:txBody>
      </p188:reply>
    </p188:replyLst>
    <p188:txBody>
      <a:bodyPr/>
      <a:lstStyle/>
      <a:p>
        <a:r>
          <a:rPr lang="en-US"/>
          <a:t>Questions to ask: 1. concerns and threats - 2. using GI cards - what makes sense for their perspectives - 3. select top-3 designs</a:t>
        </a:r>
      </a:p>
    </p188:txBody>
  </p188:cm>
</p188:cmLst>
</file>

<file path=ppt/comments/modernComment_11A_E2EC34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F26539-F039-4883-95D4-942A462978AE}" authorId="{D5D47D86-ED97-B3A6-A55E-9AC9B18611FD}" status="resolved" created="2023-10-13T15:52:00.270" complete="100000">
    <pc:sldMkLst xmlns:pc="http://schemas.microsoft.com/office/powerpoint/2013/main/command">
      <pc:docMk/>
      <pc:sldMk cId="3807130745" sldId="282"/>
    </pc:sldMkLst>
    <p188:txBody>
      <a:bodyPr/>
      <a:lstStyle/>
      <a:p>
        <a:r>
          <a:rPr lang="en-US"/>
          <a:t>fix labels</a:t>
        </a:r>
      </a:p>
    </p188:txBody>
  </p188:cm>
</p188:cmLst>
</file>

<file path=ppt/comments/modernComment_125_67167E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A457B4-9E6D-466F-B4B2-DCCBD460C65D}" authorId="{D5D47D86-ED97-B3A6-A55E-9AC9B18611FD}" status="resolved" created="2023-10-13T15:34:18.27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29527398" sldId="293"/>
      <ac:picMk id="2" creationId="{A3A59552-9FD4-79E6-3F63-AE95D4A52352}"/>
    </ac:deMkLst>
    <p188:txBody>
      <a:bodyPr/>
      <a:lstStyle/>
      <a:p>
        <a:r>
          <a:rPr lang="en-US"/>
          <a:t>turn into a gif</a:t>
        </a:r>
      </a:p>
    </p188:txBody>
  </p188:cm>
</p188:cmLst>
</file>

<file path=ppt/comments/modernComment_135_6626E5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01E6BD-EAB7-476F-A323-5836C7A764AB}" authorId="{D5D47D86-ED97-B3A6-A55E-9AC9B18611FD}" status="resolved" created="2023-10-19T16:54:26.492" complete="100000">
    <pc:sldMkLst xmlns:pc="http://schemas.microsoft.com/office/powerpoint/2013/main/command">
      <pc:docMk/>
      <pc:sldMk cId="1713825272" sldId="309"/>
    </pc:sldMkLst>
    <p188:replyLst>
      <p188:reply id="{D54B854E-2BDE-49C4-B69F-0B8CDE8F1444}" authorId="{D5D47D86-ED97-B3A6-A55E-9AC9B18611FD}" created="2023-10-19T17:36:56.016">
        <p188:txBody>
          <a:bodyPr/>
          <a:lstStyle/>
          <a:p>
            <a:r>
              <a:rPr lang="en-US"/>
              <a:t>Couldn't locate replicas of the original images that have been used to represent each persona. Please replace as necessary.</a:t>
            </a:r>
          </a:p>
        </p188:txBody>
      </p188:reply>
      <p188:reply id="{5C3B81AD-AB81-48A8-9C04-4EC0057BCF03}" authorId="{2CE3EA14-6C4E-D294-6228-66E13959C488}" created="2023-10-19T18:43:32.157">
        <p188:txBody>
          <a:bodyPr/>
          <a:lstStyle/>
          <a:p>
            <a:r>
              <a:rPr lang="en-US"/>
              <a:t>Let's discuss where to have this slide / introduce the activity - my thought was having them color coded would make it easier</a:t>
            </a:r>
          </a:p>
        </p188:txBody>
      </p188:reply>
    </p188:replyLst>
    <p188:txBody>
      <a:bodyPr/>
      <a:lstStyle/>
      <a:p>
        <a:r>
          <a:rPr lang="en-US"/>
          <a:t>Wondering if we'd like to add a slide that presents an overview of the personas? This would help introduce the activity.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CD537-C929-4A8A-9D3E-0FF592175A95}" type="datetimeFigureOut"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0B6C8-1944-455E-B9B5-9E5CE37C81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2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Welcome to the community town hall on the South Carolina Office of Resilience Mitigation Buyout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8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Maximizing the flood-reducing benefits of these transformed properties work best when the properties are contiguous, or bordering one another.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If neighboring properties are sold through the buyout program, the green infrastructure solutions can be larger and more flexible.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48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Maximizing the flood-reducing benefits of these transformed properties work best when the properties are contiguous, or bordering one another.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If neighboring properties are sold through the buyout program, the green infrastructure solutions can be larger and more flexible.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4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Green infrastructure refers to natural solutions that infiltrate, store, or absorb stormwater to reduce runoff. </a:t>
            </a:r>
          </a:p>
          <a:p>
            <a:endParaRPr lang="en-US">
              <a:cs typeface="Calibri"/>
            </a:endParaRPr>
          </a:p>
          <a:p>
            <a:r>
              <a:rPr lang="en-US"/>
              <a:t>There are other benefits as well! </a:t>
            </a:r>
          </a:p>
          <a:p>
            <a:r>
              <a:rPr lang="en-US"/>
              <a:t>This kind of natural infrastructure cleans our air and water, keeps the surrounding area cooler, increases surrounding property values, and lowers flooding impacts for the whole neighborhood.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The end result of properties that go through this Buyout is that they structures will be safely removed and the will be returned to natural open space.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This open space will be enhanced with flood-reducing natural infrastructure and other features for recreation and public use.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The properties will be owned and maintained by [UGLG] like other public land and it will be accessible to all and protected from future development.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The open space may be enhanced with </a:t>
            </a:r>
            <a:r>
              <a:rPr lang="en-US" b="1"/>
              <a:t>green infrastructure – </a:t>
            </a:r>
            <a:r>
              <a:rPr lang="en-US"/>
              <a:t>which are natural solutions (e.g. rain gardens) that infiltrate, store, or absorb stormwater and reduce flooding. </a:t>
            </a:r>
            <a:endParaRPr lang="en-US"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3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89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2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The end result of properties that go through this Buyout is that they structures will be safely removed and the will be returned to natural open space.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This open space will be enhanced with flood-reducing natural infrastructure and other features for recreation and public use.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The properties will be owned and maintained by [UGLG] like other public land and it will be accessible to all and protected from future development.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The open space may be enhanced with </a:t>
            </a:r>
            <a:r>
              <a:rPr lang="en-US" b="1"/>
              <a:t>green infrastructure – </a:t>
            </a:r>
            <a:r>
              <a:rPr lang="en-US"/>
              <a:t>which are natural solutions (e.g. rain gardens) that infiltrate, store, or absorb stormwater and reduce flooding. </a:t>
            </a:r>
            <a:endParaRPr lang="en-US"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8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single-lot properties, the Buyout Program could transform the land into small community spaces such as a dog park, recreation area, or community garden.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algn="just"/>
            <a:r>
              <a:rPr lang="en-US"/>
              <a:t>The Buyout Program prioritizes grouping several properties together to maximize the flood-reducing benefits of green infrastructure. Opportunities for several-lot buyouts include creating parks, paths, ponds and wetlands, among other features.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9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Voluntary buyout programs offer a range of benefits, such as protecting residents and property from repeated flooding and creating green spaces that the local community can enjoy.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 primary objective for this program is that it relocates homeowners out of harms way, prevents more buildings being built in these flood-prone areas, and reduces the flood risk for the whole neighborhood.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1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38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Before we dive into the details of the program, let's take a 100o foot view of what a buyout is.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first step of a buyout process is identifying homes that have been repeatedly flooded in the past. Eligible homes may be voluntarily sold through the program.</a:t>
            </a:r>
          </a:p>
          <a:p>
            <a:r>
              <a:rPr lang="en-US">
                <a:cs typeface="Calibri"/>
              </a:rPr>
              <a:t>After properties are sold, any structures on the land will be safely removed. </a:t>
            </a:r>
          </a:p>
          <a:p>
            <a:r>
              <a:rPr lang="en-US">
                <a:cs typeface="Calibri"/>
              </a:rPr>
              <a:t>In this program specifically, the land will be turned into natural green space an enhanced with green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3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Before we dive into the details of the program, let's take a 100o foot view of what a buyout is.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first step of a buyout process is identifying homes that have been repeatedly flooded in the past. Eligible homes may be voluntarily sold through the program.</a:t>
            </a:r>
          </a:p>
          <a:p>
            <a:r>
              <a:rPr lang="en-US">
                <a:cs typeface="Calibri"/>
              </a:rPr>
              <a:t>After properties are sold, any structures on the land will be safely removed. </a:t>
            </a:r>
          </a:p>
          <a:p>
            <a:r>
              <a:rPr lang="en-US">
                <a:cs typeface="Calibri"/>
              </a:rPr>
              <a:t>In this program specifically, the land will be turned into natural green space an enhanced with green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 let's dive into SCOR's Buyout Program! We'll have time for questions at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19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Before we dive into the details of the program, let's take a 100o foot view of what a buyout is.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first step of a buyout process is identifying homes that have been repeatedly flooded in the past. Eligible homes may be voluntarily sold through the program.</a:t>
            </a:r>
          </a:p>
          <a:p>
            <a:r>
              <a:rPr lang="en-US">
                <a:cs typeface="Calibri"/>
              </a:rPr>
              <a:t>After properties are sold, any structures on the land will be safely removed. </a:t>
            </a:r>
          </a:p>
          <a:p>
            <a:r>
              <a:rPr lang="en-US">
                <a:cs typeface="Calibri"/>
              </a:rPr>
              <a:t>In this program specifically, the land will be turned into natural green space an enhanced with green infrastructure.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Maximizing the flood-reducing benefits of these transformed properties work best when the properties are contiguous, or bordering one another.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If neighboring properties are sold through the buyout program, the green infrastructure solutions can be larger and more flexible.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6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Voluntary buyout programs offer a range of benefits, such as protecting residents and property from repeated flooding and creating green spaces that the local community can enjoy.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 primary objective for this program is that it relocates homeowners out of harms way, prevents more buildings being built in these flood-prone areas, and reduces the flood risk for the whole neighborhood.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B6C8-1944-455E-B9B5-9E5CE37C811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5_67167E6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E2EC347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D_714D87A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5_6626E5F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buildings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E7981DF5-CAFE-FF64-4DC3-70A801D08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2594" r="1053" b="2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15CB59-EFBC-E093-F5FE-76F4A241643A}"/>
              </a:ext>
            </a:extLst>
          </p:cNvPr>
          <p:cNvSpPr/>
          <p:nvPr/>
        </p:nvSpPr>
        <p:spPr>
          <a:xfrm>
            <a:off x="0" y="5558972"/>
            <a:ext cx="12191999" cy="129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[object File]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9257" y="3073935"/>
            <a:ext cx="6529601" cy="1747715"/>
          </a:xfrm>
        </p:spPr>
        <p:txBody>
          <a:bodyPr>
            <a:no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  <a:latin typeface="Aptos"/>
                <a:cs typeface="Calibri Light"/>
              </a:rPr>
              <a:t>Why Your Community's Buyout Program Needs an </a:t>
            </a:r>
            <a:r>
              <a:rPr lang="en-US" sz="4400" b="1">
                <a:solidFill>
                  <a:schemeClr val="bg1"/>
                </a:solidFill>
                <a:latin typeface="Aptos"/>
                <a:cs typeface="Calibri Light"/>
              </a:rPr>
              <a:t>Engagement</a:t>
            </a:r>
            <a:r>
              <a:rPr lang="en-US" sz="4400">
                <a:solidFill>
                  <a:schemeClr val="bg1"/>
                </a:solidFill>
                <a:latin typeface="Aptos"/>
                <a:cs typeface="Calibri Light"/>
              </a:rPr>
              <a:t>, </a:t>
            </a:r>
            <a:r>
              <a:rPr lang="en-US" sz="4400" b="1">
                <a:solidFill>
                  <a:schemeClr val="bg1"/>
                </a:solidFill>
                <a:latin typeface="Aptos"/>
                <a:cs typeface="Calibri Light"/>
              </a:rPr>
              <a:t>Outreach</a:t>
            </a:r>
            <a:r>
              <a:rPr lang="en-US" sz="4400">
                <a:solidFill>
                  <a:schemeClr val="bg1"/>
                </a:solidFill>
                <a:latin typeface="Aptos"/>
                <a:cs typeface="Calibri Light"/>
              </a:rPr>
              <a:t>, and </a:t>
            </a:r>
            <a:r>
              <a:rPr lang="en-US" sz="4400" b="1">
                <a:solidFill>
                  <a:schemeClr val="bg1"/>
                </a:solidFill>
                <a:latin typeface="Aptos"/>
                <a:cs typeface="Calibri Light"/>
              </a:rPr>
              <a:t>Green Infrastructure</a:t>
            </a:r>
            <a:r>
              <a:rPr lang="en-US" sz="4400">
                <a:solidFill>
                  <a:schemeClr val="bg1"/>
                </a:solidFill>
                <a:latin typeface="Aptos"/>
                <a:cs typeface="Calibri Light"/>
              </a:rPr>
              <a:t> Toolkit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1180" y="5900021"/>
            <a:ext cx="5960621" cy="7868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1800" b="1">
                <a:solidFill>
                  <a:srgbClr val="165C7D"/>
                </a:solidFill>
                <a:latin typeface="Myriad Pro"/>
                <a:cs typeface="Calibri"/>
              </a:rPr>
              <a:t>South Carolina American Planning Association Conference</a:t>
            </a:r>
            <a:endParaRPr lang="en-US" sz="1800" b="1">
              <a:solidFill>
                <a:srgbClr val="165C7D"/>
              </a:solidFill>
              <a:latin typeface="Myriad Pro"/>
            </a:endParaRPr>
          </a:p>
          <a:p>
            <a:pPr algn="l"/>
            <a:r>
              <a:rPr lang="en-US" sz="1800">
                <a:solidFill>
                  <a:srgbClr val="165C7D"/>
                </a:solidFill>
                <a:latin typeface="Myriad Pro"/>
                <a:cs typeface="Calibri"/>
              </a:rPr>
              <a:t>Thursday, November 2, 2023</a:t>
            </a:r>
            <a:endParaRPr lang="en-US"/>
          </a:p>
          <a:p>
            <a:endParaRPr lang="en-US">
              <a:solidFill>
                <a:srgbClr val="165C7D"/>
              </a:solidFill>
              <a:latin typeface="Myriad Pro Light" panose="020B0403030403020204" pitchFamily="34" charset="0"/>
              <a:cs typeface="Calibri"/>
            </a:endParaRP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BB0DBB90-D53F-29B2-B242-70ACF2FB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8" y="5902096"/>
            <a:ext cx="1980231" cy="706284"/>
          </a:xfrm>
          <a:prstGeom prst="rect">
            <a:avLst/>
          </a:prstGeom>
        </p:spPr>
      </p:pic>
      <p:pic>
        <p:nvPicPr>
          <p:cNvPr id="4" name="Picture 3" descr="A logo with a city silhouette&#10;&#10;Description automatically generated">
            <a:extLst>
              <a:ext uri="{FF2B5EF4-FFF2-40B4-BE49-F238E27FC236}">
                <a16:creationId xmlns:a16="http://schemas.microsoft.com/office/drawing/2014/main" id="{7B28080C-281B-5271-EC9D-7CB4FC45F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463" y="5816159"/>
            <a:ext cx="1207314" cy="863186"/>
          </a:xfrm>
          <a:prstGeom prst="rect">
            <a:avLst/>
          </a:prstGeom>
        </p:spPr>
      </p:pic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7E1393-DEC5-BFC8-C9FF-A0C7B7523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749" y="5604541"/>
            <a:ext cx="2123773" cy="1407154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FBA0C01C-C764-19FB-7465-1F4B6DC99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271" y="5910941"/>
            <a:ext cx="751115" cy="7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16D6C17F-AFFC-B372-E042-32978B1AF650}"/>
              </a:ext>
            </a:extLst>
          </p:cNvPr>
          <p:cNvSpPr txBox="1"/>
          <p:nvPr/>
        </p:nvSpPr>
        <p:spPr>
          <a:xfrm>
            <a:off x="1226483" y="4217528"/>
            <a:ext cx="2499046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Myriad Pro"/>
                <a:cs typeface="Calibri"/>
              </a:rPr>
              <a:t>Relocates homeowners to a safer area to help reduce or eliminate risk to health and safety and loss of property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7912B81-98A2-5940-8871-E72550902DF3}"/>
              </a:ext>
            </a:extLst>
          </p:cNvPr>
          <p:cNvSpPr txBox="1"/>
          <p:nvPr/>
        </p:nvSpPr>
        <p:spPr>
          <a:xfrm>
            <a:off x="8645302" y="4217528"/>
            <a:ext cx="1797043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Myriad Pro" panose="020B0503030403020204" pitchFamily="34" charset="0"/>
                <a:cs typeface="Calibri"/>
              </a:rPr>
              <a:t>Reduces flood risk for entire neighborhood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B3BE883-1814-4EEE-D78A-EC97C84D0324}"/>
              </a:ext>
            </a:extLst>
          </p:cNvPr>
          <p:cNvSpPr txBox="1"/>
          <p:nvPr/>
        </p:nvSpPr>
        <p:spPr>
          <a:xfrm>
            <a:off x="4582408" y="4217528"/>
            <a:ext cx="2921459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Myriad Pro" panose="020B0503030403020204" pitchFamily="34" charset="0"/>
                <a:cs typeface="Calibri"/>
              </a:rPr>
              <a:t>Eliminates financial hardship of maintaining and fixing flood-damaged homes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075A71-A4EE-F605-80B7-BBDD45042947}"/>
              </a:ext>
            </a:extLst>
          </p:cNvPr>
          <p:cNvSpPr/>
          <p:nvPr/>
        </p:nvSpPr>
        <p:spPr>
          <a:xfrm>
            <a:off x="8645302" y="2226583"/>
            <a:ext cx="1662876" cy="1662876"/>
          </a:xfrm>
          <a:prstGeom prst="ellipse">
            <a:avLst/>
          </a:prstGeom>
          <a:solidFill>
            <a:srgbClr val="165C7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EEA96F-F77B-9BFF-9042-2ACEF1FD3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04" y="2570613"/>
            <a:ext cx="760379" cy="9631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DFD76EE-4EF6-45E1-3F8E-E5F73AA51DE1}"/>
              </a:ext>
            </a:extLst>
          </p:cNvPr>
          <p:cNvSpPr/>
          <p:nvPr/>
        </p:nvSpPr>
        <p:spPr>
          <a:xfrm>
            <a:off x="1644567" y="2226583"/>
            <a:ext cx="1662876" cy="1662876"/>
          </a:xfrm>
          <a:prstGeom prst="ellipse">
            <a:avLst/>
          </a:prstGeom>
          <a:solidFill>
            <a:srgbClr val="E29A3C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82D5428-12B1-1486-0A49-F83A53494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99" y="2530733"/>
            <a:ext cx="706011" cy="110137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A53D06-7837-92E1-433B-B4141C91C92F}"/>
              </a:ext>
            </a:extLst>
          </p:cNvPr>
          <p:cNvSpPr/>
          <p:nvPr/>
        </p:nvSpPr>
        <p:spPr>
          <a:xfrm>
            <a:off x="5211699" y="2226583"/>
            <a:ext cx="1662876" cy="1662876"/>
          </a:xfrm>
          <a:prstGeom prst="ellipse">
            <a:avLst/>
          </a:prstGeom>
          <a:solidFill>
            <a:srgbClr val="678F2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C7FC6A9-984B-8C82-A2B6-95C4BDFA0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69" y="2709841"/>
            <a:ext cx="1149265" cy="7104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242DA3-A90D-A552-5917-297651C25C17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D4E247-969E-5F3E-E6A1-68F4F641BDA9}"/>
              </a:ext>
            </a:extLst>
          </p:cNvPr>
          <p:cNvSpPr txBox="1"/>
          <p:nvPr/>
        </p:nvSpPr>
        <p:spPr>
          <a:xfrm>
            <a:off x="0" y="618085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solidFill>
                  <a:srgbClr val="165C7D"/>
                </a:solidFill>
                <a:latin typeface="Aptos"/>
                <a:cs typeface="Calibri Light"/>
              </a:rPr>
              <a:t>What are the benefits?</a:t>
            </a:r>
            <a:endParaRPr lang="en-US" sz="3600" b="1">
              <a:solidFill>
                <a:srgbClr val="165C7D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33213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76349F-B88E-F62A-86F2-AEC615CD6B29}"/>
              </a:ext>
            </a:extLst>
          </p:cNvPr>
          <p:cNvSpPr/>
          <p:nvPr/>
        </p:nvSpPr>
        <p:spPr>
          <a:xfrm>
            <a:off x="0" y="-51487"/>
            <a:ext cx="12192000" cy="683622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83D906-28A8-C7B6-C656-6543EAF5C644}"/>
              </a:ext>
            </a:extLst>
          </p:cNvPr>
          <p:cNvSpPr txBox="1">
            <a:spLocks/>
          </p:cNvSpPr>
          <p:nvPr/>
        </p:nvSpPr>
        <p:spPr>
          <a:xfrm>
            <a:off x="0" y="2111436"/>
            <a:ext cx="12192000" cy="2288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Myriad Pro"/>
                <a:cs typeface="Calibri Light"/>
              </a:rPr>
              <a:t>Community Engagement and Outreach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Myriad Pro"/>
                <a:cs typeface="Calibri Light"/>
              </a:rPr>
              <a:t>Before, During, and After Buyouts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7B2A0-8AFB-69C3-8EEE-4080B7EA13C5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8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B7C13B-BDFF-5F6F-A80A-8C7CB5D83DBB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13FC629-59C3-3253-33F9-589673964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3" y="3157752"/>
            <a:ext cx="2743200" cy="1065007"/>
          </a:xfrm>
          <a:prstGeom prst="rect">
            <a:avLst/>
          </a:prstGeom>
        </p:spPr>
      </p:pic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86B3CC9-4A9F-42A6-A383-C8D828D3B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326" y="240052"/>
            <a:ext cx="2743200" cy="988741"/>
          </a:xfrm>
          <a:prstGeom prst="rect">
            <a:avLst/>
          </a:prstGeom>
        </p:spPr>
      </p:pic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20C90A9-E011-241A-C453-8C7D77E1B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647333"/>
            <a:ext cx="3624943" cy="1059617"/>
          </a:xfrm>
          <a:prstGeom prst="rect">
            <a:avLst/>
          </a:prstGeom>
        </p:spPr>
      </p:pic>
      <p:pic>
        <p:nvPicPr>
          <p:cNvPr id="7" name="Picture 6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D419B5E5-1047-0940-C63C-96B16E3BD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354" y="2432645"/>
            <a:ext cx="2743200" cy="1319249"/>
          </a:xfrm>
          <a:prstGeom prst="rect">
            <a:avLst/>
          </a:prstGeom>
        </p:spPr>
      </p:pic>
      <p:pic>
        <p:nvPicPr>
          <p:cNvPr id="9" name="Picture 8" descr="A close up of a text&#10;&#10;Description automatically generated">
            <a:extLst>
              <a:ext uri="{FF2B5EF4-FFF2-40B4-BE49-F238E27FC236}">
                <a16:creationId xmlns:a16="http://schemas.microsoft.com/office/drawing/2014/main" id="{D52078B5-F70C-DECB-A6E4-B0DA7D7F2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15" y="4856408"/>
            <a:ext cx="3984170" cy="1357956"/>
          </a:xfrm>
          <a:prstGeom prst="rect">
            <a:avLst/>
          </a:prstGeom>
        </p:spPr>
      </p:pic>
      <p:pic>
        <p:nvPicPr>
          <p:cNvPr id="10" name="Picture 9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7B9A1893-594D-75B7-E6B5-73DEEA5DA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85" y="4502048"/>
            <a:ext cx="3145971" cy="10847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5CF26F-140E-A492-DB9C-6DE3115E0D14}"/>
              </a:ext>
            </a:extLst>
          </p:cNvPr>
          <p:cNvSpPr/>
          <p:nvPr/>
        </p:nvSpPr>
        <p:spPr>
          <a:xfrm>
            <a:off x="7258594" y="540293"/>
            <a:ext cx="3135085" cy="1306285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4EA14-DCE5-E2A6-45C2-B1CA332619EB}"/>
              </a:ext>
            </a:extLst>
          </p:cNvPr>
          <p:cNvSpPr txBox="1"/>
          <p:nvPr/>
        </p:nvSpPr>
        <p:spPr>
          <a:xfrm>
            <a:off x="7443651" y="543198"/>
            <a:ext cx="2955471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Myriad Pro"/>
                <a:ea typeface="Calibri"/>
                <a:cs typeface="Calibri"/>
              </a:rPr>
              <a:t>Seek out trusted community leaders and CBOs</a:t>
            </a:r>
            <a:endParaRPr lang="en-US" sz="2500" b="1" dirty="0">
              <a:solidFill>
                <a:schemeClr val="bg1"/>
              </a:solidFill>
              <a:latin typeface="Myriad Pro"/>
              <a:cs typeface="Calibri"/>
            </a:endParaRPr>
          </a:p>
        </p:txBody>
      </p:sp>
      <p:pic>
        <p:nvPicPr>
          <p:cNvPr id="17" name="Picture 16" descr="A person and person looking at a piece of paper&#10;&#10;Description automatically generated">
            <a:extLst>
              <a:ext uri="{FF2B5EF4-FFF2-40B4-BE49-F238E27FC236}">
                <a16:creationId xmlns:a16="http://schemas.microsoft.com/office/drawing/2014/main" id="{C377F017-F51B-0B09-9FA4-0482598E06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811" t="20401" r="21164"/>
          <a:stretch/>
        </p:blipFill>
        <p:spPr>
          <a:xfrm>
            <a:off x="4475843" y="1459948"/>
            <a:ext cx="2387605" cy="3275340"/>
          </a:xfrm>
          <a:prstGeom prst="rect">
            <a:avLst/>
          </a:prstGeom>
        </p:spPr>
      </p:pic>
      <p:pic>
        <p:nvPicPr>
          <p:cNvPr id="18" name="Picture 17" descr="A person in a black coat&#10;&#10;Description automatically generated">
            <a:extLst>
              <a:ext uri="{FF2B5EF4-FFF2-40B4-BE49-F238E27FC236}">
                <a16:creationId xmlns:a16="http://schemas.microsoft.com/office/drawing/2014/main" id="{81B00C24-631B-374E-C6C0-9325D2FC69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048" r="21164" b="19841"/>
          <a:stretch/>
        </p:blipFill>
        <p:spPr>
          <a:xfrm>
            <a:off x="4914900" y="2530928"/>
            <a:ext cx="3243944" cy="2514605"/>
          </a:xfrm>
          <a:prstGeom prst="rect">
            <a:avLst/>
          </a:prstGeom>
        </p:spPr>
      </p:pic>
      <p:pic>
        <p:nvPicPr>
          <p:cNvPr id="19" name="Picture 18" descr="A person looking at a person in a kitchen&#10;&#10;Description automatically generated">
            <a:extLst>
              <a:ext uri="{FF2B5EF4-FFF2-40B4-BE49-F238E27FC236}">
                <a16:creationId xmlns:a16="http://schemas.microsoft.com/office/drawing/2014/main" id="{447833FC-60FB-430A-441D-0058DA51A6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23" t="18871" r="22134" b="19577"/>
          <a:stretch/>
        </p:blipFill>
        <p:spPr>
          <a:xfrm>
            <a:off x="3851728" y="2790371"/>
            <a:ext cx="2351321" cy="25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422466-A3AD-04D2-C7BA-42DC9A2AD75F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7AEF02-7AF7-AC73-1027-223F3F083F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62876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Engagement Resources</a:t>
            </a:r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 for the Whole Process</a:t>
            </a:r>
          </a:p>
        </p:txBody>
      </p:sp>
      <p:pic>
        <p:nvPicPr>
          <p:cNvPr id="2" name="Picture 1" descr="A diagram of a process&#10;&#10;Description automatically generated">
            <a:extLst>
              <a:ext uri="{FF2B5EF4-FFF2-40B4-BE49-F238E27FC236}">
                <a16:creationId xmlns:a16="http://schemas.microsoft.com/office/drawing/2014/main" id="{C698DF86-55EE-BC42-C422-3E4EAC40D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14" r="-115" b="-20"/>
          <a:stretch/>
        </p:blipFill>
        <p:spPr>
          <a:xfrm>
            <a:off x="827314" y="1850388"/>
            <a:ext cx="10526501" cy="42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7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B7C13B-BDFF-5F6F-A80A-8C7CB5D83DBB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18524E-F107-BE4E-51B3-DDDF26E046FC}"/>
              </a:ext>
            </a:extLst>
          </p:cNvPr>
          <p:cNvSpPr txBox="1"/>
          <p:nvPr/>
        </p:nvSpPr>
        <p:spPr>
          <a:xfrm>
            <a:off x="0" y="618085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>
                <a:solidFill>
                  <a:srgbClr val="165C7D"/>
                </a:solidFill>
                <a:latin typeface="Aptos"/>
                <a:cs typeface="Calibri Light"/>
              </a:rPr>
              <a:t>Who is </a:t>
            </a:r>
            <a:r>
              <a:rPr lang="en-US" sz="3600" b="1">
                <a:solidFill>
                  <a:srgbClr val="165C7D"/>
                </a:solidFill>
                <a:latin typeface="Aptos"/>
                <a:cs typeface="Calibri Light"/>
              </a:rPr>
              <a:t>Willing</a:t>
            </a:r>
            <a:r>
              <a:rPr lang="en-US" sz="3600">
                <a:solidFill>
                  <a:srgbClr val="165C7D"/>
                </a:solidFill>
                <a:latin typeface="Aptos"/>
                <a:cs typeface="Calibri Light"/>
              </a:rPr>
              <a:t> AND </a:t>
            </a:r>
            <a:r>
              <a:rPr lang="en-US" sz="3600" b="1">
                <a:solidFill>
                  <a:srgbClr val="165C7D"/>
                </a:solidFill>
                <a:latin typeface="Aptos"/>
                <a:cs typeface="Calibri Light"/>
              </a:rPr>
              <a:t>Able</a:t>
            </a:r>
            <a:r>
              <a:rPr lang="en-US" sz="3600">
                <a:solidFill>
                  <a:srgbClr val="165C7D"/>
                </a:solidFill>
                <a:latin typeface="Aptos"/>
                <a:cs typeface="Calibri Light"/>
              </a:rPr>
              <a:t> to Participate?</a:t>
            </a:r>
          </a:p>
        </p:txBody>
      </p:sp>
      <p:pic>
        <p:nvPicPr>
          <p:cNvPr id="3" name="Picture 2" descr="A diagram of barriers and a diagram of barriers&#10;&#10;Description automatically generated">
            <a:extLst>
              <a:ext uri="{FF2B5EF4-FFF2-40B4-BE49-F238E27FC236}">
                <a16:creationId xmlns:a16="http://schemas.microsoft.com/office/drawing/2014/main" id="{4121513F-119D-DA32-CA14-205FDA521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29" y="1366444"/>
            <a:ext cx="9938656" cy="49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8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2B06E2-D1B6-BF30-E5C9-0F0C31C8C423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422466-A3AD-04D2-C7BA-42DC9A2AD75F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859F777-3450-BD33-228F-F815E214D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67AEF02-7AF7-AC73-1027-223F3F083F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62876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Identifying and Leveraging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Personas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BD7E83-2C3B-31FD-4869-8F919DD6CD94}"/>
              </a:ext>
            </a:extLst>
          </p:cNvPr>
          <p:cNvSpPr/>
          <p:nvPr/>
        </p:nvSpPr>
        <p:spPr>
          <a:xfrm>
            <a:off x="402566" y="1883432"/>
            <a:ext cx="3666226" cy="19910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Aptos"/>
              </a:rPr>
              <a:t>The Willing Homeowner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60A9D6-3C16-E996-764B-1E8AF1646D7B}"/>
              </a:ext>
            </a:extLst>
          </p:cNvPr>
          <p:cNvSpPr/>
          <p:nvPr/>
        </p:nvSpPr>
        <p:spPr>
          <a:xfrm>
            <a:off x="402565" y="3968148"/>
            <a:ext cx="3666226" cy="19910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Absentee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Owner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DB3F0-632E-A4A9-7CCC-B2CAE913608F}"/>
              </a:ext>
            </a:extLst>
          </p:cNvPr>
          <p:cNvSpPr/>
          <p:nvPr/>
        </p:nvSpPr>
        <p:spPr>
          <a:xfrm>
            <a:off x="4212565" y="1897809"/>
            <a:ext cx="3666226" cy="19910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Reluctant: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Uninterested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F1A154-C334-0652-9E4B-B323FDD8B25A}"/>
              </a:ext>
            </a:extLst>
          </p:cNvPr>
          <p:cNvSpPr/>
          <p:nvPr/>
        </p:nvSpPr>
        <p:spPr>
          <a:xfrm>
            <a:off x="4212564" y="3982525"/>
            <a:ext cx="3666226" cy="19910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Landlord</a:t>
            </a:r>
            <a:endParaRPr lang="en-US" sz="3600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51C71B-6694-F68E-5270-2F46E2D75E8B}"/>
              </a:ext>
            </a:extLst>
          </p:cNvPr>
          <p:cNvSpPr/>
          <p:nvPr/>
        </p:nvSpPr>
        <p:spPr>
          <a:xfrm>
            <a:off x="8051319" y="1897808"/>
            <a:ext cx="3666226" cy="199105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Reluctant: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Unable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2EA31E-0336-3A4D-47D3-64222ACAC60F}"/>
              </a:ext>
            </a:extLst>
          </p:cNvPr>
          <p:cNvSpPr/>
          <p:nvPr/>
        </p:nvSpPr>
        <p:spPr>
          <a:xfrm>
            <a:off x="8051318" y="3982524"/>
            <a:ext cx="3666226" cy="1991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Buyout 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Program Manager</a:t>
            </a:r>
            <a:endParaRPr lang="en-US" sz="36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87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76349F-B88E-F62A-86F2-AEC615CD6B29}"/>
              </a:ext>
            </a:extLst>
          </p:cNvPr>
          <p:cNvSpPr/>
          <p:nvPr/>
        </p:nvSpPr>
        <p:spPr>
          <a:xfrm>
            <a:off x="0" y="-1"/>
            <a:ext cx="12192000" cy="683622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83D906-28A8-C7B6-C656-6543EAF5C644}"/>
              </a:ext>
            </a:extLst>
          </p:cNvPr>
          <p:cNvSpPr txBox="1">
            <a:spLocks/>
          </p:cNvSpPr>
          <p:nvPr/>
        </p:nvSpPr>
        <p:spPr>
          <a:xfrm>
            <a:off x="0" y="2111436"/>
            <a:ext cx="12192000" cy="2288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Green Infrastructure Opportunities </a:t>
            </a:r>
            <a:endParaRPr lang="en-US" sz="3600">
              <a:solidFill>
                <a:schemeClr val="bg1"/>
              </a:solidFill>
              <a:latin typeface="Aptos"/>
              <a:cs typeface="Calibri Ligh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For Buyouts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EF4C94-57F7-AADC-B559-A7559F106666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97B2A0-8AFB-69C3-8EEE-4080B7EA13C5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678F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BBFC522-7BA7-DECA-D261-B47821F87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36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10F273-EFED-050C-08A8-49B7B887A338}"/>
              </a:ext>
            </a:extLst>
          </p:cNvPr>
          <p:cNvSpPr/>
          <p:nvPr/>
        </p:nvSpPr>
        <p:spPr>
          <a:xfrm>
            <a:off x="2647715" y="4445000"/>
            <a:ext cx="9569686" cy="1927525"/>
          </a:xfrm>
          <a:prstGeom prst="rect">
            <a:avLst/>
          </a:prstGeom>
          <a:solidFill>
            <a:srgbClr val="689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>
              <a:latin typeface="Myriad Pro Light" panose="020B0403030403020204" pitchFamily="34" charset="0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134B0C-AF06-22E4-2185-4E1F7BE0DE69}"/>
              </a:ext>
            </a:extLst>
          </p:cNvPr>
          <p:cNvSpPr/>
          <p:nvPr/>
        </p:nvSpPr>
        <p:spPr>
          <a:xfrm>
            <a:off x="0" y="-1"/>
            <a:ext cx="2647714" cy="6836229"/>
          </a:xfrm>
          <a:prstGeom prst="rect">
            <a:avLst/>
          </a:prstGeom>
          <a:solidFill>
            <a:srgbClr val="678F27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CDE79F-6560-D0BA-8C88-8C5BACBA8E1F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16B35-A919-2670-E171-C0EC0A0361BB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C6425EA-46B7-011B-11DC-C4864991D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7A0C07-4857-092B-02EF-C8A6E670ADB3}"/>
              </a:ext>
            </a:extLst>
          </p:cNvPr>
          <p:cNvSpPr txBox="1"/>
          <p:nvPr/>
        </p:nvSpPr>
        <p:spPr>
          <a:xfrm>
            <a:off x="0" y="91670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Myriad Pro" panose="020B0503030403020204" pitchFamily="34" charset="0"/>
                <a:cs typeface="Calibri Light"/>
              </a:rPr>
              <a:t>What is Green Infrastructure?</a:t>
            </a:r>
            <a:endParaRPr lang="en-US" sz="3600" b="1">
              <a:latin typeface="Myriad Pro" panose="020B0503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1AFF5A7-8220-913D-711B-EB738D40A4C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62876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What is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Green Infrastructure?</a:t>
            </a:r>
            <a:endParaRPr lang="en-US" sz="3600" b="1">
              <a:solidFill>
                <a:schemeClr val="bg1"/>
              </a:solidFill>
              <a:latin typeface="Apto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9C058-3FA0-E1AF-9CBF-9E3556AC57DA}"/>
              </a:ext>
            </a:extLst>
          </p:cNvPr>
          <p:cNvSpPr txBox="1"/>
          <p:nvPr/>
        </p:nvSpPr>
        <p:spPr>
          <a:xfrm>
            <a:off x="407904" y="2944217"/>
            <a:ext cx="1831907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b="1">
                <a:latin typeface="Aptos"/>
                <a:ea typeface="+mn-lt"/>
                <a:cs typeface="+mn-lt"/>
              </a:rPr>
              <a:t>Green Infrastructure</a:t>
            </a:r>
          </a:p>
          <a:p>
            <a:pPr marL="0" indent="0">
              <a:buNone/>
            </a:pPr>
            <a:endParaRPr lang="en-US">
              <a:latin typeface="Aptos"/>
              <a:ea typeface="+mn-lt"/>
              <a:cs typeface="+mn-lt"/>
            </a:endParaRPr>
          </a:p>
          <a:p>
            <a:r>
              <a:rPr lang="en-US" sz="1400">
                <a:latin typeface="Aptos"/>
                <a:cs typeface="Segoe UI"/>
              </a:rPr>
              <a:t>Natural solutions that infiltrate, store, or absorb stormwater to reduce runoff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87542EE-D52F-D7ED-4648-9D4690F9F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46" y="2054513"/>
            <a:ext cx="8756650" cy="38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2F53B-BF9B-57E2-E132-027C60EC5B91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D3716A-47D7-1234-978F-B1F7BD0C7891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2A5F002-447E-5C01-E0CA-A0AF314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25918B-7670-CA00-20A7-252540029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66" y="1746672"/>
            <a:ext cx="5160066" cy="36399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Nature-based solutions are the tool and language to frame out the desired future with the various stakeholders</a:t>
            </a:r>
            <a:endParaRPr lang="en-US" sz="1800">
              <a:latin typeface="Aptos"/>
            </a:endParaRP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Based upon familiar approaches and solutions to inform shared vision of the future</a:t>
            </a: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Community resources to inform this process are not necessarily financial - communication, administrative, workforce, knowledge, data, case-based experience</a:t>
            </a: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Connecting benefits and co- benefits of Green Infrastructure strategies to stakeholder groups with personas classification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70A0E3-EE0B-86D0-5ED6-955B669415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81613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Community Visioning Tool</a:t>
            </a:r>
            <a:endParaRPr lang="en-US">
              <a:solidFill>
                <a:schemeClr val="bg1"/>
              </a:solidFill>
              <a:latin typeface="Aptos"/>
            </a:endParaRPr>
          </a:p>
        </p:txBody>
      </p:sp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AC948D7B-C582-7C4A-16E6-754F3A2BB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7" b="937"/>
          <a:stretch/>
        </p:blipFill>
        <p:spPr>
          <a:xfrm>
            <a:off x="6136996" y="1653066"/>
            <a:ext cx="5635142" cy="41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3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1C9172-BB32-5820-5B61-2D8B43DC6E35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51B9A5-AC15-8865-86E9-5D9893E973B5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2FA3BA6-6D46-6630-FDC9-9BD6E8016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9A399E-5614-4A32-D8BF-88EF8E669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" t="10625" r="50887" b="6793"/>
          <a:stretch/>
        </p:blipFill>
        <p:spPr>
          <a:xfrm>
            <a:off x="521368" y="14982"/>
            <a:ext cx="5448557" cy="6189779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FF76F4F-05C5-F2FD-AECC-264341173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22" t="10734" r="2019" b="6793"/>
          <a:stretch/>
        </p:blipFill>
        <p:spPr>
          <a:xfrm>
            <a:off x="5965658" y="12977"/>
            <a:ext cx="5454577" cy="61817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3B5E23B-90BC-D9B2-4A2C-646FDF87DFA3}"/>
              </a:ext>
            </a:extLst>
          </p:cNvPr>
          <p:cNvSpPr txBox="1">
            <a:spLocks/>
          </p:cNvSpPr>
          <p:nvPr/>
        </p:nvSpPr>
        <p:spPr>
          <a:xfrm>
            <a:off x="211694" y="8195"/>
            <a:ext cx="2778442" cy="1929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165C7D"/>
                </a:solidFill>
                <a:latin typeface="Aptos"/>
                <a:cs typeface="Calibri Light"/>
              </a:rPr>
              <a:t>The </a:t>
            </a:r>
            <a:r>
              <a:rPr lang="en-US" sz="3200" b="1">
                <a:solidFill>
                  <a:srgbClr val="165C7D"/>
                </a:solidFill>
                <a:latin typeface="Aptos"/>
                <a:cs typeface="Calibri Light"/>
              </a:rPr>
              <a:t>Green Infrastructure Toolkit</a:t>
            </a:r>
            <a:endParaRPr lang="en-US" sz="3200">
              <a:latin typeface="Apto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9682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50595E-1BAB-E255-ABFB-E2E7C73D243B}"/>
              </a:ext>
            </a:extLst>
          </p:cNvPr>
          <p:cNvSpPr/>
          <p:nvPr/>
        </p:nvSpPr>
        <p:spPr>
          <a:xfrm>
            <a:off x="-8427" y="-4361"/>
            <a:ext cx="12202298" cy="6857410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99BCA-9399-EAE4-66C6-4884C479669A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56A0895-5A44-5F7D-FF27-00C1BB8C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8" y="720725"/>
            <a:ext cx="11267302" cy="99042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ptos"/>
                <a:cs typeface="Calibri Light"/>
              </a:rPr>
              <a:t>Today's Objectives</a:t>
            </a:r>
            <a:br>
              <a:rPr lang="en-US" b="1" dirty="0">
                <a:solidFill>
                  <a:schemeClr val="bg1"/>
                </a:solidFill>
                <a:latin typeface="Aptos"/>
                <a:cs typeface="Calibri Light"/>
              </a:rPr>
            </a:br>
            <a:br>
              <a:rPr lang="en-US" b="1" dirty="0">
                <a:latin typeface="Aptos"/>
                <a:cs typeface="Calibri Light"/>
              </a:rPr>
            </a:br>
            <a:endParaRPr lang="en-US" sz="1100" i="1">
              <a:solidFill>
                <a:srgbClr val="000000"/>
              </a:solidFill>
              <a:latin typeface="Century Gothic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9C496-3DD8-1B08-C0A2-59618695C5CB}"/>
              </a:ext>
            </a:extLst>
          </p:cNvPr>
          <p:cNvSpPr txBox="1"/>
          <p:nvPr/>
        </p:nvSpPr>
        <p:spPr>
          <a:xfrm>
            <a:off x="1056640" y="1630680"/>
            <a:ext cx="965708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FFFF"/>
                </a:solidFill>
                <a:latin typeface="Aptos"/>
              </a:rPr>
              <a:t>Presenters will </a:t>
            </a:r>
            <a:r>
              <a:rPr lang="en-US" sz="2800" b="1" i="1" dirty="0">
                <a:solidFill>
                  <a:srgbClr val="FFFFFF"/>
                </a:solidFill>
                <a:latin typeface="Aptos"/>
              </a:rPr>
              <a:t>share</a:t>
            </a:r>
            <a:r>
              <a:rPr lang="en-US" sz="2800" i="1" dirty="0">
                <a:solidFill>
                  <a:srgbClr val="FFFFFF"/>
                </a:solidFill>
                <a:latin typeface="Aptos"/>
              </a:rPr>
              <a:t> how modular and flexible green infrastructure solutions and a strategic communications and outreach approach can help your community to enhance participation in buyout programs and envision the future state of buyout properties.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solidFill>
                <a:srgbClr val="FFFFFF"/>
              </a:solidFill>
              <a:latin typeface="Apto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FFFF"/>
                </a:solidFill>
                <a:latin typeface="Aptos"/>
              </a:rPr>
              <a:t>Participants will </a:t>
            </a:r>
            <a:r>
              <a:rPr lang="en-US" sz="2800" b="1" i="1" dirty="0">
                <a:solidFill>
                  <a:srgbClr val="FFFFFF"/>
                </a:solidFill>
                <a:latin typeface="Aptos"/>
              </a:rPr>
              <a:t>practice</a:t>
            </a:r>
            <a:r>
              <a:rPr lang="en-US" sz="2800" i="1" dirty="0">
                <a:solidFill>
                  <a:srgbClr val="FFFFFF"/>
                </a:solidFill>
                <a:latin typeface="Aptos"/>
              </a:rPr>
              <a:t> using these tools through an interactive activity and discussion and </a:t>
            </a:r>
            <a:r>
              <a:rPr lang="en-US" sz="2800" b="1" i="1" dirty="0">
                <a:solidFill>
                  <a:srgbClr val="FFFFFF"/>
                </a:solidFill>
                <a:latin typeface="Aptos"/>
              </a:rPr>
              <a:t>reflect</a:t>
            </a:r>
            <a:r>
              <a:rPr lang="en-US" sz="2800" i="1" dirty="0">
                <a:solidFill>
                  <a:srgbClr val="FFFFFF"/>
                </a:solidFill>
                <a:latin typeface="Aptos"/>
              </a:rPr>
              <a:t> upon how similar approaches could apply to their communities.</a:t>
            </a:r>
          </a:p>
        </p:txBody>
      </p:sp>
    </p:spTree>
    <p:extLst>
      <p:ext uri="{BB962C8B-B14F-4D97-AF65-F5344CB8AC3E}">
        <p14:creationId xmlns:p14="http://schemas.microsoft.com/office/powerpoint/2010/main" val="441357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1C9172-BB32-5820-5B61-2D8B43DC6E35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51B9A5-AC15-8865-86E9-5D9893E973B5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2FA3BA6-6D46-6630-FDC9-9BD6E8016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7A07B656-8E5D-A524-A0A2-8E8790C38141}"/>
              </a:ext>
            </a:extLst>
          </p:cNvPr>
          <p:cNvSpPr txBox="1">
            <a:spLocks/>
          </p:cNvSpPr>
          <p:nvPr/>
        </p:nvSpPr>
        <p:spPr>
          <a:xfrm>
            <a:off x="211694" y="8195"/>
            <a:ext cx="2778442" cy="1929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165C7D"/>
                </a:solidFill>
                <a:latin typeface="Aptos"/>
                <a:cs typeface="Calibri Light"/>
              </a:rPr>
              <a:t>The </a:t>
            </a:r>
            <a:r>
              <a:rPr lang="en-US" sz="3200" b="1">
                <a:solidFill>
                  <a:srgbClr val="165C7D"/>
                </a:solidFill>
                <a:latin typeface="Aptos"/>
                <a:cs typeface="Calibri Light"/>
              </a:rPr>
              <a:t>Green Infrastructure Toolkit</a:t>
            </a:r>
            <a:endParaRPr lang="en-US" sz="3200">
              <a:latin typeface="Aptos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E343C-A884-CAA6-B8DB-11E342EE7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129" y="228600"/>
            <a:ext cx="6474742" cy="582929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95273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2F53B-BF9B-57E2-E132-027C60EC5B91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D3716A-47D7-1234-978F-B1F7BD0C7891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2A5F002-447E-5C01-E0CA-A0AF314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25918B-7670-CA00-20A7-252540029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40" y="1713540"/>
            <a:ext cx="3514325" cy="38003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Green infrastructure features based on community input needs and co-benefits envisioned/ desired</a:t>
            </a:r>
            <a:endParaRPr lang="en-US">
              <a:latin typeface="Aptos"/>
              <a:cs typeface="Calibri" panose="020F0502020204030204"/>
            </a:endParaRP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Combination of measures creates a project package that multiplies the effects </a:t>
            </a: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Owned and maintained by local government</a:t>
            </a:r>
          </a:p>
          <a:p>
            <a:pPr marL="342900" indent="-342900">
              <a:lnSpc>
                <a:spcPct val="100000"/>
              </a:lnSpc>
              <a:buFont typeface="Wingdings"/>
              <a:buChar char="ü"/>
            </a:pPr>
            <a:r>
              <a:rPr lang="en-US" sz="1800">
                <a:latin typeface="Aptos"/>
                <a:cs typeface="Calibri" panose="020F0502020204030204"/>
              </a:rPr>
              <a:t>Public space accessible for all the community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E783C-D841-A2E8-4A71-E01D65AD8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8" t="10067" r="2460" b="6488"/>
          <a:stretch/>
        </p:blipFill>
        <p:spPr>
          <a:xfrm>
            <a:off x="4071060" y="166602"/>
            <a:ext cx="7854042" cy="57951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441ECB-D3CD-E7E4-982C-6DCA342DBCB6}"/>
              </a:ext>
            </a:extLst>
          </p:cNvPr>
          <p:cNvSpPr txBox="1">
            <a:spLocks/>
          </p:cNvSpPr>
          <p:nvPr/>
        </p:nvSpPr>
        <p:spPr>
          <a:xfrm>
            <a:off x="211694" y="3047"/>
            <a:ext cx="2778442" cy="1275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65C7D"/>
                </a:solidFill>
                <a:latin typeface="Aptos"/>
                <a:cs typeface="Calibri Light"/>
              </a:rPr>
              <a:t>Process and Vision</a:t>
            </a:r>
            <a:endParaRPr lang="en-US" b="1">
              <a:latin typeface="Apto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212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1C9172-BB32-5820-5B61-2D8B43DC6E35}"/>
              </a:ext>
            </a:extLst>
          </p:cNvPr>
          <p:cNvGrpSpPr/>
          <p:nvPr/>
        </p:nvGrpSpPr>
        <p:grpSpPr>
          <a:xfrm>
            <a:off x="0" y="6287661"/>
            <a:ext cx="12192000" cy="570339"/>
            <a:chOff x="0" y="6287661"/>
            <a:chExt cx="12192000" cy="570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51B9A5-AC15-8865-86E9-5D9893E973B5}"/>
                </a:ext>
              </a:extLst>
            </p:cNvPr>
            <p:cNvSpPr/>
            <p:nvPr/>
          </p:nvSpPr>
          <p:spPr>
            <a:xfrm>
              <a:off x="0" y="6287661"/>
              <a:ext cx="12192000" cy="570339"/>
            </a:xfrm>
            <a:prstGeom prst="rect">
              <a:avLst/>
            </a:prstGeom>
            <a:solidFill>
              <a:srgbClr val="165C7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2FA3BA6-6D46-6630-FDC9-9BD6E8016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621" y="6416485"/>
              <a:ext cx="995050" cy="328155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0EC6B9C5-65BF-3893-4FCA-2F45E4AEC02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57249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Types of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Green Infrastructure</a:t>
            </a:r>
            <a:endParaRPr lang="en-US" sz="3600" b="1">
              <a:solidFill>
                <a:schemeClr val="bg1"/>
              </a:solidFill>
              <a:latin typeface="Apto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67981-1993-2A84-56F1-A4C5F9162828}"/>
              </a:ext>
            </a:extLst>
          </p:cNvPr>
          <p:cNvSpPr txBox="1"/>
          <p:nvPr/>
        </p:nvSpPr>
        <p:spPr>
          <a:xfrm>
            <a:off x="1698674" y="1059373"/>
            <a:ext cx="3271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>
                <a:latin typeface="Myriad Pro" panose="020B0503030403020204" pitchFamily="34" charset="0"/>
                <a:ea typeface="+mn-lt"/>
                <a:cs typeface="+mn-lt"/>
              </a:rPr>
              <a:t>Single Lot Buyout 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C7922-CEFF-5ACE-D6B1-F2E5C707BF32}"/>
              </a:ext>
            </a:extLst>
          </p:cNvPr>
          <p:cNvSpPr txBox="1"/>
          <p:nvPr/>
        </p:nvSpPr>
        <p:spPr>
          <a:xfrm>
            <a:off x="7024124" y="1109530"/>
            <a:ext cx="3424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>
                <a:latin typeface="Myriad Pro" panose="020B0503030403020204" pitchFamily="34" charset="0"/>
                <a:ea typeface="+mn-lt"/>
                <a:cs typeface="+mn-lt"/>
              </a:rPr>
              <a:t>Multiple Buyout Properties</a:t>
            </a:r>
          </a:p>
        </p:txBody>
      </p:sp>
      <p:pic>
        <p:nvPicPr>
          <p:cNvPr id="3" name="Picture 2" descr="A diagram of a garden&#10;&#10;Description automatically generated">
            <a:extLst>
              <a:ext uri="{FF2B5EF4-FFF2-40B4-BE49-F238E27FC236}">
                <a16:creationId xmlns:a16="http://schemas.microsoft.com/office/drawing/2014/main" id="{9DF10C08-B14A-A9BF-52CE-2F8863484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46" t="2433" r="5047" b="64720"/>
          <a:stretch/>
        </p:blipFill>
        <p:spPr>
          <a:xfrm>
            <a:off x="1816699" y="1470509"/>
            <a:ext cx="3018734" cy="2023349"/>
          </a:xfrm>
          <a:prstGeom prst="rect">
            <a:avLst/>
          </a:prstGeom>
        </p:spPr>
      </p:pic>
      <p:pic>
        <p:nvPicPr>
          <p:cNvPr id="13" name="Picture 12" descr="A diagram of a garden&#10;&#10;Description automatically generated">
            <a:extLst>
              <a:ext uri="{FF2B5EF4-FFF2-40B4-BE49-F238E27FC236}">
                <a16:creationId xmlns:a16="http://schemas.microsoft.com/office/drawing/2014/main" id="{91860FF8-815B-1C2A-C7AB-1A6D50A0E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63" t="65896" r="4262" b="2362"/>
          <a:stretch/>
        </p:blipFill>
        <p:spPr>
          <a:xfrm>
            <a:off x="1816699" y="3836718"/>
            <a:ext cx="3038591" cy="1956531"/>
          </a:xfrm>
          <a:prstGeom prst="rect">
            <a:avLst/>
          </a:prstGeom>
        </p:spPr>
      </p:pic>
      <p:pic>
        <p:nvPicPr>
          <p:cNvPr id="14" name="Picture 13" descr="A diagram of a park and a park&#10;&#10;Description automatically generated">
            <a:extLst>
              <a:ext uri="{FF2B5EF4-FFF2-40B4-BE49-F238E27FC236}">
                <a16:creationId xmlns:a16="http://schemas.microsoft.com/office/drawing/2014/main" id="{E4C056B0-7CEA-D71D-2861-34B091384C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18" t="8915" r="4469" b="52713"/>
          <a:stretch/>
        </p:blipFill>
        <p:spPr>
          <a:xfrm>
            <a:off x="6768702" y="1501309"/>
            <a:ext cx="3701248" cy="2146194"/>
          </a:xfrm>
          <a:prstGeom prst="rect">
            <a:avLst/>
          </a:prstGeom>
        </p:spPr>
      </p:pic>
      <p:pic>
        <p:nvPicPr>
          <p:cNvPr id="15" name="Picture 14" descr="A diagram of a park and a park&#10;&#10;Description automatically generated">
            <a:extLst>
              <a:ext uri="{FF2B5EF4-FFF2-40B4-BE49-F238E27FC236}">
                <a16:creationId xmlns:a16="http://schemas.microsoft.com/office/drawing/2014/main" id="{62AACF7F-4CD2-DDEF-7DA0-6258D83A5A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66" t="51707" r="4034" b="6829"/>
          <a:stretch/>
        </p:blipFill>
        <p:spPr>
          <a:xfrm>
            <a:off x="6959202" y="3596809"/>
            <a:ext cx="3700619" cy="23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307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57A060-791B-DEE6-2DBB-CD75986B3934}"/>
              </a:ext>
            </a:extLst>
          </p:cNvPr>
          <p:cNvSpPr/>
          <p:nvPr/>
        </p:nvSpPr>
        <p:spPr>
          <a:xfrm>
            <a:off x="0" y="-2554"/>
            <a:ext cx="12192000" cy="683622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9E0293-6F60-67E2-8683-7E88AE8B7932}"/>
              </a:ext>
            </a:extLst>
          </p:cNvPr>
          <p:cNvSpPr txBox="1">
            <a:spLocks/>
          </p:cNvSpPr>
          <p:nvPr/>
        </p:nvSpPr>
        <p:spPr>
          <a:xfrm>
            <a:off x="0" y="2644474"/>
            <a:ext cx="12192000" cy="1567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How would this process play out?</a:t>
            </a:r>
            <a:endParaRPr lang="en-US">
              <a:solidFill>
                <a:schemeClr val="bg1"/>
              </a:solidFill>
              <a:latin typeface="Aptos"/>
              <a:cs typeface="Calibri Light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Aptos"/>
                <a:ea typeface="+mj-lt"/>
                <a:cs typeface="+mj-lt"/>
              </a:rPr>
              <a:t>GROUP ACTIVITY</a:t>
            </a:r>
          </a:p>
          <a:p>
            <a:pPr algn="ctr"/>
            <a:endParaRPr lang="en-US" sz="3600" b="1">
              <a:solidFill>
                <a:schemeClr val="bg1"/>
              </a:solidFill>
              <a:latin typeface="Apto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09064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E5BD38-4268-D96B-4201-DE4B6431C93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57249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Choose a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Persona</a:t>
            </a:r>
            <a:endParaRPr lang="en-US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3B5514-FA4D-9C59-472C-6D4A199084C6}"/>
              </a:ext>
            </a:extLst>
          </p:cNvPr>
          <p:cNvSpPr/>
          <p:nvPr/>
        </p:nvSpPr>
        <p:spPr>
          <a:xfrm>
            <a:off x="402566" y="1883432"/>
            <a:ext cx="3666226" cy="19910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rgbClr val="FFFFFF"/>
                </a:solidFill>
                <a:latin typeface="Aptos"/>
              </a:rPr>
              <a:t>The Willing Homeowner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A0E1-255C-8B22-EB50-0FFC13F94AEA}"/>
              </a:ext>
            </a:extLst>
          </p:cNvPr>
          <p:cNvSpPr/>
          <p:nvPr/>
        </p:nvSpPr>
        <p:spPr>
          <a:xfrm>
            <a:off x="402565" y="3968148"/>
            <a:ext cx="3666226" cy="19910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Absentee 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Owner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6FEBB-545C-6924-806F-4F60F165801B}"/>
              </a:ext>
            </a:extLst>
          </p:cNvPr>
          <p:cNvSpPr/>
          <p:nvPr/>
        </p:nvSpPr>
        <p:spPr>
          <a:xfrm>
            <a:off x="4212565" y="1897809"/>
            <a:ext cx="3666226" cy="19910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Reluctant: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Uninterested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83B9BC-13CF-B84D-9436-411B19D7E658}"/>
              </a:ext>
            </a:extLst>
          </p:cNvPr>
          <p:cNvSpPr/>
          <p:nvPr/>
        </p:nvSpPr>
        <p:spPr>
          <a:xfrm>
            <a:off x="4212564" y="3982525"/>
            <a:ext cx="3666226" cy="19910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Landlord</a:t>
            </a:r>
            <a:endParaRPr lang="en-US" sz="36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E57AC2-ED6E-CDB2-291D-BB27AC0A137E}"/>
              </a:ext>
            </a:extLst>
          </p:cNvPr>
          <p:cNvSpPr/>
          <p:nvPr/>
        </p:nvSpPr>
        <p:spPr>
          <a:xfrm>
            <a:off x="8051319" y="1897808"/>
            <a:ext cx="3666226" cy="199105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Reluctant: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Unable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DC32C4-C68E-B786-B072-EBEDD27F731B}"/>
              </a:ext>
            </a:extLst>
          </p:cNvPr>
          <p:cNvSpPr/>
          <p:nvPr/>
        </p:nvSpPr>
        <p:spPr>
          <a:xfrm>
            <a:off x="8051318" y="3982524"/>
            <a:ext cx="3666226" cy="1991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Buyout </a:t>
            </a:r>
          </a:p>
          <a:p>
            <a:pPr algn="ctr"/>
            <a:r>
              <a:rPr lang="en-US" sz="3600">
                <a:solidFill>
                  <a:schemeClr val="bg1"/>
                </a:solidFill>
                <a:ea typeface="+mn-lt"/>
                <a:cs typeface="+mn-lt"/>
              </a:rPr>
              <a:t>Program Manager</a:t>
            </a:r>
            <a:endParaRPr lang="en-US" sz="36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8252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3A71D8A2-83B3-3AB6-178F-A525FCEB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4" y="-1025178"/>
            <a:ext cx="12202885" cy="78850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E07E5A-D45F-8C92-2EAE-60AB9DBE3B6F}"/>
              </a:ext>
            </a:extLst>
          </p:cNvPr>
          <p:cNvSpPr/>
          <p:nvPr/>
        </p:nvSpPr>
        <p:spPr>
          <a:xfrm>
            <a:off x="330200" y="45720"/>
            <a:ext cx="3556000" cy="1717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2F34E1-F22E-9A69-1088-4CE50F2BC0CA}"/>
              </a:ext>
            </a:extLst>
          </p:cNvPr>
          <p:cNvSpPr txBox="1">
            <a:spLocks/>
          </p:cNvSpPr>
          <p:nvPr/>
        </p:nvSpPr>
        <p:spPr>
          <a:xfrm>
            <a:off x="425054" y="-7407"/>
            <a:ext cx="3623399" cy="1899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This fictional neighborhood represents an area prone to flooding.</a:t>
            </a:r>
            <a:endParaRPr lang="en-US" sz="2800" dirty="0">
              <a:solidFill>
                <a:srgbClr val="165C7D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97141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9D3A260D-C613-256B-91F3-D5CFE302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6" y="-1025178"/>
            <a:ext cx="12196946" cy="788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40C5A-220E-8476-AAC4-10D34A9DDF75}"/>
              </a:ext>
            </a:extLst>
          </p:cNvPr>
          <p:cNvSpPr/>
          <p:nvPr/>
        </p:nvSpPr>
        <p:spPr>
          <a:xfrm>
            <a:off x="218440" y="-15240"/>
            <a:ext cx="4460240" cy="106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55A7D9-03DE-2BAA-79B4-1B8109F75F45}"/>
              </a:ext>
            </a:extLst>
          </p:cNvPr>
          <p:cNvSpPr txBox="1">
            <a:spLocks/>
          </p:cNvSpPr>
          <p:nvPr/>
        </p:nvSpPr>
        <p:spPr>
          <a:xfrm>
            <a:off x="353934" y="23073"/>
            <a:ext cx="4435247" cy="122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Lots eligible for buyouts have been identified.</a:t>
            </a:r>
          </a:p>
          <a:p>
            <a:endParaRPr lang="en-US" sz="1800" b="1">
              <a:solidFill>
                <a:schemeClr val="bg1"/>
              </a:solidFill>
              <a:latin typeface="Apto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33420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9D3A260D-C613-256B-91F3-D5CFE302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6" y="-1025178"/>
            <a:ext cx="12196946" cy="788509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C35D091-8E16-478D-6623-663583263C85}"/>
              </a:ext>
            </a:extLst>
          </p:cNvPr>
          <p:cNvSpPr/>
          <p:nvPr/>
        </p:nvSpPr>
        <p:spPr>
          <a:xfrm>
            <a:off x="2336799" y="3261360"/>
            <a:ext cx="135128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itting on a couch holding a cane&#10;&#10;Description automatically generated">
            <a:extLst>
              <a:ext uri="{FF2B5EF4-FFF2-40B4-BE49-F238E27FC236}">
                <a16:creationId xmlns:a16="http://schemas.microsoft.com/office/drawing/2014/main" id="{2E94FF5E-6EFA-6E75-7E75-09E61A51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823028"/>
            <a:ext cx="2209801" cy="220980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07D5034-0985-8592-8BE9-2AE2A0FE941E}"/>
              </a:ext>
            </a:extLst>
          </p:cNvPr>
          <p:cNvSpPr/>
          <p:nvPr/>
        </p:nvSpPr>
        <p:spPr>
          <a:xfrm>
            <a:off x="2611119" y="1046480"/>
            <a:ext cx="135128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black coat&#10;&#10;Description automatically generated">
            <a:extLst>
              <a:ext uri="{FF2B5EF4-FFF2-40B4-BE49-F238E27FC236}">
                <a16:creationId xmlns:a16="http://schemas.microsoft.com/office/drawing/2014/main" id="{B6D7878E-6D1E-B514-055B-BED9A36EF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84" y="620486"/>
            <a:ext cx="2188029" cy="217714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214B533-296C-2163-78B5-FA43E18B87AA}"/>
              </a:ext>
            </a:extLst>
          </p:cNvPr>
          <p:cNvSpPr/>
          <p:nvPr/>
        </p:nvSpPr>
        <p:spPr>
          <a:xfrm>
            <a:off x="5781040" y="1473200"/>
            <a:ext cx="135128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suitcase and opening a door&#10;&#10;Description automatically generated">
            <a:extLst>
              <a:ext uri="{FF2B5EF4-FFF2-40B4-BE49-F238E27FC236}">
                <a16:creationId xmlns:a16="http://schemas.microsoft.com/office/drawing/2014/main" id="{6EA48FD8-FBC4-8D4E-5BD5-AFE2E67FF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737" y="1036320"/>
            <a:ext cx="2209800" cy="219891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5DA4DD-7D99-67F2-2FA1-7E216747F18F}"/>
              </a:ext>
            </a:extLst>
          </p:cNvPr>
          <p:cNvSpPr/>
          <p:nvPr/>
        </p:nvSpPr>
        <p:spPr>
          <a:xfrm>
            <a:off x="3606799" y="4104640"/>
            <a:ext cx="135128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and person looking at a piece of paper&#10;&#10;Description automatically generated">
            <a:extLst>
              <a:ext uri="{FF2B5EF4-FFF2-40B4-BE49-F238E27FC236}">
                <a16:creationId xmlns:a16="http://schemas.microsoft.com/office/drawing/2014/main" id="{F47DF25A-B03C-B64F-5FCF-A9FCC68C3E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02" t="13889" r="17131" b="19444"/>
          <a:stretch/>
        </p:blipFill>
        <p:spPr>
          <a:xfrm>
            <a:off x="3604380" y="3973285"/>
            <a:ext cx="1399986" cy="1465948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937821F6-17E6-64BB-F0EF-4CEAA91B6E0D}"/>
              </a:ext>
            </a:extLst>
          </p:cNvPr>
          <p:cNvSpPr/>
          <p:nvPr/>
        </p:nvSpPr>
        <p:spPr>
          <a:xfrm rot="9600000">
            <a:off x="4871311" y="4079861"/>
            <a:ext cx="250371" cy="664028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29AB5B5-9A39-34AE-EE0A-25540741AF5D}"/>
              </a:ext>
            </a:extLst>
          </p:cNvPr>
          <p:cNvSpPr/>
          <p:nvPr/>
        </p:nvSpPr>
        <p:spPr>
          <a:xfrm rot="20280000">
            <a:off x="6677116" y="3387243"/>
            <a:ext cx="424543" cy="718457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C6A50CB-3E5D-3F1A-CCBB-9E615C905A84}"/>
              </a:ext>
            </a:extLst>
          </p:cNvPr>
          <p:cNvSpPr/>
          <p:nvPr/>
        </p:nvSpPr>
        <p:spPr>
          <a:xfrm rot="-1200000">
            <a:off x="5491796" y="1989803"/>
            <a:ext cx="250371" cy="664028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64B8E19-57B6-3608-3788-33A1ABF46C44}"/>
              </a:ext>
            </a:extLst>
          </p:cNvPr>
          <p:cNvSpPr/>
          <p:nvPr/>
        </p:nvSpPr>
        <p:spPr>
          <a:xfrm rot="3840000">
            <a:off x="2128110" y="3100146"/>
            <a:ext cx="250371" cy="664028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144A3E59-4272-E7E5-3FB5-FD0B513C6458}"/>
              </a:ext>
            </a:extLst>
          </p:cNvPr>
          <p:cNvSpPr/>
          <p:nvPr/>
        </p:nvSpPr>
        <p:spPr>
          <a:xfrm rot="16200000">
            <a:off x="3200805" y="2036662"/>
            <a:ext cx="272142" cy="914399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C331C66-D162-03D5-D74B-8DAAEE2AC7EB}"/>
              </a:ext>
            </a:extLst>
          </p:cNvPr>
          <p:cNvSpPr/>
          <p:nvPr/>
        </p:nvSpPr>
        <p:spPr>
          <a:xfrm rot="4980000">
            <a:off x="5720396" y="1162488"/>
            <a:ext cx="250371" cy="664028"/>
          </a:xfrm>
          <a:prstGeom prst="rightBrace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72AD5A-7075-9EB1-921E-CC356498A833}"/>
              </a:ext>
            </a:extLst>
          </p:cNvPr>
          <p:cNvSpPr/>
          <p:nvPr/>
        </p:nvSpPr>
        <p:spPr>
          <a:xfrm>
            <a:off x="5775960" y="4780280"/>
            <a:ext cx="6136640" cy="975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34282A-D132-0E22-F51F-FF4FE1EF3F9B}"/>
              </a:ext>
            </a:extLst>
          </p:cNvPr>
          <p:cNvSpPr/>
          <p:nvPr/>
        </p:nvSpPr>
        <p:spPr>
          <a:xfrm>
            <a:off x="7020559" y="2722880"/>
            <a:ext cx="1351280" cy="132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looking at a person in a kitchen&#10;&#10;Description automatically generated">
            <a:extLst>
              <a:ext uri="{FF2B5EF4-FFF2-40B4-BE49-F238E27FC236}">
                <a16:creationId xmlns:a16="http://schemas.microsoft.com/office/drawing/2014/main" id="{B1497EC8-69A4-BDEA-8B3E-37E036C4AF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00" t="17507" r="18932" b="17995"/>
          <a:stretch/>
        </p:blipFill>
        <p:spPr>
          <a:xfrm>
            <a:off x="6997821" y="2669418"/>
            <a:ext cx="1403053" cy="14393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55A7D9-03DE-2BAA-79B4-1B8109F75F45}"/>
              </a:ext>
            </a:extLst>
          </p:cNvPr>
          <p:cNvSpPr txBox="1">
            <a:spLocks/>
          </p:cNvSpPr>
          <p:nvPr/>
        </p:nvSpPr>
        <p:spPr>
          <a:xfrm>
            <a:off x="5962254" y="4788113"/>
            <a:ext cx="6132378" cy="984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What challenges or opportunities will different residents experience?</a:t>
            </a:r>
          </a:p>
        </p:txBody>
      </p:sp>
    </p:spTree>
    <p:extLst>
      <p:ext uri="{BB962C8B-B14F-4D97-AF65-F5344CB8AC3E}">
        <p14:creationId xmlns:p14="http://schemas.microsoft.com/office/powerpoint/2010/main" val="1970344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neighborhood&#10;&#10;Description automatically generated">
            <a:extLst>
              <a:ext uri="{FF2B5EF4-FFF2-40B4-BE49-F238E27FC236}">
                <a16:creationId xmlns:a16="http://schemas.microsoft.com/office/drawing/2014/main" id="{00630063-7301-F8BC-7514-8CB1403C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6" y="-1025178"/>
            <a:ext cx="12196946" cy="788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6A7B6C-D757-9387-701C-6311CA493F69}"/>
              </a:ext>
            </a:extLst>
          </p:cNvPr>
          <p:cNvSpPr/>
          <p:nvPr/>
        </p:nvSpPr>
        <p:spPr>
          <a:xfrm>
            <a:off x="299720" y="-15240"/>
            <a:ext cx="4592320" cy="136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E6A3E1-73BE-4A89-D839-1A4716EBD2A0}"/>
              </a:ext>
            </a:extLst>
          </p:cNvPr>
          <p:cNvSpPr txBox="1">
            <a:spLocks/>
          </p:cNvSpPr>
          <p:nvPr/>
        </p:nvSpPr>
        <p:spPr>
          <a:xfrm>
            <a:off x="455534" y="165313"/>
            <a:ext cx="4355340" cy="1005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Once properties are purchased, all structures are removed from lots.</a:t>
            </a:r>
          </a:p>
        </p:txBody>
      </p:sp>
    </p:spTree>
    <p:extLst>
      <p:ext uri="{BB962C8B-B14F-4D97-AF65-F5344CB8AC3E}">
        <p14:creationId xmlns:p14="http://schemas.microsoft.com/office/powerpoint/2010/main" val="3040157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neighborhood&#10;&#10;Description automatically generated">
            <a:extLst>
              <a:ext uri="{FF2B5EF4-FFF2-40B4-BE49-F238E27FC236}">
                <a16:creationId xmlns:a16="http://schemas.microsoft.com/office/drawing/2014/main" id="{00630063-7301-F8BC-7514-8CB1403C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6" y="-1028267"/>
            <a:ext cx="12196946" cy="788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8D7DCE-D9D7-AE12-FCE9-A096DBFC7099}"/>
              </a:ext>
            </a:extLst>
          </p:cNvPr>
          <p:cNvSpPr/>
          <p:nvPr/>
        </p:nvSpPr>
        <p:spPr>
          <a:xfrm>
            <a:off x="289560" y="106680"/>
            <a:ext cx="506984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E6A3E1-73BE-4A89-D839-1A4716EBD2A0}"/>
              </a:ext>
            </a:extLst>
          </p:cNvPr>
          <p:cNvSpPr txBox="1">
            <a:spLocks/>
          </p:cNvSpPr>
          <p:nvPr/>
        </p:nvSpPr>
        <p:spPr>
          <a:xfrm>
            <a:off x="414894" y="175473"/>
            <a:ext cx="7087418" cy="103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What opportunities for green infrastructure now exist?</a:t>
            </a:r>
            <a:endParaRPr lang="en-US" sz="2800" dirty="0">
              <a:solidFill>
                <a:srgbClr val="165C7D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320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50595E-1BAB-E255-ABFB-E2E7C73D243B}"/>
              </a:ext>
            </a:extLst>
          </p:cNvPr>
          <p:cNvSpPr/>
          <p:nvPr/>
        </p:nvSpPr>
        <p:spPr>
          <a:xfrm>
            <a:off x="-8427" y="-4361"/>
            <a:ext cx="12202298" cy="6857410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C99BCA-9399-EAE4-66C6-4884C479669A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56A0895-5A44-5F7D-FF27-00C1BB8C5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8" y="365125"/>
            <a:ext cx="11267302" cy="133586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  <a:latin typeface="Aptos"/>
                <a:cs typeface="Calibri Light"/>
              </a:rPr>
              <a:t>Meet</a:t>
            </a:r>
            <a:r>
              <a:rPr lang="en-US">
                <a:solidFill>
                  <a:schemeClr val="bg1"/>
                </a:solidFill>
                <a:latin typeface="Aptos"/>
                <a:cs typeface="Calibri Light"/>
              </a:rPr>
              <a:t> the Team</a:t>
            </a:r>
          </a:p>
        </p:txBody>
      </p:sp>
      <p:pic>
        <p:nvPicPr>
          <p:cNvPr id="2" name="Picture 1" descr="A person in a grey dress&#10;&#10;Description automatically generated">
            <a:extLst>
              <a:ext uri="{FF2B5EF4-FFF2-40B4-BE49-F238E27FC236}">
                <a16:creationId xmlns:a16="http://schemas.microsoft.com/office/drawing/2014/main" id="{A0B125B3-E6BF-A111-8858-B1CDFD1A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 r="976" b="17387"/>
          <a:stretch/>
        </p:blipFill>
        <p:spPr>
          <a:xfrm>
            <a:off x="209201" y="1936928"/>
            <a:ext cx="2216803" cy="2665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550C9-9331-6031-3FB3-D34E8A6154D7}"/>
              </a:ext>
            </a:extLst>
          </p:cNvPr>
          <p:cNvSpPr txBox="1"/>
          <p:nvPr/>
        </p:nvSpPr>
        <p:spPr>
          <a:xfrm>
            <a:off x="12945" y="5426675"/>
            <a:ext cx="261551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/>
                <a:cs typeface="Calibri"/>
              </a:rPr>
              <a:t>Tacy Lambiase</a:t>
            </a:r>
          </a:p>
          <a:p>
            <a:pPr algn="ctr"/>
            <a:r>
              <a:rPr lang="en-US" sz="1400" i="1">
                <a:solidFill>
                  <a:schemeClr val="bg1"/>
                </a:solidFill>
                <a:latin typeface="Aptos"/>
                <a:cs typeface="Calibri"/>
              </a:rPr>
              <a:t>Kim Lundgren Associates, Inc.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CDB1D-61FC-7591-F0E2-9500801DEF96}"/>
              </a:ext>
            </a:extLst>
          </p:cNvPr>
          <p:cNvSpPr txBox="1"/>
          <p:nvPr/>
        </p:nvSpPr>
        <p:spPr>
          <a:xfrm>
            <a:off x="2418688" y="5426675"/>
            <a:ext cx="26155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Nancy </a:t>
            </a:r>
            <a:r>
              <a:rPr lang="en-US" sz="2000" b="1">
                <a:solidFill>
                  <a:schemeClr val="bg1"/>
                </a:solidFill>
                <a:latin typeface="Aptos"/>
                <a:cs typeface="Calibri"/>
              </a:rPr>
              <a:t>Miramonti</a:t>
            </a:r>
            <a:endParaRPr lang="en-US">
              <a:solidFill>
                <a:schemeClr val="bg1"/>
              </a:solidFill>
              <a:latin typeface="Aptos"/>
              <a:cs typeface="Calibri"/>
            </a:endParaRPr>
          </a:p>
          <a:p>
            <a:pPr algn="ctr"/>
            <a:r>
              <a:rPr lang="en-US" sz="1400" i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South Carolina </a:t>
            </a:r>
            <a:r>
              <a:rPr lang="en-US" sz="1400" i="1">
                <a:solidFill>
                  <a:schemeClr val="bg1"/>
                </a:solidFill>
                <a:latin typeface="Aptos"/>
                <a:ea typeface="+mn-lt"/>
                <a:cs typeface="Calibri"/>
              </a:rPr>
              <a:t>Office</a:t>
            </a:r>
            <a:r>
              <a:rPr lang="en-US" sz="1400" i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 of Resilience</a:t>
            </a:r>
            <a:endParaRPr lang="en-US" sz="1400" i="1">
              <a:solidFill>
                <a:schemeClr val="bg1"/>
              </a:solidFill>
              <a:latin typeface="Aptos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33FF0-E618-4276-772E-041A30A78586}"/>
              </a:ext>
            </a:extLst>
          </p:cNvPr>
          <p:cNvSpPr txBox="1"/>
          <p:nvPr/>
        </p:nvSpPr>
        <p:spPr>
          <a:xfrm>
            <a:off x="4835316" y="5426675"/>
            <a:ext cx="26155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Kelly Main </a:t>
            </a:r>
            <a:endParaRPr lang="en-US">
              <a:solidFill>
                <a:schemeClr val="bg1"/>
              </a:solidFill>
              <a:latin typeface="Aptos"/>
              <a:cs typeface="Calibri"/>
            </a:endParaRPr>
          </a:p>
          <a:p>
            <a:pPr algn="ctr">
              <a:buFont typeface="Calibri"/>
            </a:pPr>
            <a:r>
              <a:rPr lang="en-US" sz="1400" i="1">
                <a:solidFill>
                  <a:schemeClr val="bg1"/>
                </a:solidFill>
                <a:latin typeface="Aptos"/>
                <a:cs typeface="Calibri"/>
              </a:rPr>
              <a:t>Buy-In Community Planning, 501c3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DEF37-F050-7552-72D9-CBA2CC54C175}"/>
              </a:ext>
            </a:extLst>
          </p:cNvPr>
          <p:cNvSpPr txBox="1"/>
          <p:nvPr/>
        </p:nvSpPr>
        <p:spPr>
          <a:xfrm>
            <a:off x="7101231" y="5426675"/>
            <a:ext cx="26155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Nupur Roy </a:t>
            </a:r>
            <a:endParaRPr lang="en-US">
              <a:solidFill>
                <a:schemeClr val="bg1"/>
              </a:solidFill>
              <a:latin typeface="Aptos"/>
              <a:cs typeface="Calibri"/>
            </a:endParaRPr>
          </a:p>
          <a:p>
            <a:pPr algn="ctr">
              <a:buFont typeface="Calibri"/>
            </a:pPr>
            <a:r>
              <a:rPr lang="en-US" sz="1400" i="1">
                <a:solidFill>
                  <a:schemeClr val="bg1"/>
                </a:solidFill>
                <a:latin typeface="Aptos"/>
                <a:cs typeface="Calibri"/>
              </a:rPr>
              <a:t>One Architecture &amp; Urbanism, 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13BFF-19E0-F82C-33E2-4BDC80D6BC14}"/>
              </a:ext>
            </a:extLst>
          </p:cNvPr>
          <p:cNvSpPr txBox="1"/>
          <p:nvPr/>
        </p:nvSpPr>
        <p:spPr>
          <a:xfrm>
            <a:off x="9581486" y="5426675"/>
            <a:ext cx="261551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Oksana </a:t>
            </a:r>
            <a:r>
              <a:rPr lang="en-US" sz="2000" b="1" err="1">
                <a:solidFill>
                  <a:schemeClr val="bg1"/>
                </a:solidFill>
                <a:latin typeface="Aptos"/>
                <a:ea typeface="+mn-lt"/>
                <a:cs typeface="+mn-lt"/>
              </a:rPr>
              <a:t>Veselkova</a:t>
            </a:r>
            <a:endParaRPr lang="en-US" err="1">
              <a:solidFill>
                <a:schemeClr val="bg1"/>
              </a:solidFill>
              <a:latin typeface="Aptos"/>
            </a:endParaRPr>
          </a:p>
          <a:p>
            <a:pPr algn="ctr">
              <a:buFont typeface="Calibri"/>
            </a:pPr>
            <a:r>
              <a:rPr lang="en-US" sz="1400" i="1">
                <a:solidFill>
                  <a:schemeClr val="bg1"/>
                </a:solidFill>
                <a:latin typeface="Aptos"/>
                <a:cs typeface="Calibri"/>
              </a:rPr>
              <a:t>One Architecture &amp; Urbanism, Inc.</a:t>
            </a:r>
          </a:p>
        </p:txBody>
      </p:sp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000E0BE9-BC08-FC23-805B-837C241C7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t="6392" r="24615" b="-960"/>
          <a:stretch/>
        </p:blipFill>
        <p:spPr>
          <a:xfrm>
            <a:off x="2605354" y="1938306"/>
            <a:ext cx="2192725" cy="2702889"/>
          </a:xfrm>
          <a:prstGeom prst="rect">
            <a:avLst/>
          </a:prstGeom>
        </p:spPr>
      </p:pic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8B320F59-C5AB-DC54-F9C8-DA06DD564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81" t="-143" r="10826" b="2423"/>
          <a:stretch/>
        </p:blipFill>
        <p:spPr>
          <a:xfrm>
            <a:off x="9713281" y="1940227"/>
            <a:ext cx="2358364" cy="2684771"/>
          </a:xfrm>
          <a:prstGeom prst="rect">
            <a:avLst/>
          </a:prstGeom>
        </p:spPr>
      </p:pic>
      <p:pic>
        <p:nvPicPr>
          <p:cNvPr id="12" name="Picture 11" descr="A person in a blue sweater&#10;&#10;Description automatically generated">
            <a:extLst>
              <a:ext uri="{FF2B5EF4-FFF2-40B4-BE49-F238E27FC236}">
                <a16:creationId xmlns:a16="http://schemas.microsoft.com/office/drawing/2014/main" id="{3CF3A0F1-3F01-C00C-3703-A0F04B230F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58" r="10158"/>
          <a:stretch/>
        </p:blipFill>
        <p:spPr>
          <a:xfrm>
            <a:off x="7445418" y="1949169"/>
            <a:ext cx="2136803" cy="2681614"/>
          </a:xfrm>
          <a:prstGeom prst="rect">
            <a:avLst/>
          </a:prstGeom>
        </p:spPr>
      </p:pic>
      <p:pic>
        <p:nvPicPr>
          <p:cNvPr id="14" name="Picture 1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35A4A061-302D-69AD-2F16-10B6C64C4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8" t="120" r="6584" b="683"/>
          <a:stretch/>
        </p:blipFill>
        <p:spPr>
          <a:xfrm>
            <a:off x="4947558" y="1949490"/>
            <a:ext cx="2340424" cy="26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23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52F05D8A-F6EA-1ECB-E412-52661D88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6" y="-1025178"/>
            <a:ext cx="12196946" cy="788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1E7C18-15C7-281F-9DF0-3009262C5BAE}"/>
              </a:ext>
            </a:extLst>
          </p:cNvPr>
          <p:cNvSpPr/>
          <p:nvPr/>
        </p:nvSpPr>
        <p:spPr>
          <a:xfrm>
            <a:off x="299720" y="5080"/>
            <a:ext cx="4541520" cy="1188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4346C-2AE8-6569-2CF5-8DB3912B1991}"/>
              </a:ext>
            </a:extLst>
          </p:cNvPr>
          <p:cNvSpPr txBox="1">
            <a:spLocks/>
          </p:cNvSpPr>
          <p:nvPr/>
        </p:nvSpPr>
        <p:spPr>
          <a:xfrm>
            <a:off x="414894" y="84033"/>
            <a:ext cx="5532527" cy="1051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What co-benefits can the community expect?</a:t>
            </a:r>
            <a:endParaRPr lang="en-US" sz="28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02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52F05D8A-F6EA-1ECB-E412-52661D88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" y="-1025178"/>
            <a:ext cx="12195131" cy="7885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37BEF0-A009-0D6E-4E80-B07502B9D335}"/>
              </a:ext>
            </a:extLst>
          </p:cNvPr>
          <p:cNvSpPr/>
          <p:nvPr/>
        </p:nvSpPr>
        <p:spPr>
          <a:xfrm>
            <a:off x="208280" y="-96520"/>
            <a:ext cx="3464560" cy="2052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4346C-2AE8-6569-2CF5-8DB3912B1991}"/>
              </a:ext>
            </a:extLst>
          </p:cNvPr>
          <p:cNvSpPr txBox="1">
            <a:spLocks/>
          </p:cNvSpPr>
          <p:nvPr/>
        </p:nvSpPr>
        <p:spPr>
          <a:xfrm>
            <a:off x="303134" y="2753"/>
            <a:ext cx="3244468" cy="188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165C7D"/>
                </a:solidFill>
                <a:latin typeface="Aptos"/>
                <a:cs typeface="Calibri Light"/>
              </a:rPr>
              <a:t>How can buyout properties continue to benefit the community in the long term?</a:t>
            </a:r>
            <a:endParaRPr lang="en-US" sz="2800" dirty="0">
              <a:solidFill>
                <a:srgbClr val="165C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54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A03C25-DE24-2BCA-4603-015354C104C1}"/>
              </a:ext>
            </a:extLst>
          </p:cNvPr>
          <p:cNvSpPr/>
          <p:nvPr/>
        </p:nvSpPr>
        <p:spPr>
          <a:xfrm>
            <a:off x="0" y="-1"/>
            <a:ext cx="12192000" cy="683622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E081FE-F93B-5318-3385-68468F50F4C6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EA05B-0A30-1535-BE38-194C58648CCD}"/>
              </a:ext>
            </a:extLst>
          </p:cNvPr>
          <p:cNvSpPr/>
          <p:nvPr/>
        </p:nvSpPr>
        <p:spPr>
          <a:xfrm>
            <a:off x="634048" y="2062533"/>
            <a:ext cx="4366591" cy="3034902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D578E07-4FD3-699E-F1CF-118E2CC8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1732280"/>
            <a:ext cx="4500880" cy="29565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8EAA00-45F9-9A4D-0758-AA5A12C729C0}"/>
              </a:ext>
            </a:extLst>
          </p:cNvPr>
          <p:cNvSpPr txBox="1">
            <a:spLocks/>
          </p:cNvSpPr>
          <p:nvPr/>
        </p:nvSpPr>
        <p:spPr>
          <a:xfrm>
            <a:off x="3665597" y="3134822"/>
            <a:ext cx="9947190" cy="564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Myriad Pro"/>
                <a:cs typeface="Calibri Light"/>
              </a:rPr>
              <a:t>Reflections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30778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B242DA3-A90D-A552-5917-297651C25C17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D4E247-969E-5F3E-E6A1-68F4F641BDA9}"/>
              </a:ext>
            </a:extLst>
          </p:cNvPr>
          <p:cNvSpPr txBox="1"/>
          <p:nvPr/>
        </p:nvSpPr>
        <p:spPr>
          <a:xfrm>
            <a:off x="350108" y="368916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rgbClr val="165C7D"/>
                </a:solidFill>
                <a:latin typeface="Aptos"/>
                <a:cs typeface="Calibri Light"/>
              </a:rPr>
              <a:t>Equitable </a:t>
            </a:r>
            <a:r>
              <a:rPr lang="en-US" sz="4000">
                <a:solidFill>
                  <a:srgbClr val="165C7D"/>
                </a:solidFill>
                <a:latin typeface="Aptos"/>
                <a:cs typeface="Calibri Light"/>
              </a:rPr>
              <a:t>Resilience Building</a:t>
            </a:r>
          </a:p>
        </p:txBody>
      </p:sp>
      <p:pic>
        <p:nvPicPr>
          <p:cNvPr id="2" name="Picture 1" descr="A group of colorful sticky notes&#10;&#10;Description automatically generated">
            <a:extLst>
              <a:ext uri="{FF2B5EF4-FFF2-40B4-BE49-F238E27FC236}">
                <a16:creationId xmlns:a16="http://schemas.microsoft.com/office/drawing/2014/main" id="{A84C06BF-BC88-CD5E-A03D-B64F004F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22" y="3870369"/>
            <a:ext cx="2247642" cy="2247642"/>
          </a:xfrm>
          <a:prstGeom prst="rect">
            <a:avLst/>
          </a:prstGeom>
        </p:spPr>
      </p:pic>
      <p:pic>
        <p:nvPicPr>
          <p:cNvPr id="4" name="Picture 3" descr="A map of a forest&#10;&#10;Description automatically generated">
            <a:extLst>
              <a:ext uri="{FF2B5EF4-FFF2-40B4-BE49-F238E27FC236}">
                <a16:creationId xmlns:a16="http://schemas.microsoft.com/office/drawing/2014/main" id="{4C4A197F-1723-AFD5-DA78-020B2E48C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374" y="2150075"/>
            <a:ext cx="3721442" cy="3721442"/>
          </a:xfrm>
          <a:prstGeom prst="rect">
            <a:avLst/>
          </a:prstGeom>
        </p:spPr>
      </p:pic>
      <p:pic>
        <p:nvPicPr>
          <p:cNvPr id="5" name="Picture 4" descr="A group of people looking at a map on a wall&#10;&#10;Description automatically generated with low confidence">
            <a:extLst>
              <a:ext uri="{FF2B5EF4-FFF2-40B4-BE49-F238E27FC236}">
                <a16:creationId xmlns:a16="http://schemas.microsoft.com/office/drawing/2014/main" id="{5039AA22-BFFD-D5C8-D002-F317AF5C8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427" y="306860"/>
            <a:ext cx="4298091" cy="4287794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F3B9682-D1F5-1C22-2555-588E3860F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314" y="2480233"/>
            <a:ext cx="2968453" cy="2968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0DD70-70C6-C52C-886F-5A72286225F2}"/>
              </a:ext>
            </a:extLst>
          </p:cNvPr>
          <p:cNvSpPr txBox="1"/>
          <p:nvPr/>
        </p:nvSpPr>
        <p:spPr>
          <a:xfrm>
            <a:off x="351212" y="1159231"/>
            <a:ext cx="792572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ptos"/>
                <a:cs typeface="Calibri"/>
              </a:rPr>
              <a:t>New EPA Tools for small and mid-sized communities</a:t>
            </a:r>
          </a:p>
        </p:txBody>
      </p:sp>
    </p:spTree>
    <p:extLst>
      <p:ext uri="{BB962C8B-B14F-4D97-AF65-F5344CB8AC3E}">
        <p14:creationId xmlns:p14="http://schemas.microsoft.com/office/powerpoint/2010/main" val="260856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D5C87B6D-08CC-3CC7-76BC-01F9248E2DC9}"/>
              </a:ext>
            </a:extLst>
          </p:cNvPr>
          <p:cNvSpPr txBox="1"/>
          <p:nvPr/>
        </p:nvSpPr>
        <p:spPr>
          <a:xfrm>
            <a:off x="549527" y="4864202"/>
            <a:ext cx="2997845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Eligible homes that have been repetitively flooded can be purchased with CDBG-Mitigation HUD funds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4CAEF1C-588F-2E4C-775A-9C9FAB991240}"/>
              </a:ext>
            </a:extLst>
          </p:cNvPr>
          <p:cNvSpPr txBox="1"/>
          <p:nvPr/>
        </p:nvSpPr>
        <p:spPr>
          <a:xfrm>
            <a:off x="4816713" y="4864202"/>
            <a:ext cx="275114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Any structures on the land will be safely removed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86973D1-420B-CA04-5890-2126E136E709}"/>
              </a:ext>
            </a:extLst>
          </p:cNvPr>
          <p:cNvSpPr txBox="1"/>
          <p:nvPr/>
        </p:nvSpPr>
        <p:spPr>
          <a:xfrm>
            <a:off x="8891329" y="4864202"/>
            <a:ext cx="275114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The land will be turned into natural green spaces and maintained by the local government</a:t>
            </a:r>
            <a:endParaRPr lang="en-US">
              <a:solidFill>
                <a:schemeClr val="bg1"/>
              </a:solidFill>
              <a:latin typeface="Myriad Pro" panose="020B0503030403020204" pitchFamily="34" charset="0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AC2880-DA1A-A23F-4E65-FBFBFF5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62876"/>
          </a:xfrm>
          <a:solidFill>
            <a:srgbClr val="165C7D"/>
          </a:solidFill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Equity</a:t>
            </a:r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 as Key Theme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DFDAD-427E-B08B-4FD5-1140D598CDB4}"/>
              </a:ext>
            </a:extLst>
          </p:cNvPr>
          <p:cNvSpPr/>
          <p:nvPr/>
        </p:nvSpPr>
        <p:spPr>
          <a:xfrm>
            <a:off x="-28222" y="6287661"/>
            <a:ext cx="12220222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9974B4-13E8-A46B-7730-DBB534FE6FE7}"/>
              </a:ext>
            </a:extLst>
          </p:cNvPr>
          <p:cNvSpPr>
            <a:spLocks noGrp="1"/>
          </p:cNvSpPr>
          <p:nvPr/>
        </p:nvSpPr>
        <p:spPr>
          <a:xfrm>
            <a:off x="549876" y="2041868"/>
            <a:ext cx="10614145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000"/>
              </a:spcAft>
              <a:buNone/>
            </a:pPr>
            <a:r>
              <a:rPr lang="en-US" sz="2400" i="1" u="sng">
                <a:latin typeface="Aptos"/>
                <a:ea typeface="+mn-lt"/>
                <a:cs typeface="+mn-lt"/>
              </a:rPr>
              <a:t>Resilience</a:t>
            </a:r>
            <a:r>
              <a:rPr lang="en-US" sz="2400">
                <a:latin typeface="Aptos"/>
                <a:ea typeface="+mn-lt"/>
                <a:cs typeface="+mn-lt"/>
              </a:rPr>
              <a:t>: strengthening community’s capacity to prepare for, withstand, respond, and transform in the face of climate change and other hazards.</a:t>
            </a:r>
            <a:endParaRPr lang="en-US" sz="2400">
              <a:latin typeface="Aptos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2400" i="1" u="sng">
                <a:latin typeface="Aptos"/>
                <a:ea typeface="+mn-lt"/>
                <a:cs typeface="+mn-lt"/>
              </a:rPr>
              <a:t>Equitable resilience</a:t>
            </a:r>
            <a:r>
              <a:rPr lang="en-US" sz="2400" i="1">
                <a:latin typeface="Aptos"/>
                <a:ea typeface="+mn-lt"/>
                <a:cs typeface="+mn-lt"/>
              </a:rPr>
              <a:t> </a:t>
            </a:r>
            <a:r>
              <a:rPr lang="en-US" sz="2400">
                <a:latin typeface="Aptos"/>
                <a:ea typeface="+mn-lt"/>
                <a:cs typeface="+mn-lt"/>
              </a:rPr>
              <a:t>does so in ways that: </a:t>
            </a:r>
            <a:endParaRPr lang="en-US" sz="2400">
              <a:latin typeface="Aptos"/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  <a:spcBef>
                <a:spcPts val="500"/>
              </a:spcBef>
            </a:pPr>
            <a:r>
              <a:rPr lang="en-US" sz="2400">
                <a:latin typeface="Aptos"/>
                <a:ea typeface="+mn-lt"/>
                <a:cs typeface="+mn-lt"/>
              </a:rPr>
              <a:t>Are culturally appropriate</a:t>
            </a:r>
            <a:endParaRPr lang="en-US" sz="2400">
              <a:latin typeface="Aptos"/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  <a:spcBef>
                <a:spcPts val="500"/>
              </a:spcBef>
            </a:pPr>
            <a:r>
              <a:rPr lang="en-US" sz="2400">
                <a:latin typeface="Aptos"/>
                <a:ea typeface="+mn-lt"/>
                <a:cs typeface="+mn-lt"/>
              </a:rPr>
              <a:t>Are informed by local knowledge</a:t>
            </a:r>
            <a:endParaRPr lang="en-US" sz="2400">
              <a:latin typeface="Aptos"/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  <a:spcBef>
                <a:spcPts val="500"/>
              </a:spcBef>
            </a:pPr>
            <a:r>
              <a:rPr lang="en-US" sz="2400">
                <a:latin typeface="Aptos"/>
                <a:ea typeface="+mn-lt"/>
                <a:cs typeface="+mn-lt"/>
              </a:rPr>
              <a:t>Use inclusive methods of making decisions</a:t>
            </a:r>
            <a:endParaRPr lang="en-US" sz="2400">
              <a:latin typeface="Aptos"/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  <a:spcBef>
                <a:spcPts val="500"/>
              </a:spcBef>
            </a:pPr>
            <a:r>
              <a:rPr lang="en-US" sz="2400">
                <a:latin typeface="Aptos"/>
                <a:ea typeface="+mn-lt"/>
                <a:cs typeface="+mn-lt"/>
              </a:rPr>
              <a:t>Address social and environmental inequalities</a:t>
            </a:r>
            <a:endParaRPr lang="en-US" sz="2400">
              <a:latin typeface="Aptos"/>
              <a:cs typeface="Calibri" panose="020F0502020204030204"/>
            </a:endParaRPr>
          </a:p>
          <a:p>
            <a:pPr marL="571500" indent="-342900">
              <a:lnSpc>
                <a:spcPct val="100000"/>
              </a:lnSpc>
              <a:spcBef>
                <a:spcPts val="500"/>
              </a:spcBef>
            </a:pPr>
            <a:r>
              <a:rPr lang="en-US" sz="2400">
                <a:latin typeface="Aptos"/>
                <a:ea typeface="+mn-lt"/>
                <a:cs typeface="+mn-lt"/>
              </a:rPr>
              <a:t>Pay attention to distribution of benefits and costs of resilience actions</a:t>
            </a:r>
          </a:p>
        </p:txBody>
      </p:sp>
      <p:pic>
        <p:nvPicPr>
          <p:cNvPr id="3" name="Picture 2" descr="A logo with a flower and leaves&#10;&#10;Description automatically generated">
            <a:extLst>
              <a:ext uri="{FF2B5EF4-FFF2-40B4-BE49-F238E27FC236}">
                <a16:creationId xmlns:a16="http://schemas.microsoft.com/office/drawing/2014/main" id="{070C83DC-627E-5963-BCBF-1FC622CE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54" y="2885302"/>
            <a:ext cx="2199503" cy="21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D5C87B6D-08CC-3CC7-76BC-01F9248E2DC9}"/>
              </a:ext>
            </a:extLst>
          </p:cNvPr>
          <p:cNvSpPr txBox="1"/>
          <p:nvPr/>
        </p:nvSpPr>
        <p:spPr>
          <a:xfrm>
            <a:off x="549527" y="4864202"/>
            <a:ext cx="2997845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Eligible homes that have been repetitively flooded can be purchased with CDBG-Mitigation HUD funds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86973D1-420B-CA04-5890-2126E136E709}"/>
              </a:ext>
            </a:extLst>
          </p:cNvPr>
          <p:cNvSpPr txBox="1"/>
          <p:nvPr/>
        </p:nvSpPr>
        <p:spPr>
          <a:xfrm>
            <a:off x="8891329" y="4864202"/>
            <a:ext cx="275114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The land will be turned into natural green spaces and maintained by the local government</a:t>
            </a:r>
            <a:endParaRPr lang="en-US">
              <a:solidFill>
                <a:schemeClr val="bg1"/>
              </a:solidFill>
              <a:latin typeface="Myriad Pro" panose="020B0503030403020204" pitchFamily="34" charset="0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AC2880-DA1A-A23F-4E65-FBFBFF5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62876"/>
          </a:xfrm>
          <a:solidFill>
            <a:srgbClr val="165C7D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ptos"/>
                <a:cs typeface="Calibri Light"/>
              </a:rPr>
              <a:t>SCOR </a:t>
            </a:r>
            <a:r>
              <a:rPr lang="en-US" sz="3600" dirty="0">
                <a:solidFill>
                  <a:schemeClr val="bg1"/>
                </a:solidFill>
                <a:latin typeface="Aptos"/>
                <a:cs typeface="Calibri Light"/>
              </a:rPr>
              <a:t>+</a:t>
            </a:r>
            <a:r>
              <a:rPr lang="en-US" sz="3600" b="1" dirty="0">
                <a:solidFill>
                  <a:schemeClr val="bg1"/>
                </a:solidFill>
                <a:latin typeface="Aptos"/>
                <a:cs typeface="Calibri Light"/>
              </a:rPr>
              <a:t> EPA's </a:t>
            </a:r>
            <a:r>
              <a:rPr lang="en-US" sz="3600" dirty="0">
                <a:solidFill>
                  <a:schemeClr val="bg1"/>
                </a:solidFill>
                <a:latin typeface="Aptos"/>
                <a:cs typeface="Calibri Light"/>
              </a:rPr>
              <a:t>Equitable Resilience Program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DFDAD-427E-B08B-4FD5-1140D598CDB4}"/>
              </a:ext>
            </a:extLst>
          </p:cNvPr>
          <p:cNvSpPr/>
          <p:nvPr/>
        </p:nvSpPr>
        <p:spPr>
          <a:xfrm>
            <a:off x="-28222" y="6287661"/>
            <a:ext cx="12220222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9974B4-13E8-A46B-7730-DBB534FE6FE7}"/>
              </a:ext>
            </a:extLst>
          </p:cNvPr>
          <p:cNvSpPr>
            <a:spLocks noGrp="1"/>
          </p:cNvSpPr>
          <p:nvPr/>
        </p:nvSpPr>
        <p:spPr>
          <a:xfrm>
            <a:off x="1027396" y="2509228"/>
            <a:ext cx="4528305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ptos"/>
                <a:ea typeface="+mn-lt"/>
                <a:cs typeface="+mn-lt"/>
              </a:rPr>
              <a:t>SCOR pursued a grant to create an Engagement, Outreach, and Green Infrastructure Toolkit to build </a:t>
            </a:r>
            <a:r>
              <a:rPr lang="en-US" sz="2400" b="1" dirty="0">
                <a:latin typeface="Aptos"/>
                <a:ea typeface="+mn-lt"/>
                <a:cs typeface="+mn-lt"/>
              </a:rPr>
              <a:t>effective</a:t>
            </a:r>
            <a:r>
              <a:rPr lang="en-US" sz="2400" dirty="0">
                <a:latin typeface="Aptos"/>
                <a:ea typeface="+mn-lt"/>
                <a:cs typeface="+mn-lt"/>
              </a:rPr>
              <a:t> and</a:t>
            </a:r>
            <a:r>
              <a:rPr lang="en-US" sz="2400" b="1" dirty="0">
                <a:latin typeface="Aptos"/>
                <a:ea typeface="+mn-lt"/>
                <a:cs typeface="+mn-lt"/>
              </a:rPr>
              <a:t> meaningful engagement</a:t>
            </a:r>
            <a:r>
              <a:rPr lang="en-US" sz="2400" dirty="0">
                <a:latin typeface="Aptos"/>
                <a:ea typeface="+mn-lt"/>
                <a:cs typeface="+mn-lt"/>
              </a:rPr>
              <a:t> in LMI communities through listening, collaborating, and building trust and strong relationships.</a:t>
            </a:r>
            <a:endParaRPr lang="en-US" sz="2400" dirty="0">
              <a:latin typeface="Aptos"/>
              <a:cs typeface="Calibri"/>
            </a:endParaRPr>
          </a:p>
          <a:p>
            <a:pPr marL="0" indent="0">
              <a:lnSpc>
                <a:spcPct val="100000"/>
              </a:lnSpc>
              <a:spcAft>
                <a:spcPts val="2000"/>
              </a:spcAft>
              <a:buNone/>
            </a:pPr>
            <a:endParaRPr lang="en-US" sz="2400" i="1" u="sng" dirty="0">
              <a:latin typeface="Aptos"/>
              <a:ea typeface="+mn-lt"/>
              <a:cs typeface="+mn-lt"/>
            </a:endParaRPr>
          </a:p>
        </p:txBody>
      </p:sp>
      <p:pic>
        <p:nvPicPr>
          <p:cNvPr id="4" name="Picture 3" descr="A collage of photos of houses and water&#10;&#10;Description automatically generated">
            <a:extLst>
              <a:ext uri="{FF2B5EF4-FFF2-40B4-BE49-F238E27FC236}">
                <a16:creationId xmlns:a16="http://schemas.microsoft.com/office/drawing/2014/main" id="{287999A4-C3B5-CF27-FCBE-B5C3252F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840" y="1363359"/>
            <a:ext cx="4023360" cy="51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AEB461-FB5B-C117-12FF-0FDC3DBA3556}"/>
              </a:ext>
            </a:extLst>
          </p:cNvPr>
          <p:cNvSpPr/>
          <p:nvPr/>
        </p:nvSpPr>
        <p:spPr>
          <a:xfrm>
            <a:off x="0" y="-1"/>
            <a:ext cx="12192000" cy="683622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D67B51-C7DB-2A2C-41F3-3EE585799CCC}"/>
              </a:ext>
            </a:extLst>
          </p:cNvPr>
          <p:cNvSpPr txBox="1">
            <a:spLocks/>
          </p:cNvSpPr>
          <p:nvPr/>
        </p:nvSpPr>
        <p:spPr>
          <a:xfrm>
            <a:off x="0" y="3135763"/>
            <a:ext cx="12192000" cy="564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SCOR Mitigation Buyout Program</a:t>
            </a:r>
            <a:endParaRPr lang="en-US" sz="3600" b="1">
              <a:solidFill>
                <a:schemeClr val="bg1"/>
              </a:solidFill>
              <a:latin typeface="Apto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5EF2A-DFF3-A735-8978-C3F83A492B80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678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3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E2351962-C2AD-CB22-3151-AA217A52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42" y="1376696"/>
            <a:ext cx="12251285" cy="5138403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5C87B6D-08CC-3CC7-76BC-01F9248E2DC9}"/>
              </a:ext>
            </a:extLst>
          </p:cNvPr>
          <p:cNvSpPr txBox="1"/>
          <p:nvPr/>
        </p:nvSpPr>
        <p:spPr>
          <a:xfrm>
            <a:off x="549527" y="4864202"/>
            <a:ext cx="2997845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Eligible homes that have been repetitively flooded can be purchased with CDBG-Mitigation HUD funds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4CAEF1C-588F-2E4C-775A-9C9FAB991240}"/>
              </a:ext>
            </a:extLst>
          </p:cNvPr>
          <p:cNvSpPr txBox="1"/>
          <p:nvPr/>
        </p:nvSpPr>
        <p:spPr>
          <a:xfrm>
            <a:off x="4816713" y="4864202"/>
            <a:ext cx="2751144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 panose="020B0503030403020204" pitchFamily="34" charset="0"/>
                <a:cs typeface="Calibri"/>
              </a:rPr>
              <a:t>Any structures on the land will be safely removed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86973D1-420B-CA04-5890-2126E136E709}"/>
              </a:ext>
            </a:extLst>
          </p:cNvPr>
          <p:cNvSpPr txBox="1"/>
          <p:nvPr/>
        </p:nvSpPr>
        <p:spPr>
          <a:xfrm>
            <a:off x="8891329" y="4864202"/>
            <a:ext cx="275114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Myriad Pro"/>
                <a:cs typeface="Calibri"/>
              </a:rPr>
              <a:t>The land will be turned into natural green spaces and maintained by the local government</a:t>
            </a:r>
            <a:endParaRPr lang="en-US">
              <a:solidFill>
                <a:schemeClr val="bg1"/>
              </a:solidFill>
              <a:latin typeface="Myriad Pro" panose="020B0503030403020204" pitchFamily="34" charset="0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AC2880-DA1A-A23F-4E65-FBFBFF5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62876"/>
          </a:xfrm>
          <a:solidFill>
            <a:srgbClr val="165C7D"/>
          </a:solidFill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SCOR's Voluntary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Mitigation Buyout Program</a:t>
            </a:r>
            <a:endParaRPr lang="en-US" sz="3600" b="1">
              <a:solidFill>
                <a:schemeClr val="bg1"/>
              </a:solidFill>
              <a:latin typeface="Apto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DFDAD-427E-B08B-4FD5-1140D598CDB4}"/>
              </a:ext>
            </a:extLst>
          </p:cNvPr>
          <p:cNvSpPr/>
          <p:nvPr/>
        </p:nvSpPr>
        <p:spPr>
          <a:xfrm>
            <a:off x="-28222" y="6287661"/>
            <a:ext cx="12220222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1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5D2037E-46F9-D1B1-02E0-1DA9C25B0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44" y="2736859"/>
            <a:ext cx="2233793" cy="24086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422466-A3AD-04D2-C7BA-42DC9A2AD75F}"/>
              </a:ext>
            </a:extLst>
          </p:cNvPr>
          <p:cNvSpPr/>
          <p:nvPr/>
        </p:nvSpPr>
        <p:spPr>
          <a:xfrm>
            <a:off x="0" y="6287661"/>
            <a:ext cx="12192000" cy="570339"/>
          </a:xfrm>
          <a:prstGeom prst="rect">
            <a:avLst/>
          </a:prstGeom>
          <a:solidFill>
            <a:srgbClr val="16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7AEF02-7AF7-AC73-1027-223F3F083F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662876"/>
          </a:xfrm>
          <a:prstGeom prst="rect">
            <a:avLst/>
          </a:prstGeom>
          <a:solidFill>
            <a:srgbClr val="165C7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  <a:latin typeface="Aptos"/>
                <a:cs typeface="Calibri Light"/>
              </a:rPr>
              <a:t>Avoiding the </a:t>
            </a:r>
            <a:r>
              <a:rPr lang="en-US" sz="3600" b="1">
                <a:solidFill>
                  <a:schemeClr val="bg1"/>
                </a:solidFill>
                <a:latin typeface="Aptos"/>
                <a:cs typeface="Calibri Light"/>
              </a:rPr>
              <a:t>Checkerboard Effect</a:t>
            </a:r>
            <a:endParaRPr lang="en-US" sz="3600" b="1">
              <a:solidFill>
                <a:schemeClr val="bg1"/>
              </a:solidFill>
              <a:latin typeface="Apto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7AC685-F2B0-9AA3-6951-7FA58341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5" y="4902200"/>
            <a:ext cx="2184400" cy="1168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6C51E2-E738-0663-4D14-55D360B7B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736" y="2736860"/>
            <a:ext cx="2233793" cy="2408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1C0D3C-17C9-35F7-C164-8D2839828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828" y="2744227"/>
            <a:ext cx="2233793" cy="2408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5F7869-F3A5-5667-60C4-6291C54DF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59" y="2091974"/>
            <a:ext cx="863600" cy="86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0926C8-60C9-CB8E-39D5-086AEBA8F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900" y="2091974"/>
            <a:ext cx="8636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F93371-8B1E-832F-AD56-C7B1704F2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8606" y="2091974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853BFE48EABD4081361DC500A9F52C" ma:contentTypeVersion="12" ma:contentTypeDescription="Create a new document." ma:contentTypeScope="" ma:versionID="834afb353d5e9b542e484ffd2cd6576f">
  <xsd:schema xmlns:xsd="http://www.w3.org/2001/XMLSchema" xmlns:xs="http://www.w3.org/2001/XMLSchema" xmlns:p="http://schemas.microsoft.com/office/2006/metadata/properties" xmlns:ns2="694177d7-a906-4087-9aaa-d980db93bef2" xmlns:ns3="f944fdce-7699-4b96-93a9-3c845a93c6da" targetNamespace="http://schemas.microsoft.com/office/2006/metadata/properties" ma:root="true" ma:fieldsID="7f0bef152c95dde07ce35bc8d7b8c45f" ns2:_="" ns3:_="">
    <xsd:import namespace="694177d7-a906-4087-9aaa-d980db93bef2"/>
    <xsd:import namespace="f944fdce-7699-4b96-93a9-3c845a93c6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4177d7-a906-4087-9aaa-d980db93b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69dce27-bb23-4021-9aa6-22edab9c86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4fdce-7699-4b96-93a9-3c845a93c6d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9f1146-0c62-453a-a46e-09c14cbae0f8}" ma:internalName="TaxCatchAll" ma:showField="CatchAllData" ma:web="f944fdce-7699-4b96-93a9-3c845a93c6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4177d7-a906-4087-9aaa-d980db93bef2">
      <Terms xmlns="http://schemas.microsoft.com/office/infopath/2007/PartnerControls"/>
    </lcf76f155ced4ddcb4097134ff3c332f>
    <TaxCatchAll xmlns="f944fdce-7699-4b96-93a9-3c845a93c6da" xsi:nil="true"/>
  </documentManagement>
</p:properties>
</file>

<file path=customXml/itemProps1.xml><?xml version="1.0" encoding="utf-8"?>
<ds:datastoreItem xmlns:ds="http://schemas.openxmlformats.org/officeDocument/2006/customXml" ds:itemID="{7544DFB6-5B28-4B15-AA7D-AA46D2122391}">
  <ds:schemaRefs>
    <ds:schemaRef ds:uri="694177d7-a906-4087-9aaa-d980db93bef2"/>
    <ds:schemaRef ds:uri="f944fdce-7699-4b96-93a9-3c845a93c6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B7507E-F857-4568-9E68-589BFEA25B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A463FA-F0A0-4859-BB4E-38AD1029D641}">
  <ds:schemaRefs>
    <ds:schemaRef ds:uri="694177d7-a906-4087-9aaa-d980db93bef2"/>
    <ds:schemaRef ds:uri="f944fdce-7699-4b96-93a9-3c845a93c6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32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Why Your Community's Buyout Program Needs an Engagement, Outreach, and Green Infrastructure Toolkit</vt:lpstr>
      <vt:lpstr>Today's Objectives  </vt:lpstr>
      <vt:lpstr>Meet the Team</vt:lpstr>
      <vt:lpstr>PowerPoint Presentation</vt:lpstr>
      <vt:lpstr>Equity as Key Theme</vt:lpstr>
      <vt:lpstr>SCOR + EPA's Equitable Resilience Program</vt:lpstr>
      <vt:lpstr>PowerPoint Presentation</vt:lpstr>
      <vt:lpstr>SCOR's Voluntary Mitigation Buyout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249</cp:revision>
  <dcterms:created xsi:type="dcterms:W3CDTF">2022-11-04T12:31:14Z</dcterms:created>
  <dcterms:modified xsi:type="dcterms:W3CDTF">2023-10-20T05:43:03Z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0x010100BD853BFE48EABD4081361DC500A9F52C</vt:lpwstr>
  </property>
  <property fmtid="{D5CDD505-2E9C-101B-9397-08002B2CF9AE}" pid="3" name="MediaServiceImageTags">
    <vt:lpwstr/>
  </property>
</Properties>
</file>