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695" r:id="rId3"/>
    <p:sldMasterId id="2147483682" r:id="rId4"/>
    <p:sldMasterId id="2147483660" r:id="rId5"/>
    <p:sldMasterId id="2147483670" r:id="rId6"/>
  </p:sldMasterIdLst>
  <p:sldIdLst>
    <p:sldId id="482" r:id="rId7"/>
    <p:sldId id="489" r:id="rId8"/>
    <p:sldId id="490" r:id="rId9"/>
    <p:sldId id="491" r:id="rId10"/>
    <p:sldId id="493" r:id="rId11"/>
    <p:sldId id="492" r:id="rId12"/>
    <p:sldId id="494" r:id="rId13"/>
    <p:sldId id="358" r:id="rId14"/>
    <p:sldId id="495" r:id="rId15"/>
    <p:sldId id="496" r:id="rId16"/>
    <p:sldId id="497" r:id="rId17"/>
    <p:sldId id="359" r:id="rId18"/>
    <p:sldId id="453" r:id="rId19"/>
    <p:sldId id="498" r:id="rId20"/>
    <p:sldId id="515" r:id="rId21"/>
    <p:sldId id="499" r:id="rId22"/>
    <p:sldId id="353" r:id="rId23"/>
    <p:sldId id="513" r:id="rId24"/>
    <p:sldId id="511" r:id="rId25"/>
    <p:sldId id="512" r:id="rId26"/>
    <p:sldId id="514" r:id="rId27"/>
    <p:sldId id="417" r:id="rId28"/>
    <p:sldId id="432" r:id="rId29"/>
    <p:sldId id="383" r:id="rId30"/>
    <p:sldId id="362" r:id="rId31"/>
    <p:sldId id="461" r:id="rId32"/>
    <p:sldId id="365" r:id="rId33"/>
    <p:sldId id="364" r:id="rId34"/>
    <p:sldId id="409" r:id="rId35"/>
    <p:sldId id="392" r:id="rId36"/>
    <p:sldId id="435" r:id="rId37"/>
    <p:sldId id="342" r:id="rId38"/>
    <p:sldId id="419" r:id="rId39"/>
    <p:sldId id="411" r:id="rId40"/>
    <p:sldId id="483" r:id="rId41"/>
    <p:sldId id="388" r:id="rId42"/>
    <p:sldId id="479" r:id="rId43"/>
    <p:sldId id="485" r:id="rId44"/>
    <p:sldId id="421" r:id="rId45"/>
    <p:sldId id="459" r:id="rId46"/>
    <p:sldId id="462" r:id="rId47"/>
    <p:sldId id="460" r:id="rId48"/>
    <p:sldId id="463" r:id="rId49"/>
    <p:sldId id="506" r:id="rId50"/>
    <p:sldId id="503" r:id="rId51"/>
    <p:sldId id="505" r:id="rId52"/>
    <p:sldId id="509" r:id="rId53"/>
    <p:sldId id="500" r:id="rId54"/>
    <p:sldId id="504" r:id="rId55"/>
    <p:sldId id="507" r:id="rId56"/>
    <p:sldId id="508" r:id="rId57"/>
    <p:sldId id="510" r:id="rId58"/>
    <p:sldId id="516" r:id="rId59"/>
    <p:sldId id="501" r:id="rId60"/>
    <p:sldId id="502" r:id="rId61"/>
    <p:sldId id="487"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A067"/>
    <a:srgbClr val="69992F"/>
    <a:srgbClr val="A4D2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50" d="100"/>
          <a:sy n="150" d="100"/>
        </p:scale>
        <p:origin x="648" y="31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33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B326-3F05-C657-412D-533AE1B3E401}"/>
              </a:ext>
            </a:extLst>
          </p:cNvPr>
          <p:cNvSpPr>
            <a:spLocks noGrp="1"/>
          </p:cNvSpPr>
          <p:nvPr>
            <p:ph type="title"/>
          </p:nvPr>
        </p:nvSpPr>
        <p:spPr>
          <a:xfrm>
            <a:off x="839788" y="457200"/>
            <a:ext cx="3932237" cy="1600200"/>
          </a:xfrm>
          <a:prstGeom prst="rect">
            <a:avLst/>
          </a:prstGeo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221A02C-E320-E1AA-F1B6-7AB527462580}"/>
              </a:ext>
            </a:extLst>
          </p:cNvPr>
          <p:cNvSpPr>
            <a:spLocks noGrp="1"/>
          </p:cNvSpPr>
          <p:nvPr>
            <p:ph idx="1"/>
          </p:nvPr>
        </p:nvSpPr>
        <p:spPr>
          <a:xfrm>
            <a:off x="5183188" y="987425"/>
            <a:ext cx="6172200" cy="4873625"/>
          </a:xfrm>
          <a:prstGeom prst="rect">
            <a:avLst/>
          </a:prstGeo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869FA1E-4114-06D3-D9C5-B3C0582515BE}"/>
              </a:ext>
            </a:extLst>
          </p:cNvPr>
          <p:cNvSpPr>
            <a:spLocks noGrp="1"/>
          </p:cNvSpPr>
          <p:nvPr>
            <p:ph type="body" sz="half" idx="2"/>
          </p:nvPr>
        </p:nvSpPr>
        <p:spPr>
          <a:xfrm>
            <a:off x="839788" y="2057400"/>
            <a:ext cx="3932237" cy="365125"/>
          </a:xfrm>
          <a:prstGeom prst="rect">
            <a:avLst/>
          </a:prstGeom>
        </p:spPr>
        <p:txBody>
          <a:bodyPr/>
          <a:lstStyle>
            <a:lvl1pPr marL="0" inden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C088C6B-DF54-2464-4D0F-299DB7A2B62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7794474-691C-F1FC-916C-48EA5E7D9FC0}"/>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
        <p:nvSpPr>
          <p:cNvPr id="8" name="Picture Placeholder 7">
            <a:extLst>
              <a:ext uri="{FF2B5EF4-FFF2-40B4-BE49-F238E27FC236}">
                <a16:creationId xmlns:a16="http://schemas.microsoft.com/office/drawing/2014/main" id="{56A6DBF5-CF7C-8F7B-0716-7B5A2D468BB4}"/>
              </a:ext>
            </a:extLst>
          </p:cNvPr>
          <p:cNvSpPr>
            <a:spLocks noGrp="1"/>
          </p:cNvSpPr>
          <p:nvPr>
            <p:ph type="pic" sz="quarter" idx="13"/>
          </p:nvPr>
        </p:nvSpPr>
        <p:spPr>
          <a:xfrm>
            <a:off x="836613" y="2552700"/>
            <a:ext cx="4114800" cy="330835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10740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AEDD-9DBF-E20E-B585-EBAD7A6447FC}"/>
              </a:ext>
            </a:extLst>
          </p:cNvPr>
          <p:cNvSpPr>
            <a:spLocks noGrp="1"/>
          </p:cNvSpPr>
          <p:nvPr>
            <p:ph type="title"/>
          </p:nvPr>
        </p:nvSpPr>
        <p:spPr>
          <a:xfrm>
            <a:off x="839788" y="457200"/>
            <a:ext cx="3932237" cy="1600200"/>
          </a:xfrm>
          <a:prstGeom prst="rect">
            <a:avLst/>
          </a:prstGeo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F03B294-F268-F0B5-020F-B0C7404C57A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42719B1-50F9-F197-86EC-C4CA6EEE1D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23A4974-DFD2-C925-8E7B-B08B6E0C029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0F2A173-985D-C5CD-6E72-DB00206BEED0}"/>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Tree>
    <p:extLst>
      <p:ext uri="{BB962C8B-B14F-4D97-AF65-F5344CB8AC3E}">
        <p14:creationId xmlns:p14="http://schemas.microsoft.com/office/powerpoint/2010/main" val="1625450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158F-FF12-63B9-A12D-F3401E0E26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FACFAB7A-44EB-A37D-4A9C-D6246ACD28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B10CA7A-89B1-4B16-479C-1381D3402344}"/>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
        <p:nvSpPr>
          <p:cNvPr id="8" name="Picture Placeholder 7">
            <a:extLst>
              <a:ext uri="{FF2B5EF4-FFF2-40B4-BE49-F238E27FC236}">
                <a16:creationId xmlns:a16="http://schemas.microsoft.com/office/drawing/2014/main" id="{4321AC8F-F57A-5170-6BA6-7AD68ABCA834}"/>
              </a:ext>
            </a:extLst>
          </p:cNvPr>
          <p:cNvSpPr>
            <a:spLocks noGrp="1"/>
          </p:cNvSpPr>
          <p:nvPr>
            <p:ph type="pic" sz="quarter" idx="13"/>
          </p:nvPr>
        </p:nvSpPr>
        <p:spPr>
          <a:xfrm>
            <a:off x="550964" y="1810561"/>
            <a:ext cx="3613150" cy="3806825"/>
          </a:xfrm>
          <a:prstGeom prst="rect">
            <a:avLst/>
          </a:prstGeom>
        </p:spPr>
        <p:txBody>
          <a:bodyPr/>
          <a:lstStyle/>
          <a:p>
            <a:r>
              <a:rPr lang="en-US" dirty="0"/>
              <a:t>Click icon to add picture</a:t>
            </a:r>
          </a:p>
        </p:txBody>
      </p:sp>
      <p:sp>
        <p:nvSpPr>
          <p:cNvPr id="9" name="Picture Placeholder 7">
            <a:extLst>
              <a:ext uri="{FF2B5EF4-FFF2-40B4-BE49-F238E27FC236}">
                <a16:creationId xmlns:a16="http://schemas.microsoft.com/office/drawing/2014/main" id="{15001443-BABF-A578-1F69-10E7735AD49C}"/>
              </a:ext>
            </a:extLst>
          </p:cNvPr>
          <p:cNvSpPr>
            <a:spLocks noGrp="1"/>
          </p:cNvSpPr>
          <p:nvPr>
            <p:ph type="pic" sz="quarter" idx="14"/>
          </p:nvPr>
        </p:nvSpPr>
        <p:spPr>
          <a:xfrm>
            <a:off x="8027890" y="1810560"/>
            <a:ext cx="3613150" cy="3806825"/>
          </a:xfrm>
          <a:prstGeom prst="rect">
            <a:avLst/>
          </a:prstGeom>
        </p:spPr>
        <p:txBody>
          <a:bodyPr/>
          <a:lstStyle/>
          <a:p>
            <a:r>
              <a:rPr lang="en-US" dirty="0"/>
              <a:t>Click icon to add picture</a:t>
            </a:r>
          </a:p>
        </p:txBody>
      </p:sp>
      <p:sp>
        <p:nvSpPr>
          <p:cNvPr id="10" name="Picture Placeholder 7">
            <a:extLst>
              <a:ext uri="{FF2B5EF4-FFF2-40B4-BE49-F238E27FC236}">
                <a16:creationId xmlns:a16="http://schemas.microsoft.com/office/drawing/2014/main" id="{616B07A7-2064-A0CE-D9C8-8AEC68BF5F9D}"/>
              </a:ext>
            </a:extLst>
          </p:cNvPr>
          <p:cNvSpPr>
            <a:spLocks noGrp="1"/>
          </p:cNvSpPr>
          <p:nvPr>
            <p:ph type="pic" sz="quarter" idx="15"/>
          </p:nvPr>
        </p:nvSpPr>
        <p:spPr>
          <a:xfrm>
            <a:off x="4289425" y="1810560"/>
            <a:ext cx="3613150" cy="3806825"/>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459284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C84E9-3EDF-90A0-BD27-2721BA40EC9C}"/>
              </a:ext>
            </a:extLst>
          </p:cNvPr>
          <p:cNvSpPr>
            <a:spLocks noGrp="1"/>
          </p:cNvSpPr>
          <p:nvPr>
            <p:ph type="title" orient="vert"/>
          </p:nvPr>
        </p:nvSpPr>
        <p:spPr>
          <a:xfrm>
            <a:off x="10888824" y="365125"/>
            <a:ext cx="464976" cy="5811838"/>
          </a:xfrm>
          <a:prstGeom prst="rect">
            <a:avLst/>
          </a:prstGeom>
        </p:spPr>
        <p:txBody>
          <a:bodyPr vert="eaVert"/>
          <a:lstStyle>
            <a:lvl1pPr>
              <a:defRPr sz="2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39931668-99A6-E3DD-9BE1-C29DA0DE60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4D0C680-161F-89F3-1539-C316699C7ABC}"/>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
        <p:nvSpPr>
          <p:cNvPr id="8" name="Picture Placeholder 7">
            <a:extLst>
              <a:ext uri="{FF2B5EF4-FFF2-40B4-BE49-F238E27FC236}">
                <a16:creationId xmlns:a16="http://schemas.microsoft.com/office/drawing/2014/main" id="{6011721C-3320-DED1-45B8-F901C765B543}"/>
              </a:ext>
            </a:extLst>
          </p:cNvPr>
          <p:cNvSpPr>
            <a:spLocks noGrp="1"/>
          </p:cNvSpPr>
          <p:nvPr>
            <p:ph type="pic" sz="quarter" idx="13"/>
          </p:nvPr>
        </p:nvSpPr>
        <p:spPr>
          <a:xfrm>
            <a:off x="838201" y="365125"/>
            <a:ext cx="9956800" cy="581183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280502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FDCC250B-4936-4E52-999F-3A5442FADC85}" type="datetimeFigureOut">
              <a:rPr lang="en-US" smtClean="0"/>
              <a:pPr/>
              <a:t>4/22/2025</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61EDF0AE-7BC9-402B-9FDB-F7AFEF3F919F}" type="slidenum">
              <a:rPr lang="en-US" smtClean="0"/>
              <a:pPr/>
              <a:t>‹#›</a:t>
            </a:fld>
            <a:endParaRPr lang="en-US" dirty="0"/>
          </a:p>
        </p:txBody>
      </p:sp>
    </p:spTree>
    <p:extLst>
      <p:ext uri="{BB962C8B-B14F-4D97-AF65-F5344CB8AC3E}">
        <p14:creationId xmlns:p14="http://schemas.microsoft.com/office/powerpoint/2010/main" val="184370323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6D5E-72E3-CDEE-DD02-E867BDED90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21D222-2F41-A463-AFD5-934E548DC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7E593B-1C54-0EC8-5CE1-A1FD222AD7B6}"/>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5" name="Footer Placeholder 4">
            <a:extLst>
              <a:ext uri="{FF2B5EF4-FFF2-40B4-BE49-F238E27FC236}">
                <a16:creationId xmlns:a16="http://schemas.microsoft.com/office/drawing/2014/main" id="{4FBBC93E-A923-F3BD-7FB6-D6D7255CF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6C71E-4A49-FCD6-E3B8-91C3DF1C7F8D}"/>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2470988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A1E1-17EF-1344-FCE8-C4FDC2A98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6787DC-771E-B64E-D8A2-4C807DEF5D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5CE58-CC47-0EF2-22D8-C8AEB6917A58}"/>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5" name="Footer Placeholder 4">
            <a:extLst>
              <a:ext uri="{FF2B5EF4-FFF2-40B4-BE49-F238E27FC236}">
                <a16:creationId xmlns:a16="http://schemas.microsoft.com/office/drawing/2014/main" id="{EB451A79-AA63-F0B7-B5E2-9BED4577B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BA599-83EC-0296-B8C1-5D82DB7F988A}"/>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3572455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8BFC-C885-7F81-711A-602CF3A00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A6448-DF49-F6FA-25A2-22E2EFA9DD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D86E1-CCB0-5266-1B22-33185BDDA214}"/>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5" name="Footer Placeholder 4">
            <a:extLst>
              <a:ext uri="{FF2B5EF4-FFF2-40B4-BE49-F238E27FC236}">
                <a16:creationId xmlns:a16="http://schemas.microsoft.com/office/drawing/2014/main" id="{14E22BC3-E0F1-0D30-759C-5664EA44B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06BBC-411A-31AB-E95B-E2833D967E24}"/>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234155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40AA-6BEA-BE97-29DA-EA2A8951F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E75C75-2398-5A81-F773-3438D8166D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2ABADB-9798-DA5C-FCF6-145F183649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3A899-39D0-65C4-6911-1ED13930545A}"/>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6" name="Footer Placeholder 5">
            <a:extLst>
              <a:ext uri="{FF2B5EF4-FFF2-40B4-BE49-F238E27FC236}">
                <a16:creationId xmlns:a16="http://schemas.microsoft.com/office/drawing/2014/main" id="{AE66F0E6-D213-233A-4546-BACAA33BF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25AE4-AE0B-8ED8-BB0C-92D8C4C8BB05}"/>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3232821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90BE-DE47-1302-1403-99D647CEA5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48A78B-0804-EC91-43C1-E5BB1B5A65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2BF9C2-3B8F-333C-FEC4-894A909CFA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1C5583-912B-A7EE-89CC-513168632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138BC-6970-63F8-F9C6-51F643187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EB4FF7-5143-B061-EF32-E78A6FC19DCD}"/>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8" name="Footer Placeholder 7">
            <a:extLst>
              <a:ext uri="{FF2B5EF4-FFF2-40B4-BE49-F238E27FC236}">
                <a16:creationId xmlns:a16="http://schemas.microsoft.com/office/drawing/2014/main" id="{A80E9217-D35D-295C-2ADA-496628C227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E54CA4-D7EA-4E0D-6FCA-81AB287786A7}"/>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410432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2AD9-E542-D9BA-1E88-3FBA0736C9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68021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24FA-0B8F-4F80-02FE-5FAE028ECC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972918-9B4B-710C-5B9F-F5EA81403F7F}"/>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4" name="Footer Placeholder 3">
            <a:extLst>
              <a:ext uri="{FF2B5EF4-FFF2-40B4-BE49-F238E27FC236}">
                <a16:creationId xmlns:a16="http://schemas.microsoft.com/office/drawing/2014/main" id="{F1A3B6FE-E4C3-182D-3DAC-8DF37545AA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E5991-9A23-C993-1039-A90C88C08C2E}"/>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3890102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6413B-D99B-2C8E-7E04-FB8CB4FD9776}"/>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3" name="Footer Placeholder 2">
            <a:extLst>
              <a:ext uri="{FF2B5EF4-FFF2-40B4-BE49-F238E27FC236}">
                <a16:creationId xmlns:a16="http://schemas.microsoft.com/office/drawing/2014/main" id="{F18F1707-52DB-8466-E90D-7542DF799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28E5B-703A-6661-6019-199DE50FBF22}"/>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1938903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8269-4066-06BB-C4FB-ADF47ABBC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86813-31DE-7E45-E9B2-DF76699DD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B4B25B-59E8-86BE-F4D6-E1B106269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55F86-22F1-FE3A-06FF-CCA838E32CC5}"/>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6" name="Footer Placeholder 5">
            <a:extLst>
              <a:ext uri="{FF2B5EF4-FFF2-40B4-BE49-F238E27FC236}">
                <a16:creationId xmlns:a16="http://schemas.microsoft.com/office/drawing/2014/main" id="{B4A0470C-3016-B06B-BFCC-9FA08397F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49B86-5E11-301D-AC69-69A21B0CA5A8}"/>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816194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751B2-870F-B741-1F2C-9C42BF5B4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13128-1832-222F-4A51-45110E846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9712B7-0AAD-61DC-2A40-49AC37555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E060EF-7BCC-2C1B-84DA-33652978F547}"/>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6" name="Footer Placeholder 5">
            <a:extLst>
              <a:ext uri="{FF2B5EF4-FFF2-40B4-BE49-F238E27FC236}">
                <a16:creationId xmlns:a16="http://schemas.microsoft.com/office/drawing/2014/main" id="{5BA8C8BC-BA38-808E-8067-7EDDD154E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9419A-623F-3428-7172-E3D0BE88081A}"/>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2137115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8D8A-B064-66C0-50BC-A0D09BA6E9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EA6EA3-1DC7-D062-563A-FDCC26F8F3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75918-C3C0-5087-96B2-63FA70B23B54}"/>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5" name="Footer Placeholder 4">
            <a:extLst>
              <a:ext uri="{FF2B5EF4-FFF2-40B4-BE49-F238E27FC236}">
                <a16:creationId xmlns:a16="http://schemas.microsoft.com/office/drawing/2014/main" id="{E2F902BB-32D9-FE76-09DE-DE102BE8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77DAB-2D67-2CF5-55BA-9926945FCCFF}"/>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3045552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52CE4-D148-A015-610F-14F5C9532E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B6002-D6E2-C731-6DDB-1AD7F6D20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A9A39-0FA1-C33A-1387-95B4AE8B76EC}"/>
              </a:ext>
            </a:extLst>
          </p:cNvPr>
          <p:cNvSpPr>
            <a:spLocks noGrp="1"/>
          </p:cNvSpPr>
          <p:nvPr>
            <p:ph type="dt" sz="half" idx="10"/>
          </p:nvPr>
        </p:nvSpPr>
        <p:spPr/>
        <p:txBody>
          <a:bodyPr/>
          <a:lstStyle/>
          <a:p>
            <a:fld id="{5E04F166-EA42-4E61-B3FC-B59E5E80463D}" type="datetimeFigureOut">
              <a:rPr lang="en-US" smtClean="0"/>
              <a:t>4/22/2025</a:t>
            </a:fld>
            <a:endParaRPr lang="en-US"/>
          </a:p>
        </p:txBody>
      </p:sp>
      <p:sp>
        <p:nvSpPr>
          <p:cNvPr id="5" name="Footer Placeholder 4">
            <a:extLst>
              <a:ext uri="{FF2B5EF4-FFF2-40B4-BE49-F238E27FC236}">
                <a16:creationId xmlns:a16="http://schemas.microsoft.com/office/drawing/2014/main" id="{7374B47C-850C-F18F-616F-259F450FE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D70BE-083A-4D58-342F-2BD23DE23220}"/>
              </a:ext>
            </a:extLst>
          </p:cNvPr>
          <p:cNvSpPr>
            <a:spLocks noGrp="1"/>
          </p:cNvSpPr>
          <p:nvPr>
            <p:ph type="sldNum" sz="quarter" idx="12"/>
          </p:nvPr>
        </p:nvSpPr>
        <p:spPr/>
        <p:txBody>
          <a:bodyPr/>
          <a:lstStyle/>
          <a:p>
            <a:fld id="{1F96CEFC-3648-4732-B128-A8F09EF2150B}" type="slidenum">
              <a:rPr lang="en-US" smtClean="0"/>
              <a:t>‹#›</a:t>
            </a:fld>
            <a:endParaRPr lang="en-US"/>
          </a:p>
        </p:txBody>
      </p:sp>
    </p:spTree>
    <p:extLst>
      <p:ext uri="{BB962C8B-B14F-4D97-AF65-F5344CB8AC3E}">
        <p14:creationId xmlns:p14="http://schemas.microsoft.com/office/powerpoint/2010/main" val="953541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34C2-5382-2C37-02E9-D7C9A12BF6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8F647-F844-8590-C5DA-0AF0A15705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0454D7-1776-7AC8-EC1C-386624E28BBF}"/>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5" name="Footer Placeholder 4">
            <a:extLst>
              <a:ext uri="{FF2B5EF4-FFF2-40B4-BE49-F238E27FC236}">
                <a16:creationId xmlns:a16="http://schemas.microsoft.com/office/drawing/2014/main" id="{90057C07-D2F1-94B2-130F-9686C0E020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47BB03-A334-AA2E-1B37-3F57EC709E3B}"/>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1462049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EF4D-37B3-A146-53DA-73D56B533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7A7488-D77F-F0DB-F35D-DC5A19418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54046-8AF1-9214-7FE9-030F264BFED5}"/>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5" name="Footer Placeholder 4">
            <a:extLst>
              <a:ext uri="{FF2B5EF4-FFF2-40B4-BE49-F238E27FC236}">
                <a16:creationId xmlns:a16="http://schemas.microsoft.com/office/drawing/2014/main" id="{20B54E8B-1C5C-4F13-A7A4-3341268110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FEC0F2-1DFD-5E40-9CC8-F4ECFD533173}"/>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2827712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7F49-E4D1-5848-7050-1D1B2FF29D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21AF67-5FE9-F923-799B-BB9E18C92A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1F981-083D-30F0-80E6-B85614C6FD4D}"/>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5" name="Footer Placeholder 4">
            <a:extLst>
              <a:ext uri="{FF2B5EF4-FFF2-40B4-BE49-F238E27FC236}">
                <a16:creationId xmlns:a16="http://schemas.microsoft.com/office/drawing/2014/main" id="{E6E7A267-537B-12A1-D4D0-25A0680180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093387-7986-27DC-EBB3-0BAE772B4F31}"/>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223545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7DA2F-CCA3-53D5-B420-9004D1567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8CED5-3693-38D0-AB53-9B5EF84CF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B403E-244C-218B-3D10-7DC71DEA97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1E1E83-31E2-DAF9-51EE-DA9364421F7A}"/>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6" name="Footer Placeholder 5">
            <a:extLst>
              <a:ext uri="{FF2B5EF4-FFF2-40B4-BE49-F238E27FC236}">
                <a16:creationId xmlns:a16="http://schemas.microsoft.com/office/drawing/2014/main" id="{DEF7005E-F161-C651-144C-CC790697AE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AF0196-B68A-ADF0-27AF-B1C90FD5FEBA}"/>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2985673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880F-AA16-CBA8-C6DA-D92109796A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27142A-E744-E0CB-C9E4-CB68E9A04C90}"/>
              </a:ext>
            </a:extLst>
          </p:cNvPr>
          <p:cNvSpPr>
            <a:spLocks noGrp="1"/>
          </p:cNvSpPr>
          <p:nvPr>
            <p:ph idx="1"/>
          </p:nvPr>
        </p:nvSpPr>
        <p:spPr>
          <a:xfrm>
            <a:off x="838200" y="1825625"/>
            <a:ext cx="41734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6C1880F-D66E-4EF2-0FB5-6261256E33E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F0580C3-00D4-F3A7-251E-FFDE17C9610A}"/>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
        <p:nvSpPr>
          <p:cNvPr id="7" name="Picture Placeholder 6">
            <a:extLst>
              <a:ext uri="{FF2B5EF4-FFF2-40B4-BE49-F238E27FC236}">
                <a16:creationId xmlns:a16="http://schemas.microsoft.com/office/drawing/2014/main" id="{25A6370D-D965-B51E-C2B0-B586A600A06B}"/>
              </a:ext>
            </a:extLst>
          </p:cNvPr>
          <p:cNvSpPr>
            <a:spLocks noGrp="1"/>
          </p:cNvSpPr>
          <p:nvPr>
            <p:ph type="pic" sz="quarter" idx="13"/>
          </p:nvPr>
        </p:nvSpPr>
        <p:spPr>
          <a:xfrm>
            <a:off x="5170488" y="1816100"/>
            <a:ext cx="6215062" cy="4386263"/>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999721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68F8-7ECB-D3D0-F240-68BB0FDAF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106392-A6A8-2E6A-8F3D-74633F059D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D20F7-73CA-C564-0B99-70846C3EE5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1256DA-3CA1-3B95-F7F7-74619F245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29CE35-C209-EB37-940C-C6CA9F349E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5BBD31-B172-2F77-F7A6-BC039C37E776}"/>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8" name="Footer Placeholder 7">
            <a:extLst>
              <a:ext uri="{FF2B5EF4-FFF2-40B4-BE49-F238E27FC236}">
                <a16:creationId xmlns:a16="http://schemas.microsoft.com/office/drawing/2014/main" id="{FAFD7092-AAE2-C394-31B3-B1B31F07E4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18ECCE8-67B3-00E3-D357-1CDFF4590B95}"/>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1003045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9106-A190-891F-A151-18DFDC989E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27575-D63E-F2FC-2D02-F3EFDEC55CC2}"/>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4" name="Footer Placeholder 3">
            <a:extLst>
              <a:ext uri="{FF2B5EF4-FFF2-40B4-BE49-F238E27FC236}">
                <a16:creationId xmlns:a16="http://schemas.microsoft.com/office/drawing/2014/main" id="{0F0E5C5E-FB34-258F-4A5F-25DB9B0621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55CF7A-1740-FF9C-76CF-E1562E1ED9F3}"/>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2011063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75540-1BD1-A5A0-C029-A4371503D55D}"/>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3" name="Footer Placeholder 2">
            <a:extLst>
              <a:ext uri="{FF2B5EF4-FFF2-40B4-BE49-F238E27FC236}">
                <a16:creationId xmlns:a16="http://schemas.microsoft.com/office/drawing/2014/main" id="{BB0D40F4-7834-E5AC-05C0-D12B63CD49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4F529A-6FAD-2E14-B917-0064276DE7B7}"/>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726852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FA13-9703-D154-D465-7A462A827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3ED97-A720-85CE-24B8-7246798BAF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662972-FA30-0FF1-905E-01573F508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B333ED-AA0D-CED3-47DF-BA8BF08B8FF1}"/>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6" name="Footer Placeholder 5">
            <a:extLst>
              <a:ext uri="{FF2B5EF4-FFF2-40B4-BE49-F238E27FC236}">
                <a16:creationId xmlns:a16="http://schemas.microsoft.com/office/drawing/2014/main" id="{D1A76A57-E3EA-5D23-90B9-5CF7181A8B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486BEB-F21D-E852-C772-FED059886F59}"/>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1658032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807B-CCEE-419B-93AB-2487AE04D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2E8CCC-ECDD-8F3F-8529-1592D6E69A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0187601-4995-22D8-AD93-19392A8E6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4A265-5C93-65B4-8B6A-D11B1608CB3D}"/>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6" name="Footer Placeholder 5">
            <a:extLst>
              <a:ext uri="{FF2B5EF4-FFF2-40B4-BE49-F238E27FC236}">
                <a16:creationId xmlns:a16="http://schemas.microsoft.com/office/drawing/2014/main" id="{ADA15D4C-875F-34CA-E183-F80B585290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B6C0D0-0C92-D279-FF5F-D951771526D9}"/>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4162677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A303-3B3F-2D38-A047-DDF256D6C6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4F08A-2CC4-3340-5C1E-7385B6E81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5EDCB-854D-398B-2D20-C1358232786C}"/>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5" name="Footer Placeholder 4">
            <a:extLst>
              <a:ext uri="{FF2B5EF4-FFF2-40B4-BE49-F238E27FC236}">
                <a16:creationId xmlns:a16="http://schemas.microsoft.com/office/drawing/2014/main" id="{1AA100A2-E7A0-CAF3-3D52-5DDE4A5AA2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7535FB-DE85-778B-743C-E0E85537D99A}"/>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173824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17D464-53B9-B039-7344-8B0AC3E42E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A23AF6-B1CE-5DBF-D0D3-9F5D75ADA4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03291-236E-5AA8-E8D6-7737FD833F96}"/>
              </a:ext>
            </a:extLst>
          </p:cNvPr>
          <p:cNvSpPr>
            <a:spLocks noGrp="1"/>
          </p:cNvSpPr>
          <p:nvPr>
            <p:ph type="dt" sz="half" idx="10"/>
          </p:nvPr>
        </p:nvSpPr>
        <p:spPr/>
        <p:txBody>
          <a:bodyPr/>
          <a:lstStyle/>
          <a:p>
            <a:fld id="{07E8EF6A-B960-4C9C-889B-76DFE45A5C3A}" type="datetimeFigureOut">
              <a:rPr lang="en-US" smtClean="0"/>
              <a:t>4/22/2025</a:t>
            </a:fld>
            <a:endParaRPr lang="en-US" dirty="0"/>
          </a:p>
        </p:txBody>
      </p:sp>
      <p:sp>
        <p:nvSpPr>
          <p:cNvPr id="5" name="Footer Placeholder 4">
            <a:extLst>
              <a:ext uri="{FF2B5EF4-FFF2-40B4-BE49-F238E27FC236}">
                <a16:creationId xmlns:a16="http://schemas.microsoft.com/office/drawing/2014/main" id="{EB2A4138-9B9F-E6B0-1FAE-644378B720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746946-452F-D3BF-355A-F8F310F4633F}"/>
              </a:ext>
            </a:extLst>
          </p:cNvPr>
          <p:cNvSpPr>
            <a:spLocks noGrp="1"/>
          </p:cNvSpPr>
          <p:nvPr>
            <p:ph type="sldNum" sz="quarter" idx="12"/>
          </p:nvPr>
        </p:nvSpPr>
        <p:spPr/>
        <p:txBody>
          <a:bodyPr/>
          <a:lstStyle/>
          <a:p>
            <a:fld id="{76B1080D-629F-43DC-826C-AE90FEC1C677}" type="slidenum">
              <a:rPr lang="en-US" smtClean="0"/>
              <a:t>‹#›</a:t>
            </a:fld>
            <a:endParaRPr lang="en-US" dirty="0"/>
          </a:p>
        </p:txBody>
      </p:sp>
    </p:spTree>
    <p:extLst>
      <p:ext uri="{BB962C8B-B14F-4D97-AF65-F5344CB8AC3E}">
        <p14:creationId xmlns:p14="http://schemas.microsoft.com/office/powerpoint/2010/main" val="62799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45A9C-03CD-299F-DE34-D0EF4F7FA2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C548AA-BA31-BF12-C143-78593721E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DFF31E-0128-9914-F47F-5B64E882BC98}"/>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5" name="Footer Placeholder 4">
            <a:extLst>
              <a:ext uri="{FF2B5EF4-FFF2-40B4-BE49-F238E27FC236}">
                <a16:creationId xmlns:a16="http://schemas.microsoft.com/office/drawing/2014/main" id="{05EA4633-D696-B5B6-B4AF-8D216BB3D5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ECCAF2-EAF0-446F-0039-226D65B64C48}"/>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1890887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61EC-BE1D-FAD6-8655-108D0737C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426C4-6877-60AE-90B5-F3B0B7007772}"/>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4" name="Footer Placeholder 3">
            <a:extLst>
              <a:ext uri="{FF2B5EF4-FFF2-40B4-BE49-F238E27FC236}">
                <a16:creationId xmlns:a16="http://schemas.microsoft.com/office/drawing/2014/main" id="{4A53439A-538E-5808-54EF-6DBE9D2FA2A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7A4D1FF-3CA1-829E-1C9F-8D3D2E672F3B}"/>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3214880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F80D-D283-B405-F74C-B70617C649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4B9C87-ABB7-A3EE-A910-FBE414BF88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49B9A-7F94-A884-B5B6-59A013825778}"/>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5" name="Footer Placeholder 4">
            <a:extLst>
              <a:ext uri="{FF2B5EF4-FFF2-40B4-BE49-F238E27FC236}">
                <a16:creationId xmlns:a16="http://schemas.microsoft.com/office/drawing/2014/main" id="{AC3AFEF7-24FE-8CCC-6BCC-B12FFC97B0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1A79F8-65F1-7AC2-7BF3-12BC8C892447}"/>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357308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0CBC-C411-FDE8-CF49-F033068875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20F15-5B71-31CC-4FE5-E5E536A0E3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1D6DD56-D445-A1D1-2E9B-B220FE61FFC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57ECA8D-4869-BB31-B986-FAA0C3508C95}"/>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Tree>
    <p:extLst>
      <p:ext uri="{BB962C8B-B14F-4D97-AF65-F5344CB8AC3E}">
        <p14:creationId xmlns:p14="http://schemas.microsoft.com/office/powerpoint/2010/main" val="168042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2B4F-171B-EEF2-9858-7AA9CE9B17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23674-8C63-501F-9215-E80FB7F75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6FC5DB-4DF3-2378-D127-2D81FBE74306}"/>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5" name="Footer Placeholder 4">
            <a:extLst>
              <a:ext uri="{FF2B5EF4-FFF2-40B4-BE49-F238E27FC236}">
                <a16:creationId xmlns:a16="http://schemas.microsoft.com/office/drawing/2014/main" id="{07C06C4A-0A6A-3042-C14D-39A7E8CA62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27E643-ACD7-6946-B67E-32535958FB24}"/>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1209129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072B-BF8A-9F86-721B-FD9678371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C1949-98D2-DA4A-58E5-FC2BE92EDB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BEB9E8-A2C8-5E3F-65EF-4A322EAC6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2EA610-77C0-E34A-A674-C21F7D2879E5}"/>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6" name="Footer Placeholder 5">
            <a:extLst>
              <a:ext uri="{FF2B5EF4-FFF2-40B4-BE49-F238E27FC236}">
                <a16:creationId xmlns:a16="http://schemas.microsoft.com/office/drawing/2014/main" id="{6E6BC5ED-72C7-D69A-9F77-B9BAA9236D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9E3E28-2B0D-C727-178E-DFC59FA485BE}"/>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643034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EC0E-0136-519E-9E32-2F785C4454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A3E21-57A7-7860-3802-0D8553A0F6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DD90A1-34F5-B8B4-38A2-BAEB7C7E57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3DE76F-DFC3-35E6-50DF-0B9279952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8465F-4F08-FD43-9357-776A4F1212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B1DF06-FEBD-A630-4FBD-6CB3545E970B}"/>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8" name="Footer Placeholder 7">
            <a:extLst>
              <a:ext uri="{FF2B5EF4-FFF2-40B4-BE49-F238E27FC236}">
                <a16:creationId xmlns:a16="http://schemas.microsoft.com/office/drawing/2014/main" id="{20AB23CA-3E92-2F51-4CCD-AFEA644DFEA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A25C21-62BF-7884-00F8-393E40065FE5}"/>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2699275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4E56-81F4-19DA-E0F7-EEE86E8E1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4849B5-1781-EEBD-04B5-DD7487C05013}"/>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4" name="Footer Placeholder 3">
            <a:extLst>
              <a:ext uri="{FF2B5EF4-FFF2-40B4-BE49-F238E27FC236}">
                <a16:creationId xmlns:a16="http://schemas.microsoft.com/office/drawing/2014/main" id="{087C3317-02A4-62AD-7C54-0AE5E469BD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8207EB-88CC-D534-161C-02994F36AB29}"/>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45581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0F8EE-EB9B-4EB3-42A7-0020BC4AB3E9}"/>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3" name="Footer Placeholder 2">
            <a:extLst>
              <a:ext uri="{FF2B5EF4-FFF2-40B4-BE49-F238E27FC236}">
                <a16:creationId xmlns:a16="http://schemas.microsoft.com/office/drawing/2014/main" id="{08A4088D-001F-42E1-1F8C-702030EFA8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1AE7CF0-C7F8-C065-1EDD-E6290441DB31}"/>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3910246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DB15-71D2-BAC7-4C7A-F3B2C101B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10C60F-C9AC-E77D-BEB0-1B9B97B06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3F3A9-F33F-A15A-E2D5-1554BA14B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801CD-F74B-A742-5624-E933CC917CEC}"/>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6" name="Footer Placeholder 5">
            <a:extLst>
              <a:ext uri="{FF2B5EF4-FFF2-40B4-BE49-F238E27FC236}">
                <a16:creationId xmlns:a16="http://schemas.microsoft.com/office/drawing/2014/main" id="{373ECE02-C776-D617-C06E-9B2AD8E720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D3CED6-089F-7B3F-6AF6-AD5A56BD890F}"/>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929895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CC71-C208-07D1-217E-AD122705E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9573B6-120E-0E75-6A83-D5731643E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ED35E2E-D2B3-1C6A-D764-75C867393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E6538A-7A8E-7FF5-5905-753CEC5702B2}"/>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6" name="Footer Placeholder 5">
            <a:extLst>
              <a:ext uri="{FF2B5EF4-FFF2-40B4-BE49-F238E27FC236}">
                <a16:creationId xmlns:a16="http://schemas.microsoft.com/office/drawing/2014/main" id="{8B0C7DCC-BD22-C996-BF9E-AD5ABB16B5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11EDD5-E1BC-DFE4-8E90-65F86F1D43CE}"/>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2037082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00D45-D1C2-BE73-F45E-4AD6D70B88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0D71AD-D562-C92A-3F58-3DAE690C00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5D21B-6D12-5B98-FD1F-0CD866DFD42F}"/>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5" name="Footer Placeholder 4">
            <a:extLst>
              <a:ext uri="{FF2B5EF4-FFF2-40B4-BE49-F238E27FC236}">
                <a16:creationId xmlns:a16="http://schemas.microsoft.com/office/drawing/2014/main" id="{BC4DF65F-7410-E7C8-9B5D-3C074D57A8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F096F2-A10A-36B5-AB08-2492CC370390}"/>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53071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73C8A9-08D2-A3BC-E3B5-17E159FA8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DEA673-27F5-5F73-2990-6353686DCE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C75C8-BA85-BCBA-0349-CFB57BDBF1F4}"/>
              </a:ext>
            </a:extLst>
          </p:cNvPr>
          <p:cNvSpPr>
            <a:spLocks noGrp="1"/>
          </p:cNvSpPr>
          <p:nvPr>
            <p:ph type="dt" sz="half" idx="10"/>
          </p:nvPr>
        </p:nvSpPr>
        <p:spPr/>
        <p:txBody>
          <a:bodyPr/>
          <a:lstStyle/>
          <a:p>
            <a:fld id="{8F950DC0-201B-4721-A572-270309D39F8F}" type="datetimeFigureOut">
              <a:rPr lang="en-US" smtClean="0"/>
              <a:t>4/22/2025</a:t>
            </a:fld>
            <a:endParaRPr lang="en-US" dirty="0"/>
          </a:p>
        </p:txBody>
      </p:sp>
      <p:sp>
        <p:nvSpPr>
          <p:cNvPr id="5" name="Footer Placeholder 4">
            <a:extLst>
              <a:ext uri="{FF2B5EF4-FFF2-40B4-BE49-F238E27FC236}">
                <a16:creationId xmlns:a16="http://schemas.microsoft.com/office/drawing/2014/main" id="{18FD2BB2-8F2C-7EFD-FFF5-9214020A02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A1E401-C149-B774-4E34-A2EDD6692357}"/>
              </a:ext>
            </a:extLst>
          </p:cNvPr>
          <p:cNvSpPr>
            <a:spLocks noGrp="1"/>
          </p:cNvSpPr>
          <p:nvPr>
            <p:ph type="sldNum" sz="quarter" idx="12"/>
          </p:nvPr>
        </p:nvSpPr>
        <p:spPr/>
        <p:txBody>
          <a:bodyPr/>
          <a:lstStyle/>
          <a:p>
            <a:fld id="{DFA8DD22-6887-4564-A4D4-5EC523487F6A}" type="slidenum">
              <a:rPr lang="en-US" smtClean="0"/>
              <a:t>‹#›</a:t>
            </a:fld>
            <a:endParaRPr lang="en-US" dirty="0"/>
          </a:p>
        </p:txBody>
      </p:sp>
    </p:spTree>
    <p:extLst>
      <p:ext uri="{BB962C8B-B14F-4D97-AF65-F5344CB8AC3E}">
        <p14:creationId xmlns:p14="http://schemas.microsoft.com/office/powerpoint/2010/main" val="96095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8C94CC-933B-9797-76DD-D85C6A1F39C1}"/>
              </a:ext>
            </a:extLst>
          </p:cNvPr>
          <p:cNvSpPr>
            <a:spLocks noGrp="1"/>
          </p:cNvSpPr>
          <p:nvPr>
            <p:ph type="pic" sz="quarter" idx="13"/>
          </p:nvPr>
        </p:nvSpPr>
        <p:spPr>
          <a:xfrm>
            <a:off x="597159" y="0"/>
            <a:ext cx="3573618" cy="6858000"/>
          </a:xfrm>
          <a:prstGeom prst="rect">
            <a:avLst/>
          </a:prstGeom>
        </p:spPr>
        <p:txBody>
          <a:bodyPr/>
          <a:lstStyle/>
          <a:p>
            <a:endParaRPr lang="en-US" dirty="0"/>
          </a:p>
        </p:txBody>
      </p:sp>
      <p:sp>
        <p:nvSpPr>
          <p:cNvPr id="2" name="Title 1">
            <a:extLst>
              <a:ext uri="{FF2B5EF4-FFF2-40B4-BE49-F238E27FC236}">
                <a16:creationId xmlns:a16="http://schemas.microsoft.com/office/drawing/2014/main" id="{6CD5880F-AA16-CBA8-C6DA-D92109796A8D}"/>
              </a:ext>
            </a:extLst>
          </p:cNvPr>
          <p:cNvSpPr>
            <a:spLocks noGrp="1"/>
          </p:cNvSpPr>
          <p:nvPr>
            <p:ph type="title"/>
          </p:nvPr>
        </p:nvSpPr>
        <p:spPr>
          <a:xfrm>
            <a:off x="4627977" y="365125"/>
            <a:ext cx="698707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C27142A-E744-E0CB-C9E4-CB68E9A04C90}"/>
              </a:ext>
            </a:extLst>
          </p:cNvPr>
          <p:cNvSpPr>
            <a:spLocks noGrp="1"/>
          </p:cNvSpPr>
          <p:nvPr>
            <p:ph idx="1"/>
          </p:nvPr>
        </p:nvSpPr>
        <p:spPr>
          <a:xfrm>
            <a:off x="4627977" y="1825625"/>
            <a:ext cx="6987073" cy="4351338"/>
          </a:xfrm>
          <a:prstGeom prst="rect">
            <a:avLst/>
          </a:prstGeo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6C1880F-D66E-4EF2-0FB5-6261256E33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0580C3-00D4-F3A7-251E-FFDE17C9610A}"/>
              </a:ext>
            </a:extLst>
          </p:cNvPr>
          <p:cNvSpPr>
            <a:spLocks noGrp="1"/>
          </p:cNvSpPr>
          <p:nvPr>
            <p:ph type="sldNum" sz="quarter" idx="12"/>
          </p:nvPr>
        </p:nvSpPr>
        <p:spPr/>
        <p:txBody>
          <a:bodyPr/>
          <a:lstStyle/>
          <a:p>
            <a:fld id="{1E6F1F7D-A16E-4E61-96A3-9841C8D079BB}" type="slidenum">
              <a:rPr lang="en-US" smtClean="0"/>
              <a:t>‹#›</a:t>
            </a:fld>
            <a:endParaRPr lang="en-US" dirty="0"/>
          </a:p>
        </p:txBody>
      </p:sp>
    </p:spTree>
    <p:extLst>
      <p:ext uri="{BB962C8B-B14F-4D97-AF65-F5344CB8AC3E}">
        <p14:creationId xmlns:p14="http://schemas.microsoft.com/office/powerpoint/2010/main" val="111036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C49A-CB50-301C-A0D0-C89815510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B0D6E6D-4501-B38F-3AE6-188A4ADBAE1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015976-1F2B-FF26-08D6-B5821ADF8A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6F1961B-8193-2035-3C6B-83234F10F48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B3DB84E-0F62-61AC-86C9-B981B8AEB563}"/>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Tree>
    <p:extLst>
      <p:ext uri="{BB962C8B-B14F-4D97-AF65-F5344CB8AC3E}">
        <p14:creationId xmlns:p14="http://schemas.microsoft.com/office/powerpoint/2010/main" val="116119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86E09BF-1AF8-50CC-2CC8-0E846A0F73EA}"/>
              </a:ext>
            </a:extLst>
          </p:cNvPr>
          <p:cNvSpPr>
            <a:spLocks noGrp="1"/>
          </p:cNvSpPr>
          <p:nvPr>
            <p:ph type="pic" sz="quarter" idx="13"/>
          </p:nvPr>
        </p:nvSpPr>
        <p:spPr>
          <a:xfrm>
            <a:off x="4208107" y="1223963"/>
            <a:ext cx="7145694" cy="4953000"/>
          </a:xfrm>
          <a:prstGeom prst="rect">
            <a:avLst/>
          </a:prstGeom>
        </p:spPr>
        <p:txBody>
          <a:bodyPr/>
          <a:lstStyle/>
          <a:p>
            <a:endParaRPr lang="en-US" dirty="0"/>
          </a:p>
        </p:txBody>
      </p:sp>
      <p:sp>
        <p:nvSpPr>
          <p:cNvPr id="2" name="Title 1">
            <a:extLst>
              <a:ext uri="{FF2B5EF4-FFF2-40B4-BE49-F238E27FC236}">
                <a16:creationId xmlns:a16="http://schemas.microsoft.com/office/drawing/2014/main" id="{1087C49A-CB50-301C-A0D0-C8981551000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B0D6E6D-4501-B38F-3AE6-188A4ADBAE14}"/>
              </a:ext>
            </a:extLst>
          </p:cNvPr>
          <p:cNvSpPr>
            <a:spLocks noGrp="1"/>
          </p:cNvSpPr>
          <p:nvPr>
            <p:ph sz="half" idx="1"/>
          </p:nvPr>
        </p:nvSpPr>
        <p:spPr>
          <a:xfrm>
            <a:off x="838200" y="1224417"/>
            <a:ext cx="3200400" cy="4952546"/>
          </a:xfrm>
          <a:prstGeom prst="rect">
            <a:avLst/>
          </a:prstGeo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26F1961B-8193-2035-3C6B-83234F10F4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3DB84E-0F62-61AC-86C9-B981B8AEB563}"/>
              </a:ext>
            </a:extLst>
          </p:cNvPr>
          <p:cNvSpPr>
            <a:spLocks noGrp="1"/>
          </p:cNvSpPr>
          <p:nvPr>
            <p:ph type="sldNum" sz="quarter" idx="12"/>
          </p:nvPr>
        </p:nvSpPr>
        <p:spPr/>
        <p:txBody>
          <a:bodyPr/>
          <a:lstStyle/>
          <a:p>
            <a:fld id="{1E6F1F7D-A16E-4E61-96A3-9841C8D079BB}" type="slidenum">
              <a:rPr lang="en-US" smtClean="0"/>
              <a:t>‹#›</a:t>
            </a:fld>
            <a:endParaRPr lang="en-US" dirty="0"/>
          </a:p>
        </p:txBody>
      </p:sp>
    </p:spTree>
    <p:extLst>
      <p:ext uri="{BB962C8B-B14F-4D97-AF65-F5344CB8AC3E}">
        <p14:creationId xmlns:p14="http://schemas.microsoft.com/office/powerpoint/2010/main" val="2364300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DBFB-0580-C67C-80A6-4A948E0D6581}"/>
              </a:ext>
            </a:extLst>
          </p:cNvPr>
          <p:cNvSpPr>
            <a:spLocks noGrp="1"/>
          </p:cNvSpPr>
          <p:nvPr>
            <p:ph type="title"/>
          </p:nvPr>
        </p:nvSpPr>
        <p:spPr>
          <a:xfrm>
            <a:off x="838200" y="365126"/>
            <a:ext cx="10515600" cy="903838"/>
          </a:xfrm>
        </p:spPr>
        <p:txBody>
          <a:bodyPr/>
          <a:lstStyle>
            <a:lvl1pPr>
              <a:defRPr sz="2800"/>
            </a:lvl1pPr>
          </a:lstStyle>
          <a:p>
            <a:r>
              <a:rPr lang="en-US" dirty="0"/>
              <a:t>Click to edit Master title style</a:t>
            </a:r>
          </a:p>
        </p:txBody>
      </p:sp>
      <p:sp>
        <p:nvSpPr>
          <p:cNvPr id="4" name="Footer Placeholder 3">
            <a:extLst>
              <a:ext uri="{FF2B5EF4-FFF2-40B4-BE49-F238E27FC236}">
                <a16:creationId xmlns:a16="http://schemas.microsoft.com/office/drawing/2014/main" id="{089DB972-3A21-9EF2-6491-D687D85DEA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78615E-AE8D-7123-069A-994246799FAD}"/>
              </a:ext>
            </a:extLst>
          </p:cNvPr>
          <p:cNvSpPr>
            <a:spLocks noGrp="1"/>
          </p:cNvSpPr>
          <p:nvPr>
            <p:ph type="sldNum" sz="quarter" idx="12"/>
          </p:nvPr>
        </p:nvSpPr>
        <p:spPr/>
        <p:txBody>
          <a:bodyPr/>
          <a:lstStyle/>
          <a:p>
            <a:fld id="{1E6F1F7D-A16E-4E61-96A3-9841C8D079BB}" type="slidenum">
              <a:rPr lang="en-US" smtClean="0"/>
              <a:t>‹#›</a:t>
            </a:fld>
            <a:endParaRPr lang="en-US" dirty="0"/>
          </a:p>
        </p:txBody>
      </p:sp>
      <p:sp>
        <p:nvSpPr>
          <p:cNvPr id="7" name="Picture Placeholder 6">
            <a:extLst>
              <a:ext uri="{FF2B5EF4-FFF2-40B4-BE49-F238E27FC236}">
                <a16:creationId xmlns:a16="http://schemas.microsoft.com/office/drawing/2014/main" id="{C38DC78A-53D7-7856-8C3D-2D928CF88737}"/>
              </a:ext>
            </a:extLst>
          </p:cNvPr>
          <p:cNvSpPr>
            <a:spLocks noGrp="1"/>
          </p:cNvSpPr>
          <p:nvPr>
            <p:ph type="pic" sz="quarter" idx="13"/>
          </p:nvPr>
        </p:nvSpPr>
        <p:spPr>
          <a:xfrm>
            <a:off x="838201" y="1364214"/>
            <a:ext cx="3304592" cy="4860925"/>
          </a:xfrm>
          <a:prstGeom prst="rect">
            <a:avLst/>
          </a:prstGeom>
        </p:spPr>
        <p:txBody>
          <a:bodyPr/>
          <a:lstStyle/>
          <a:p>
            <a:endParaRPr lang="en-US" dirty="0"/>
          </a:p>
        </p:txBody>
      </p:sp>
      <p:sp>
        <p:nvSpPr>
          <p:cNvPr id="9" name="Text Placeholder 8">
            <a:extLst>
              <a:ext uri="{FF2B5EF4-FFF2-40B4-BE49-F238E27FC236}">
                <a16:creationId xmlns:a16="http://schemas.microsoft.com/office/drawing/2014/main" id="{6CF455FE-241A-784D-2702-EF2504FF5BD0}"/>
              </a:ext>
            </a:extLst>
          </p:cNvPr>
          <p:cNvSpPr>
            <a:spLocks noGrp="1"/>
          </p:cNvSpPr>
          <p:nvPr>
            <p:ph type="body" sz="quarter" idx="14"/>
          </p:nvPr>
        </p:nvSpPr>
        <p:spPr>
          <a:xfrm>
            <a:off x="7749075" y="1363663"/>
            <a:ext cx="3604725" cy="4860925"/>
          </a:xfrm>
          <a:prstGeom prst="rect">
            <a:avLst/>
          </a:prstGeo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6">
            <a:extLst>
              <a:ext uri="{FF2B5EF4-FFF2-40B4-BE49-F238E27FC236}">
                <a16:creationId xmlns:a16="http://schemas.microsoft.com/office/drawing/2014/main" id="{676B4837-E329-7685-2834-9D24436F7855}"/>
              </a:ext>
            </a:extLst>
          </p:cNvPr>
          <p:cNvSpPr>
            <a:spLocks noGrp="1"/>
          </p:cNvSpPr>
          <p:nvPr>
            <p:ph type="pic" sz="quarter" idx="15"/>
          </p:nvPr>
        </p:nvSpPr>
        <p:spPr>
          <a:xfrm>
            <a:off x="4293638" y="1359387"/>
            <a:ext cx="3304592" cy="4860925"/>
          </a:xfrm>
          <a:prstGeom prst="rect">
            <a:avLst/>
          </a:prstGeom>
        </p:spPr>
        <p:txBody>
          <a:bodyPr/>
          <a:lstStyle/>
          <a:p>
            <a:endParaRPr lang="en-US" dirty="0"/>
          </a:p>
        </p:txBody>
      </p:sp>
    </p:spTree>
    <p:extLst>
      <p:ext uri="{BB962C8B-B14F-4D97-AF65-F5344CB8AC3E}">
        <p14:creationId xmlns:p14="http://schemas.microsoft.com/office/powerpoint/2010/main" val="1187322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05FBC2-C89F-E95D-1C7E-30DAE6F4A8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BD9A49C-FF2A-FFAD-B16E-E163D00812E0}"/>
              </a:ext>
            </a:extLst>
          </p:cNvPr>
          <p:cNvSpPr>
            <a:spLocks noGrp="1"/>
          </p:cNvSpPr>
          <p:nvPr>
            <p:ph type="sldNum" sz="quarter" idx="12"/>
          </p:nvPr>
        </p:nvSpPr>
        <p:spPr/>
        <p:txBody>
          <a:bodyPr/>
          <a:lstStyle/>
          <a:p>
            <a:fld id="{1E6F1F7D-A16E-4E61-96A3-9841C8D079BB}" type="slidenum">
              <a:rPr lang="en-US" smtClean="0"/>
              <a:t>‹#›</a:t>
            </a:fld>
            <a:endParaRPr lang="en-US" dirty="0"/>
          </a:p>
        </p:txBody>
      </p:sp>
      <p:sp>
        <p:nvSpPr>
          <p:cNvPr id="6" name="Picture Placeholder 5">
            <a:extLst>
              <a:ext uri="{FF2B5EF4-FFF2-40B4-BE49-F238E27FC236}">
                <a16:creationId xmlns:a16="http://schemas.microsoft.com/office/drawing/2014/main" id="{22FFC76B-339F-523E-88D2-E6115E5C21B1}"/>
              </a:ext>
            </a:extLst>
          </p:cNvPr>
          <p:cNvSpPr>
            <a:spLocks noGrp="1"/>
          </p:cNvSpPr>
          <p:nvPr>
            <p:ph type="pic" sz="quarter" idx="13"/>
          </p:nvPr>
        </p:nvSpPr>
        <p:spPr>
          <a:xfrm>
            <a:off x="158620" y="136525"/>
            <a:ext cx="3965512" cy="6049671"/>
          </a:xfrm>
          <a:prstGeom prst="rect">
            <a:avLst/>
          </a:prstGeom>
        </p:spPr>
        <p:txBody>
          <a:bodyPr/>
          <a:lstStyle/>
          <a:p>
            <a:endParaRPr lang="en-US" dirty="0"/>
          </a:p>
        </p:txBody>
      </p:sp>
      <p:sp>
        <p:nvSpPr>
          <p:cNvPr id="7" name="Picture Placeholder 5">
            <a:extLst>
              <a:ext uri="{FF2B5EF4-FFF2-40B4-BE49-F238E27FC236}">
                <a16:creationId xmlns:a16="http://schemas.microsoft.com/office/drawing/2014/main" id="{D875E763-875F-CE85-0381-2B35641B0CF8}"/>
              </a:ext>
            </a:extLst>
          </p:cNvPr>
          <p:cNvSpPr>
            <a:spLocks noGrp="1"/>
          </p:cNvSpPr>
          <p:nvPr>
            <p:ph type="pic" sz="quarter" idx="14"/>
          </p:nvPr>
        </p:nvSpPr>
        <p:spPr>
          <a:xfrm>
            <a:off x="4366727" y="136525"/>
            <a:ext cx="7483151" cy="6049671"/>
          </a:xfrm>
          <a:prstGeom prst="rect">
            <a:avLst/>
          </a:prstGeom>
        </p:spPr>
        <p:txBody>
          <a:bodyPr/>
          <a:lstStyle/>
          <a:p>
            <a:endParaRPr lang="en-US" dirty="0"/>
          </a:p>
        </p:txBody>
      </p:sp>
    </p:spTree>
    <p:extLst>
      <p:ext uri="{BB962C8B-B14F-4D97-AF65-F5344CB8AC3E}">
        <p14:creationId xmlns:p14="http://schemas.microsoft.com/office/powerpoint/2010/main" val="33335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B326-3F05-C657-412D-533AE1B3E401}"/>
              </a:ext>
            </a:extLst>
          </p:cNvPr>
          <p:cNvSpPr>
            <a:spLocks noGrp="1"/>
          </p:cNvSpPr>
          <p:nvPr>
            <p:ph type="title"/>
          </p:nvPr>
        </p:nvSpPr>
        <p:spPr>
          <a:xfrm>
            <a:off x="727789" y="363895"/>
            <a:ext cx="3310812" cy="1203648"/>
          </a:xfrm>
        </p:spPr>
        <p:txBody>
          <a:bodyPr anchor="b"/>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7869FA1E-4114-06D3-D9C5-B3C0582515BE}"/>
              </a:ext>
            </a:extLst>
          </p:cNvPr>
          <p:cNvSpPr>
            <a:spLocks noGrp="1"/>
          </p:cNvSpPr>
          <p:nvPr>
            <p:ph type="body" sz="half" idx="2"/>
          </p:nvPr>
        </p:nvSpPr>
        <p:spPr>
          <a:xfrm>
            <a:off x="727789" y="1782147"/>
            <a:ext cx="3310812" cy="408684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2C088C6B-DF54-2464-4D0F-299DB7A2B6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794474-691C-F1FC-916C-48EA5E7D9FC0}"/>
              </a:ext>
            </a:extLst>
          </p:cNvPr>
          <p:cNvSpPr>
            <a:spLocks noGrp="1"/>
          </p:cNvSpPr>
          <p:nvPr>
            <p:ph type="sldNum" sz="quarter" idx="12"/>
          </p:nvPr>
        </p:nvSpPr>
        <p:spPr/>
        <p:txBody>
          <a:bodyPr/>
          <a:lstStyle/>
          <a:p>
            <a:fld id="{1E6F1F7D-A16E-4E61-96A3-9841C8D079BB}" type="slidenum">
              <a:rPr lang="en-US" smtClean="0"/>
              <a:t>‹#›</a:t>
            </a:fld>
            <a:endParaRPr lang="en-US" dirty="0"/>
          </a:p>
        </p:txBody>
      </p:sp>
      <p:sp>
        <p:nvSpPr>
          <p:cNvPr id="9" name="Picture Placeholder 8">
            <a:extLst>
              <a:ext uri="{FF2B5EF4-FFF2-40B4-BE49-F238E27FC236}">
                <a16:creationId xmlns:a16="http://schemas.microsoft.com/office/drawing/2014/main" id="{D9E74E34-B397-9588-FF82-A8B6DC4513E9}"/>
              </a:ext>
            </a:extLst>
          </p:cNvPr>
          <p:cNvSpPr>
            <a:spLocks noGrp="1"/>
          </p:cNvSpPr>
          <p:nvPr>
            <p:ph type="pic" sz="quarter" idx="13"/>
          </p:nvPr>
        </p:nvSpPr>
        <p:spPr>
          <a:xfrm>
            <a:off x="4225233" y="363894"/>
            <a:ext cx="3610914" cy="2826981"/>
          </a:xfrm>
          <a:prstGeom prst="rect">
            <a:avLst/>
          </a:prstGeom>
        </p:spPr>
        <p:txBody>
          <a:bodyPr/>
          <a:lstStyle/>
          <a:p>
            <a:endParaRPr lang="en-US" dirty="0"/>
          </a:p>
        </p:txBody>
      </p:sp>
      <p:sp>
        <p:nvSpPr>
          <p:cNvPr id="10" name="Picture Placeholder 8">
            <a:extLst>
              <a:ext uri="{FF2B5EF4-FFF2-40B4-BE49-F238E27FC236}">
                <a16:creationId xmlns:a16="http://schemas.microsoft.com/office/drawing/2014/main" id="{AFD2A7A6-E923-E029-D71B-2E99F4232E88}"/>
              </a:ext>
            </a:extLst>
          </p:cNvPr>
          <p:cNvSpPr>
            <a:spLocks noGrp="1"/>
          </p:cNvSpPr>
          <p:nvPr>
            <p:ph type="pic" sz="quarter" idx="14"/>
          </p:nvPr>
        </p:nvSpPr>
        <p:spPr>
          <a:xfrm>
            <a:off x="4225233" y="3315482"/>
            <a:ext cx="3610914" cy="2826981"/>
          </a:xfrm>
          <a:prstGeom prst="rect">
            <a:avLst/>
          </a:prstGeom>
        </p:spPr>
        <p:txBody>
          <a:bodyPr/>
          <a:lstStyle/>
          <a:p>
            <a:endParaRPr lang="en-US" dirty="0"/>
          </a:p>
        </p:txBody>
      </p:sp>
      <p:sp>
        <p:nvSpPr>
          <p:cNvPr id="11" name="Picture Placeholder 8">
            <a:extLst>
              <a:ext uri="{FF2B5EF4-FFF2-40B4-BE49-F238E27FC236}">
                <a16:creationId xmlns:a16="http://schemas.microsoft.com/office/drawing/2014/main" id="{A3152F00-CAE0-4868-9DD7-34C252B07E06}"/>
              </a:ext>
            </a:extLst>
          </p:cNvPr>
          <p:cNvSpPr>
            <a:spLocks noGrp="1"/>
          </p:cNvSpPr>
          <p:nvPr>
            <p:ph type="pic" sz="quarter" idx="15"/>
          </p:nvPr>
        </p:nvSpPr>
        <p:spPr>
          <a:xfrm>
            <a:off x="7941934" y="363894"/>
            <a:ext cx="3610914" cy="2826981"/>
          </a:xfrm>
          <a:prstGeom prst="rect">
            <a:avLst/>
          </a:prstGeom>
        </p:spPr>
        <p:txBody>
          <a:bodyPr/>
          <a:lstStyle/>
          <a:p>
            <a:endParaRPr lang="en-US" dirty="0"/>
          </a:p>
        </p:txBody>
      </p:sp>
      <p:sp>
        <p:nvSpPr>
          <p:cNvPr id="12" name="Picture Placeholder 8">
            <a:extLst>
              <a:ext uri="{FF2B5EF4-FFF2-40B4-BE49-F238E27FC236}">
                <a16:creationId xmlns:a16="http://schemas.microsoft.com/office/drawing/2014/main" id="{63B036E1-AD48-E19C-5F9B-09A301D834CE}"/>
              </a:ext>
            </a:extLst>
          </p:cNvPr>
          <p:cNvSpPr>
            <a:spLocks noGrp="1"/>
          </p:cNvSpPr>
          <p:nvPr>
            <p:ph type="pic" sz="quarter" idx="16"/>
          </p:nvPr>
        </p:nvSpPr>
        <p:spPr>
          <a:xfrm>
            <a:off x="7941934" y="3315482"/>
            <a:ext cx="3610914" cy="2826981"/>
          </a:xfrm>
          <a:prstGeom prst="rect">
            <a:avLst/>
          </a:prstGeom>
        </p:spPr>
        <p:txBody>
          <a:bodyPr/>
          <a:lstStyle/>
          <a:p>
            <a:endParaRPr lang="en-US" dirty="0"/>
          </a:p>
        </p:txBody>
      </p:sp>
    </p:spTree>
    <p:extLst>
      <p:ext uri="{BB962C8B-B14F-4D97-AF65-F5344CB8AC3E}">
        <p14:creationId xmlns:p14="http://schemas.microsoft.com/office/powerpoint/2010/main" val="2044778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4A36-B620-2C6D-8935-C41F9BF8109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74DC434-0F96-407E-2E8D-AF3B110CB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03CF7B1-66A4-5415-D1D8-C8A634932B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F317A3-FC87-AC72-1304-84A7EB3259A4}"/>
              </a:ext>
            </a:extLst>
          </p:cNvPr>
          <p:cNvSpPr>
            <a:spLocks noGrp="1"/>
          </p:cNvSpPr>
          <p:nvPr>
            <p:ph type="sldNum" sz="quarter" idx="12"/>
          </p:nvPr>
        </p:nvSpPr>
        <p:spPr/>
        <p:txBody>
          <a:bodyPr/>
          <a:lstStyle/>
          <a:p>
            <a:fld id="{3BF77858-1317-49E0-AC1A-68AEC6B998DF}" type="slidenum">
              <a:rPr lang="en-US" smtClean="0"/>
              <a:t>‹#›</a:t>
            </a:fld>
            <a:endParaRPr lang="en-US" dirty="0"/>
          </a:p>
        </p:txBody>
      </p:sp>
    </p:spTree>
    <p:extLst>
      <p:ext uri="{BB962C8B-B14F-4D97-AF65-F5344CB8AC3E}">
        <p14:creationId xmlns:p14="http://schemas.microsoft.com/office/powerpoint/2010/main" val="2588503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E447-469A-DB52-1956-F6313D49D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5B7B95-99D7-54F7-D27A-CA5269BC3371}"/>
              </a:ext>
            </a:extLst>
          </p:cNvPr>
          <p:cNvSpPr>
            <a:spLocks noGrp="1"/>
          </p:cNvSpPr>
          <p:nvPr>
            <p:ph idx="1"/>
          </p:nvPr>
        </p:nvSpPr>
        <p:spPr>
          <a:xfrm>
            <a:off x="838200" y="1825625"/>
            <a:ext cx="430969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8DD8ED7-1C50-980B-8CDE-B151DAA0FC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B75CFB-E58C-F930-A8BE-8695FFA7B9A0}"/>
              </a:ext>
            </a:extLst>
          </p:cNvPr>
          <p:cNvSpPr>
            <a:spLocks noGrp="1"/>
          </p:cNvSpPr>
          <p:nvPr>
            <p:ph type="sldNum" sz="quarter" idx="12"/>
          </p:nvPr>
        </p:nvSpPr>
        <p:spPr/>
        <p:txBody>
          <a:bodyPr/>
          <a:lstStyle/>
          <a:p>
            <a:fld id="{3BF77858-1317-49E0-AC1A-68AEC6B998DF}" type="slidenum">
              <a:rPr lang="en-US" smtClean="0"/>
              <a:t>‹#›</a:t>
            </a:fld>
            <a:endParaRPr lang="en-US" dirty="0"/>
          </a:p>
        </p:txBody>
      </p:sp>
      <p:sp>
        <p:nvSpPr>
          <p:cNvPr id="8" name="Picture Placeholder 7">
            <a:extLst>
              <a:ext uri="{FF2B5EF4-FFF2-40B4-BE49-F238E27FC236}">
                <a16:creationId xmlns:a16="http://schemas.microsoft.com/office/drawing/2014/main" id="{E5396D77-BAFB-9B15-BCC5-2CC21E9FE1D1}"/>
              </a:ext>
            </a:extLst>
          </p:cNvPr>
          <p:cNvSpPr>
            <a:spLocks noGrp="1"/>
          </p:cNvSpPr>
          <p:nvPr>
            <p:ph type="pic" sz="quarter" idx="13"/>
          </p:nvPr>
        </p:nvSpPr>
        <p:spPr>
          <a:xfrm>
            <a:off x="5337175" y="1828800"/>
            <a:ext cx="6016625" cy="4365625"/>
          </a:xfrm>
        </p:spPr>
        <p:txBody>
          <a:bodyPr/>
          <a:lstStyle/>
          <a:p>
            <a:endParaRPr lang="en-US" dirty="0"/>
          </a:p>
        </p:txBody>
      </p:sp>
    </p:spTree>
    <p:extLst>
      <p:ext uri="{BB962C8B-B14F-4D97-AF65-F5344CB8AC3E}">
        <p14:creationId xmlns:p14="http://schemas.microsoft.com/office/powerpoint/2010/main" val="3905289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D058-89B1-9D26-8D54-DA67971584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139F16-4316-4FC8-C8EB-85739042A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51BAD8D-B4ED-920A-2078-56FCB9EAF4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03053E-23D5-200B-DEC0-33C2877ADBAC}"/>
              </a:ext>
            </a:extLst>
          </p:cNvPr>
          <p:cNvSpPr>
            <a:spLocks noGrp="1"/>
          </p:cNvSpPr>
          <p:nvPr>
            <p:ph type="sldNum" sz="quarter" idx="12"/>
          </p:nvPr>
        </p:nvSpPr>
        <p:spPr/>
        <p:txBody>
          <a:bodyPr/>
          <a:lstStyle/>
          <a:p>
            <a:fld id="{3BF77858-1317-49E0-AC1A-68AEC6B998DF}" type="slidenum">
              <a:rPr lang="en-US" smtClean="0"/>
              <a:t>‹#›</a:t>
            </a:fld>
            <a:endParaRPr lang="en-US" dirty="0"/>
          </a:p>
        </p:txBody>
      </p:sp>
    </p:spTree>
    <p:extLst>
      <p:ext uri="{BB962C8B-B14F-4D97-AF65-F5344CB8AC3E}">
        <p14:creationId xmlns:p14="http://schemas.microsoft.com/office/powerpoint/2010/main" val="2856713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676A-5533-54D5-9B74-AE643E6AB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88769-257A-8313-DB9D-9FF2EF45A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F839F-90BC-77A7-A9BB-2C1A7E420A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F018D14-35DA-1A72-0CCD-371AEF0F39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EA9921-7432-4011-B6DD-219EF17ABBF2}"/>
              </a:ext>
            </a:extLst>
          </p:cNvPr>
          <p:cNvSpPr>
            <a:spLocks noGrp="1"/>
          </p:cNvSpPr>
          <p:nvPr>
            <p:ph type="sldNum" sz="quarter" idx="12"/>
          </p:nvPr>
        </p:nvSpPr>
        <p:spPr/>
        <p:txBody>
          <a:bodyPr/>
          <a:lstStyle/>
          <a:p>
            <a:fld id="{3BF77858-1317-49E0-AC1A-68AEC6B998DF}" type="slidenum">
              <a:rPr lang="en-US" smtClean="0"/>
              <a:t>‹#›</a:t>
            </a:fld>
            <a:endParaRPr lang="en-US" dirty="0"/>
          </a:p>
        </p:txBody>
      </p:sp>
    </p:spTree>
    <p:extLst>
      <p:ext uri="{BB962C8B-B14F-4D97-AF65-F5344CB8AC3E}">
        <p14:creationId xmlns:p14="http://schemas.microsoft.com/office/powerpoint/2010/main" val="3114037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AFF1-6FC4-D74E-6FC7-58816F10B2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22D76-FB2C-C17E-ABB2-ED3467C81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5ED6BD-BD8B-A322-01DC-FED5A0D242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2203AD-FFB2-3075-5592-DCB508E13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F5A88F-7351-09FD-A6D6-CABBBD0C2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EA81095-2EE5-6A11-D9D7-882D6B45DE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9CA7AA-0761-2826-DB6B-C34C773D5953}"/>
              </a:ext>
            </a:extLst>
          </p:cNvPr>
          <p:cNvSpPr>
            <a:spLocks noGrp="1"/>
          </p:cNvSpPr>
          <p:nvPr>
            <p:ph type="sldNum" sz="quarter" idx="12"/>
          </p:nvPr>
        </p:nvSpPr>
        <p:spPr/>
        <p:txBody>
          <a:bodyPr/>
          <a:lstStyle/>
          <a:p>
            <a:fld id="{3BF77858-1317-49E0-AC1A-68AEC6B998DF}" type="slidenum">
              <a:rPr lang="en-US" smtClean="0"/>
              <a:t>‹#›</a:t>
            </a:fld>
            <a:endParaRPr lang="en-US" dirty="0"/>
          </a:p>
        </p:txBody>
      </p:sp>
    </p:spTree>
    <p:extLst>
      <p:ext uri="{BB962C8B-B14F-4D97-AF65-F5344CB8AC3E}">
        <p14:creationId xmlns:p14="http://schemas.microsoft.com/office/powerpoint/2010/main" val="2546344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047F6-D6B6-3060-39A9-59A968E615C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3A74CBC-FB6A-67C5-935E-3E3B85FC38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181CF9-3BCA-A9C7-2C51-A5862E1AC09D}"/>
              </a:ext>
            </a:extLst>
          </p:cNvPr>
          <p:cNvSpPr>
            <a:spLocks noGrp="1"/>
          </p:cNvSpPr>
          <p:nvPr>
            <p:ph type="sldNum" sz="quarter" idx="12"/>
          </p:nvPr>
        </p:nvSpPr>
        <p:spPr/>
        <p:txBody>
          <a:bodyPr/>
          <a:lstStyle/>
          <a:p>
            <a:fld id="{3BF77858-1317-49E0-AC1A-68AEC6B998DF}" type="slidenum">
              <a:rPr lang="en-US" smtClean="0"/>
              <a:t>‹#›</a:t>
            </a:fld>
            <a:endParaRPr lang="en-US" dirty="0"/>
          </a:p>
        </p:txBody>
      </p:sp>
    </p:spTree>
    <p:extLst>
      <p:ext uri="{BB962C8B-B14F-4D97-AF65-F5344CB8AC3E}">
        <p14:creationId xmlns:p14="http://schemas.microsoft.com/office/powerpoint/2010/main" val="4013749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7AC3-FFB7-CB9D-5C23-AB32A2FEAFA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F7B03E-29AF-D193-53FD-4729C48B39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B18CC-BDB0-44EE-93CE-20CF8F1A27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99D81-1DE1-1A64-E2F6-C8B7C42E69E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84BFBE-BB52-710B-C847-E55A22C91B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1786E82-6F51-C815-1CCF-D2EAFD6A627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4EEC074-510A-6FF9-0D3F-492C2C97DD8D}"/>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Tree>
    <p:extLst>
      <p:ext uri="{BB962C8B-B14F-4D97-AF65-F5344CB8AC3E}">
        <p14:creationId xmlns:p14="http://schemas.microsoft.com/office/powerpoint/2010/main" val="736196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66B0C22-DCA1-9CFF-2394-97FCBE251E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7FC4FE2-9D14-6DE4-FFF8-4BCF6C201FA2}"/>
              </a:ext>
            </a:extLst>
          </p:cNvPr>
          <p:cNvSpPr>
            <a:spLocks noGrp="1"/>
          </p:cNvSpPr>
          <p:nvPr>
            <p:ph type="sldNum" sz="quarter" idx="12"/>
          </p:nvPr>
        </p:nvSpPr>
        <p:spPr/>
        <p:txBody>
          <a:bodyPr/>
          <a:lstStyle/>
          <a:p>
            <a:fld id="{3BF77858-1317-49E0-AC1A-68AEC6B998DF}" type="slidenum">
              <a:rPr lang="en-US" smtClean="0"/>
              <a:t>‹#›</a:t>
            </a:fld>
            <a:endParaRPr lang="en-US" dirty="0"/>
          </a:p>
        </p:txBody>
      </p:sp>
      <p:sp>
        <p:nvSpPr>
          <p:cNvPr id="6" name="Picture Placeholder 5">
            <a:extLst>
              <a:ext uri="{FF2B5EF4-FFF2-40B4-BE49-F238E27FC236}">
                <a16:creationId xmlns:a16="http://schemas.microsoft.com/office/drawing/2014/main" id="{972FD0EC-6F5C-D1D7-2FF0-F41B08337CE1}"/>
              </a:ext>
            </a:extLst>
          </p:cNvPr>
          <p:cNvSpPr>
            <a:spLocks noGrp="1"/>
          </p:cNvSpPr>
          <p:nvPr>
            <p:ph type="pic" sz="quarter" idx="13"/>
          </p:nvPr>
        </p:nvSpPr>
        <p:spPr>
          <a:xfrm>
            <a:off x="412750" y="312738"/>
            <a:ext cx="4054475" cy="2944812"/>
          </a:xfrm>
        </p:spPr>
        <p:txBody>
          <a:bodyPr/>
          <a:lstStyle/>
          <a:p>
            <a:endParaRPr lang="en-US" dirty="0"/>
          </a:p>
        </p:txBody>
      </p:sp>
      <p:sp>
        <p:nvSpPr>
          <p:cNvPr id="7" name="Picture Placeholder 5">
            <a:extLst>
              <a:ext uri="{FF2B5EF4-FFF2-40B4-BE49-F238E27FC236}">
                <a16:creationId xmlns:a16="http://schemas.microsoft.com/office/drawing/2014/main" id="{31292ECB-6F48-1A89-D6A4-EB4F81A46F77}"/>
              </a:ext>
            </a:extLst>
          </p:cNvPr>
          <p:cNvSpPr>
            <a:spLocks noGrp="1"/>
          </p:cNvSpPr>
          <p:nvPr>
            <p:ph type="pic" sz="quarter" idx="14"/>
          </p:nvPr>
        </p:nvSpPr>
        <p:spPr>
          <a:xfrm>
            <a:off x="4556125" y="312738"/>
            <a:ext cx="4054475" cy="2944812"/>
          </a:xfrm>
        </p:spPr>
        <p:txBody>
          <a:bodyPr/>
          <a:lstStyle/>
          <a:p>
            <a:endParaRPr lang="en-US" dirty="0"/>
          </a:p>
        </p:txBody>
      </p:sp>
      <p:sp>
        <p:nvSpPr>
          <p:cNvPr id="9" name="Picture Placeholder 5">
            <a:extLst>
              <a:ext uri="{FF2B5EF4-FFF2-40B4-BE49-F238E27FC236}">
                <a16:creationId xmlns:a16="http://schemas.microsoft.com/office/drawing/2014/main" id="{C163AC7C-F882-D5B4-82CC-623AF930D8EC}"/>
              </a:ext>
            </a:extLst>
          </p:cNvPr>
          <p:cNvSpPr>
            <a:spLocks noGrp="1"/>
          </p:cNvSpPr>
          <p:nvPr>
            <p:ph type="pic" sz="quarter" idx="15"/>
          </p:nvPr>
        </p:nvSpPr>
        <p:spPr>
          <a:xfrm>
            <a:off x="412750" y="3341870"/>
            <a:ext cx="4054475" cy="2944812"/>
          </a:xfrm>
        </p:spPr>
        <p:txBody>
          <a:bodyPr/>
          <a:lstStyle/>
          <a:p>
            <a:endParaRPr lang="en-US" dirty="0"/>
          </a:p>
        </p:txBody>
      </p:sp>
      <p:sp>
        <p:nvSpPr>
          <p:cNvPr id="10" name="Picture Placeholder 5">
            <a:extLst>
              <a:ext uri="{FF2B5EF4-FFF2-40B4-BE49-F238E27FC236}">
                <a16:creationId xmlns:a16="http://schemas.microsoft.com/office/drawing/2014/main" id="{9A920661-5782-08F9-F710-E02977D4F7DD}"/>
              </a:ext>
            </a:extLst>
          </p:cNvPr>
          <p:cNvSpPr>
            <a:spLocks noGrp="1"/>
          </p:cNvSpPr>
          <p:nvPr>
            <p:ph type="pic" sz="quarter" idx="16"/>
          </p:nvPr>
        </p:nvSpPr>
        <p:spPr>
          <a:xfrm>
            <a:off x="4556125" y="3341870"/>
            <a:ext cx="4054475" cy="2944812"/>
          </a:xfrm>
        </p:spPr>
        <p:txBody>
          <a:bodyPr/>
          <a:lstStyle/>
          <a:p>
            <a:endParaRPr lang="en-US" dirty="0"/>
          </a:p>
        </p:txBody>
      </p:sp>
      <p:sp>
        <p:nvSpPr>
          <p:cNvPr id="12" name="Text Placeholder 11">
            <a:extLst>
              <a:ext uri="{FF2B5EF4-FFF2-40B4-BE49-F238E27FC236}">
                <a16:creationId xmlns:a16="http://schemas.microsoft.com/office/drawing/2014/main" id="{57402D96-9FD3-29B6-A2E4-CD5CABA95BA0}"/>
              </a:ext>
            </a:extLst>
          </p:cNvPr>
          <p:cNvSpPr>
            <a:spLocks noGrp="1"/>
          </p:cNvSpPr>
          <p:nvPr>
            <p:ph type="body" sz="quarter" idx="17"/>
          </p:nvPr>
        </p:nvSpPr>
        <p:spPr>
          <a:xfrm>
            <a:off x="8766421" y="1362686"/>
            <a:ext cx="2914650" cy="4541837"/>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40399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0719-B40F-89D7-6DFD-274835465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259A95-4F96-AD2F-F77E-E0A8FF182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7F870-0283-7FC0-A4E3-794082BFC0FB}"/>
              </a:ext>
            </a:extLst>
          </p:cNvPr>
          <p:cNvSpPr>
            <a:spLocks noGrp="1"/>
          </p:cNvSpPr>
          <p:nvPr>
            <p:ph type="body" sz="half" idx="2"/>
          </p:nvPr>
        </p:nvSpPr>
        <p:spPr>
          <a:xfrm>
            <a:off x="839788" y="2057400"/>
            <a:ext cx="3932237" cy="6682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6249056-3432-D8C7-4397-30F3DE7D6D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AD2BD-D5B2-1D62-4BD3-FD15F7A54DA4}"/>
              </a:ext>
            </a:extLst>
          </p:cNvPr>
          <p:cNvSpPr>
            <a:spLocks noGrp="1"/>
          </p:cNvSpPr>
          <p:nvPr>
            <p:ph type="sldNum" sz="quarter" idx="12"/>
          </p:nvPr>
        </p:nvSpPr>
        <p:spPr/>
        <p:txBody>
          <a:bodyPr/>
          <a:lstStyle/>
          <a:p>
            <a:fld id="{3BF77858-1317-49E0-AC1A-68AEC6B998DF}" type="slidenum">
              <a:rPr lang="en-US" smtClean="0"/>
              <a:t>‹#›</a:t>
            </a:fld>
            <a:endParaRPr lang="en-US" dirty="0"/>
          </a:p>
        </p:txBody>
      </p:sp>
      <p:sp>
        <p:nvSpPr>
          <p:cNvPr id="9" name="Picture Placeholder 8">
            <a:extLst>
              <a:ext uri="{FF2B5EF4-FFF2-40B4-BE49-F238E27FC236}">
                <a16:creationId xmlns:a16="http://schemas.microsoft.com/office/drawing/2014/main" id="{CF2943E7-C79C-6382-CDDB-1790C05BD548}"/>
              </a:ext>
            </a:extLst>
          </p:cNvPr>
          <p:cNvSpPr>
            <a:spLocks noGrp="1"/>
          </p:cNvSpPr>
          <p:nvPr>
            <p:ph type="pic" sz="quarter" idx="13"/>
          </p:nvPr>
        </p:nvSpPr>
        <p:spPr>
          <a:xfrm>
            <a:off x="836613" y="2884488"/>
            <a:ext cx="3932237" cy="2976562"/>
          </a:xfrm>
        </p:spPr>
        <p:txBody>
          <a:bodyPr/>
          <a:lstStyle/>
          <a:p>
            <a:endParaRPr lang="en-US" dirty="0"/>
          </a:p>
        </p:txBody>
      </p:sp>
    </p:spTree>
    <p:extLst>
      <p:ext uri="{BB962C8B-B14F-4D97-AF65-F5344CB8AC3E}">
        <p14:creationId xmlns:p14="http://schemas.microsoft.com/office/powerpoint/2010/main" val="3603014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77B6-BC24-1F90-9810-11A4B531E0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B6D660-081B-1E6A-FCDF-71BF5BEBE40C}"/>
              </a:ext>
            </a:extLst>
          </p:cNvPr>
          <p:cNvSpPr>
            <a:spLocks noGrp="1"/>
          </p:cNvSpPr>
          <p:nvPr>
            <p:ph type="pic" idx="1"/>
          </p:nvPr>
        </p:nvSpPr>
        <p:spPr>
          <a:xfrm>
            <a:off x="5002823" y="457201"/>
            <a:ext cx="667336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6822AA6-9568-6273-4E9C-086148C87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DF328BD-8B82-C40D-B19F-1FA097106C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DBE891-112D-0048-A30A-38A2CA168724}"/>
              </a:ext>
            </a:extLst>
          </p:cNvPr>
          <p:cNvSpPr>
            <a:spLocks noGrp="1"/>
          </p:cNvSpPr>
          <p:nvPr>
            <p:ph type="sldNum" sz="quarter" idx="12"/>
          </p:nvPr>
        </p:nvSpPr>
        <p:spPr/>
        <p:txBody>
          <a:bodyPr/>
          <a:lstStyle/>
          <a:p>
            <a:fld id="{3BF77858-1317-49E0-AC1A-68AEC6B998DF}" type="slidenum">
              <a:rPr lang="en-US" smtClean="0"/>
              <a:t>‹#›</a:t>
            </a:fld>
            <a:endParaRPr lang="en-US" dirty="0"/>
          </a:p>
        </p:txBody>
      </p:sp>
    </p:spTree>
    <p:extLst>
      <p:ext uri="{BB962C8B-B14F-4D97-AF65-F5344CB8AC3E}">
        <p14:creationId xmlns:p14="http://schemas.microsoft.com/office/powerpoint/2010/main" val="3759798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07EC-6BC8-53E8-92A3-AF3934C9D7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67D397-7C98-A491-B6A9-49449302D2E3}"/>
              </a:ext>
            </a:extLst>
          </p:cNvPr>
          <p:cNvSpPr>
            <a:spLocks noGrp="1"/>
          </p:cNvSpPr>
          <p:nvPr>
            <p:ph type="body" orient="vert" idx="1"/>
          </p:nvPr>
        </p:nvSpPr>
        <p:spPr>
          <a:xfrm>
            <a:off x="9856176" y="1825625"/>
            <a:ext cx="1497623"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3BA9A36-D37A-8DC7-7D1A-6C5DF29D7B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9D4EA0-DA07-4669-59BB-93A68FEA6F9C}"/>
              </a:ext>
            </a:extLst>
          </p:cNvPr>
          <p:cNvSpPr>
            <a:spLocks noGrp="1"/>
          </p:cNvSpPr>
          <p:nvPr>
            <p:ph type="sldNum" sz="quarter" idx="12"/>
          </p:nvPr>
        </p:nvSpPr>
        <p:spPr/>
        <p:txBody>
          <a:bodyPr/>
          <a:lstStyle/>
          <a:p>
            <a:fld id="{3BF77858-1317-49E0-AC1A-68AEC6B998DF}" type="slidenum">
              <a:rPr lang="en-US" smtClean="0"/>
              <a:t>‹#›</a:t>
            </a:fld>
            <a:endParaRPr lang="en-US" dirty="0"/>
          </a:p>
        </p:txBody>
      </p:sp>
      <p:sp>
        <p:nvSpPr>
          <p:cNvPr id="8" name="Picture Placeholder 7">
            <a:extLst>
              <a:ext uri="{FF2B5EF4-FFF2-40B4-BE49-F238E27FC236}">
                <a16:creationId xmlns:a16="http://schemas.microsoft.com/office/drawing/2014/main" id="{B0533F4C-ED55-0AE0-3EF2-ED2092CB1EA0}"/>
              </a:ext>
            </a:extLst>
          </p:cNvPr>
          <p:cNvSpPr>
            <a:spLocks noGrp="1"/>
          </p:cNvSpPr>
          <p:nvPr>
            <p:ph type="pic" sz="quarter" idx="13"/>
          </p:nvPr>
        </p:nvSpPr>
        <p:spPr>
          <a:xfrm>
            <a:off x="838200" y="1793875"/>
            <a:ext cx="4344988" cy="4351338"/>
          </a:xfrm>
        </p:spPr>
        <p:txBody>
          <a:bodyPr/>
          <a:lstStyle/>
          <a:p>
            <a:endParaRPr lang="en-US" dirty="0"/>
          </a:p>
        </p:txBody>
      </p:sp>
      <p:sp>
        <p:nvSpPr>
          <p:cNvPr id="9" name="Picture Placeholder 7">
            <a:extLst>
              <a:ext uri="{FF2B5EF4-FFF2-40B4-BE49-F238E27FC236}">
                <a16:creationId xmlns:a16="http://schemas.microsoft.com/office/drawing/2014/main" id="{BBCB7C41-4BB8-ED9C-DDD1-0680DA066BE6}"/>
              </a:ext>
            </a:extLst>
          </p:cNvPr>
          <p:cNvSpPr>
            <a:spLocks noGrp="1"/>
          </p:cNvSpPr>
          <p:nvPr>
            <p:ph type="pic" sz="quarter" idx="14"/>
          </p:nvPr>
        </p:nvSpPr>
        <p:spPr>
          <a:xfrm>
            <a:off x="5332532" y="1793875"/>
            <a:ext cx="4344988" cy="4351338"/>
          </a:xfrm>
        </p:spPr>
        <p:txBody>
          <a:bodyPr/>
          <a:lstStyle/>
          <a:p>
            <a:endParaRPr lang="en-US" dirty="0"/>
          </a:p>
        </p:txBody>
      </p:sp>
    </p:spTree>
    <p:extLst>
      <p:ext uri="{BB962C8B-B14F-4D97-AF65-F5344CB8AC3E}">
        <p14:creationId xmlns:p14="http://schemas.microsoft.com/office/powerpoint/2010/main" val="567640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925510-9509-4410-56B8-9DA39C611357}"/>
              </a:ext>
            </a:extLst>
          </p:cNvPr>
          <p:cNvSpPr>
            <a:spLocks noGrp="1"/>
          </p:cNvSpPr>
          <p:nvPr>
            <p:ph type="title" orient="vert"/>
          </p:nvPr>
        </p:nvSpPr>
        <p:spPr>
          <a:xfrm>
            <a:off x="10603522" y="365125"/>
            <a:ext cx="750277" cy="5811838"/>
          </a:xfrm>
        </p:spPr>
        <p:txBody>
          <a:bodyPr vert="eaVert"/>
          <a:lstStyle/>
          <a:p>
            <a:r>
              <a:rPr lang="en-US" dirty="0"/>
              <a:t>Click to edit Master title style</a:t>
            </a:r>
          </a:p>
        </p:txBody>
      </p:sp>
      <p:sp>
        <p:nvSpPr>
          <p:cNvPr id="5" name="Footer Placeholder 4">
            <a:extLst>
              <a:ext uri="{FF2B5EF4-FFF2-40B4-BE49-F238E27FC236}">
                <a16:creationId xmlns:a16="http://schemas.microsoft.com/office/drawing/2014/main" id="{B449010F-CC2D-2297-A15B-FF48AE8BAC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CBCACC-EA38-084C-43AB-845E82E7330E}"/>
              </a:ext>
            </a:extLst>
          </p:cNvPr>
          <p:cNvSpPr>
            <a:spLocks noGrp="1"/>
          </p:cNvSpPr>
          <p:nvPr>
            <p:ph type="sldNum" sz="quarter" idx="12"/>
          </p:nvPr>
        </p:nvSpPr>
        <p:spPr/>
        <p:txBody>
          <a:bodyPr/>
          <a:lstStyle/>
          <a:p>
            <a:fld id="{3BF77858-1317-49E0-AC1A-68AEC6B998DF}" type="slidenum">
              <a:rPr lang="en-US" smtClean="0"/>
              <a:t>‹#›</a:t>
            </a:fld>
            <a:endParaRPr lang="en-US" dirty="0"/>
          </a:p>
        </p:txBody>
      </p:sp>
      <p:sp>
        <p:nvSpPr>
          <p:cNvPr id="8" name="Picture Placeholder 7">
            <a:extLst>
              <a:ext uri="{FF2B5EF4-FFF2-40B4-BE49-F238E27FC236}">
                <a16:creationId xmlns:a16="http://schemas.microsoft.com/office/drawing/2014/main" id="{7AB573C4-C668-2F96-1617-CC8D9A5844B5}"/>
              </a:ext>
            </a:extLst>
          </p:cNvPr>
          <p:cNvSpPr>
            <a:spLocks noGrp="1"/>
          </p:cNvSpPr>
          <p:nvPr>
            <p:ph type="pic" sz="quarter" idx="13"/>
          </p:nvPr>
        </p:nvSpPr>
        <p:spPr>
          <a:xfrm>
            <a:off x="373063" y="233363"/>
            <a:ext cx="10164762" cy="5943600"/>
          </a:xfrm>
        </p:spPr>
        <p:txBody>
          <a:bodyPr/>
          <a:lstStyle/>
          <a:p>
            <a:endParaRPr lang="en-US" dirty="0"/>
          </a:p>
        </p:txBody>
      </p:sp>
    </p:spTree>
    <p:extLst>
      <p:ext uri="{BB962C8B-B14F-4D97-AF65-F5344CB8AC3E}">
        <p14:creationId xmlns:p14="http://schemas.microsoft.com/office/powerpoint/2010/main" val="1239324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DBFB-0580-C67C-80A6-4A948E0D65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089DB972-3A21-9EF2-6491-D687D85DEAB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678615E-AE8D-7123-069A-994246799FAD}"/>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Tree>
    <p:extLst>
      <p:ext uri="{BB962C8B-B14F-4D97-AF65-F5344CB8AC3E}">
        <p14:creationId xmlns:p14="http://schemas.microsoft.com/office/powerpoint/2010/main" val="237429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05FBC2-C89F-E95D-1C7E-30DAE6F4A82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BD9A49C-FF2A-FFAD-B16E-E163D00812E0}"/>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
        <p:nvSpPr>
          <p:cNvPr id="6" name="Picture Placeholder 5">
            <a:extLst>
              <a:ext uri="{FF2B5EF4-FFF2-40B4-BE49-F238E27FC236}">
                <a16:creationId xmlns:a16="http://schemas.microsoft.com/office/drawing/2014/main" id="{F9D7BB65-58F6-2A1C-96E6-0CDDBB868440}"/>
              </a:ext>
            </a:extLst>
          </p:cNvPr>
          <p:cNvSpPr>
            <a:spLocks noGrp="1"/>
          </p:cNvSpPr>
          <p:nvPr>
            <p:ph type="pic" sz="quarter" idx="13"/>
          </p:nvPr>
        </p:nvSpPr>
        <p:spPr>
          <a:xfrm>
            <a:off x="1141250" y="804506"/>
            <a:ext cx="4832350" cy="4973638"/>
          </a:xfrm>
          <a:prstGeom prst="rect">
            <a:avLst/>
          </a:prstGeom>
        </p:spPr>
        <p:txBody>
          <a:bodyPr/>
          <a:lstStyle/>
          <a:p>
            <a:r>
              <a:rPr lang="en-US" dirty="0"/>
              <a:t>Click icon to add picture</a:t>
            </a:r>
          </a:p>
        </p:txBody>
      </p:sp>
      <p:sp>
        <p:nvSpPr>
          <p:cNvPr id="7" name="Picture Placeholder 5">
            <a:extLst>
              <a:ext uri="{FF2B5EF4-FFF2-40B4-BE49-F238E27FC236}">
                <a16:creationId xmlns:a16="http://schemas.microsoft.com/office/drawing/2014/main" id="{EC60D5A2-EDBC-0739-A1BF-757954458377}"/>
              </a:ext>
            </a:extLst>
          </p:cNvPr>
          <p:cNvSpPr>
            <a:spLocks noGrp="1"/>
          </p:cNvSpPr>
          <p:nvPr>
            <p:ph type="pic" sz="quarter" idx="14"/>
          </p:nvPr>
        </p:nvSpPr>
        <p:spPr>
          <a:xfrm>
            <a:off x="6194425" y="804506"/>
            <a:ext cx="4832350" cy="497363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76706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05FBC2-C89F-E95D-1C7E-30DAE6F4A82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BD9A49C-FF2A-FFAD-B16E-E163D00812E0}"/>
              </a:ext>
            </a:extLst>
          </p:cNvPr>
          <p:cNvSpPr>
            <a:spLocks noGrp="1"/>
          </p:cNvSpPr>
          <p:nvPr>
            <p:ph type="sldNum" sz="quarter" idx="12"/>
          </p:nvPr>
        </p:nvSpPr>
        <p:spPr>
          <a:xfrm>
            <a:off x="10870162" y="6356350"/>
            <a:ext cx="483637" cy="365125"/>
          </a:xfrm>
          <a:prstGeom prst="rect">
            <a:avLst/>
          </a:prstGeom>
        </p:spPr>
        <p:txBody>
          <a:bodyPr/>
          <a:lstStyle/>
          <a:p>
            <a:fld id="{1E6F1F7D-A16E-4E61-96A3-9841C8D079BB}" type="slidenum">
              <a:rPr lang="en-US" smtClean="0"/>
              <a:t>‹#›</a:t>
            </a:fld>
            <a:endParaRPr lang="en-US" dirty="0"/>
          </a:p>
        </p:txBody>
      </p:sp>
      <p:sp>
        <p:nvSpPr>
          <p:cNvPr id="6" name="Picture Placeholder 5">
            <a:extLst>
              <a:ext uri="{FF2B5EF4-FFF2-40B4-BE49-F238E27FC236}">
                <a16:creationId xmlns:a16="http://schemas.microsoft.com/office/drawing/2014/main" id="{F9D7BB65-58F6-2A1C-96E6-0CDDBB868440}"/>
              </a:ext>
            </a:extLst>
          </p:cNvPr>
          <p:cNvSpPr>
            <a:spLocks noGrp="1"/>
          </p:cNvSpPr>
          <p:nvPr>
            <p:ph type="pic" sz="quarter" idx="13"/>
          </p:nvPr>
        </p:nvSpPr>
        <p:spPr>
          <a:xfrm>
            <a:off x="1187905" y="440596"/>
            <a:ext cx="4832350" cy="2738027"/>
          </a:xfrm>
          <a:prstGeom prst="rect">
            <a:avLst/>
          </a:prstGeom>
        </p:spPr>
        <p:txBody>
          <a:bodyPr/>
          <a:lstStyle/>
          <a:p>
            <a:r>
              <a:rPr lang="en-US" dirty="0"/>
              <a:t>Click icon to add picture</a:t>
            </a:r>
          </a:p>
        </p:txBody>
      </p:sp>
      <p:sp>
        <p:nvSpPr>
          <p:cNvPr id="7" name="Picture Placeholder 5">
            <a:extLst>
              <a:ext uri="{FF2B5EF4-FFF2-40B4-BE49-F238E27FC236}">
                <a16:creationId xmlns:a16="http://schemas.microsoft.com/office/drawing/2014/main" id="{EC60D5A2-EDBC-0739-A1BF-757954458377}"/>
              </a:ext>
            </a:extLst>
          </p:cNvPr>
          <p:cNvSpPr>
            <a:spLocks noGrp="1"/>
          </p:cNvSpPr>
          <p:nvPr>
            <p:ph type="pic" sz="quarter" idx="14"/>
          </p:nvPr>
        </p:nvSpPr>
        <p:spPr>
          <a:xfrm>
            <a:off x="6175763" y="440596"/>
            <a:ext cx="4832350" cy="2738027"/>
          </a:xfrm>
          <a:prstGeom prst="rect">
            <a:avLst/>
          </a:prstGeom>
        </p:spPr>
        <p:txBody>
          <a:bodyPr/>
          <a:lstStyle/>
          <a:p>
            <a:r>
              <a:rPr lang="en-US" dirty="0"/>
              <a:t>Click icon to add picture</a:t>
            </a:r>
          </a:p>
        </p:txBody>
      </p:sp>
      <p:sp>
        <p:nvSpPr>
          <p:cNvPr id="2" name="Picture Placeholder 5">
            <a:extLst>
              <a:ext uri="{FF2B5EF4-FFF2-40B4-BE49-F238E27FC236}">
                <a16:creationId xmlns:a16="http://schemas.microsoft.com/office/drawing/2014/main" id="{5ADF5175-A897-BB7A-918D-BEA33ACEB3EE}"/>
              </a:ext>
            </a:extLst>
          </p:cNvPr>
          <p:cNvSpPr>
            <a:spLocks noGrp="1"/>
          </p:cNvSpPr>
          <p:nvPr>
            <p:ph type="pic" sz="quarter" idx="15"/>
          </p:nvPr>
        </p:nvSpPr>
        <p:spPr>
          <a:xfrm>
            <a:off x="1187905" y="3326870"/>
            <a:ext cx="4832350" cy="2738027"/>
          </a:xfrm>
          <a:prstGeom prst="rect">
            <a:avLst/>
          </a:prstGeom>
        </p:spPr>
        <p:txBody>
          <a:bodyPr/>
          <a:lstStyle/>
          <a:p>
            <a:r>
              <a:rPr lang="en-US" dirty="0"/>
              <a:t>Click icon to add picture</a:t>
            </a:r>
          </a:p>
        </p:txBody>
      </p:sp>
      <p:sp>
        <p:nvSpPr>
          <p:cNvPr id="5" name="Picture Placeholder 5">
            <a:extLst>
              <a:ext uri="{FF2B5EF4-FFF2-40B4-BE49-F238E27FC236}">
                <a16:creationId xmlns:a16="http://schemas.microsoft.com/office/drawing/2014/main" id="{038C12F6-5618-56EE-B61D-174A085EC1BF}"/>
              </a:ext>
            </a:extLst>
          </p:cNvPr>
          <p:cNvSpPr>
            <a:spLocks noGrp="1"/>
          </p:cNvSpPr>
          <p:nvPr>
            <p:ph type="pic" sz="quarter" idx="16"/>
          </p:nvPr>
        </p:nvSpPr>
        <p:spPr>
          <a:xfrm>
            <a:off x="6175763" y="3326870"/>
            <a:ext cx="4832350" cy="2738027"/>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95402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5.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5.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D8DA8F-402C-52E6-1461-03AE1119A728}"/>
              </a:ext>
            </a:extLst>
          </p:cNvPr>
          <p:cNvSpPr/>
          <p:nvPr userDrawn="1"/>
        </p:nvSpPr>
        <p:spPr>
          <a:xfrm>
            <a:off x="0" y="2238991"/>
            <a:ext cx="335903" cy="2726094"/>
          </a:xfrm>
          <a:prstGeom prst="rect">
            <a:avLst/>
          </a:pr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8" name="Picture 7" descr="A blue and black logo&#10;&#10;Description automatically generated">
            <a:extLst>
              <a:ext uri="{FF2B5EF4-FFF2-40B4-BE49-F238E27FC236}">
                <a16:creationId xmlns:a16="http://schemas.microsoft.com/office/drawing/2014/main" id="{FAD3F2F0-BC48-51CC-3ED2-1AA864D50DD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7150" y="5471546"/>
            <a:ext cx="704397" cy="695005"/>
          </a:xfrm>
          <a:prstGeom prst="rect">
            <a:avLst/>
          </a:prstGeom>
        </p:spPr>
      </p:pic>
      <p:pic>
        <p:nvPicPr>
          <p:cNvPr id="11" name="Picture 10" descr="A logo with a black background&#10;&#10;Description automatically generated">
            <a:extLst>
              <a:ext uri="{FF2B5EF4-FFF2-40B4-BE49-F238E27FC236}">
                <a16:creationId xmlns:a16="http://schemas.microsoft.com/office/drawing/2014/main" id="{FD4736C2-5773-C4E8-B370-D0F6029CCBE0}"/>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01077" y="5434527"/>
            <a:ext cx="1253943" cy="746491"/>
          </a:xfrm>
          <a:prstGeom prst="rect">
            <a:avLst/>
          </a:prstGeom>
        </p:spPr>
      </p:pic>
      <p:pic>
        <p:nvPicPr>
          <p:cNvPr id="12" name="Picture 11" descr="A green tree with black text">
            <a:extLst>
              <a:ext uri="{FF2B5EF4-FFF2-40B4-BE49-F238E27FC236}">
                <a16:creationId xmlns:a16="http://schemas.microsoft.com/office/drawing/2014/main" id="{38442059-FCE6-980D-3877-23E3727F1D2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5491" y="105506"/>
            <a:ext cx="1466411" cy="1431555"/>
          </a:xfrm>
          <a:prstGeom prst="rect">
            <a:avLst/>
          </a:prstGeom>
        </p:spPr>
      </p:pic>
      <p:sp>
        <p:nvSpPr>
          <p:cNvPr id="14" name="TextBox 13">
            <a:extLst>
              <a:ext uri="{FF2B5EF4-FFF2-40B4-BE49-F238E27FC236}">
                <a16:creationId xmlns:a16="http://schemas.microsoft.com/office/drawing/2014/main" id="{47C686A0-D6BF-341A-D08A-B28C7C760AD3}"/>
              </a:ext>
            </a:extLst>
          </p:cNvPr>
          <p:cNvSpPr txBox="1"/>
          <p:nvPr userDrawn="1"/>
        </p:nvSpPr>
        <p:spPr>
          <a:xfrm>
            <a:off x="348871" y="2267546"/>
            <a:ext cx="2238683" cy="2339102"/>
          </a:xfrm>
          <a:prstGeom prst="rect">
            <a:avLst/>
          </a:prstGeom>
          <a:noFill/>
        </p:spPr>
        <p:txBody>
          <a:bodyPr wrap="square">
            <a:spAutoFit/>
          </a:bodyPr>
          <a:lstStyle/>
          <a:p>
            <a:r>
              <a:rPr lang="en-US" sz="2400" dirty="0">
                <a:latin typeface="Century Gothic Pro" panose="020B0502020202020204" pitchFamily="34" charset="0"/>
              </a:rPr>
              <a:t>DARLINGTON</a:t>
            </a:r>
            <a:br>
              <a:rPr lang="en-US" sz="2400" dirty="0">
                <a:latin typeface="Century Gothic Pro" panose="020B0502020202020204" pitchFamily="34" charset="0"/>
              </a:rPr>
            </a:br>
            <a:r>
              <a:rPr lang="en-US" sz="2400" dirty="0">
                <a:latin typeface="Century Gothic Pro" panose="020B0502020202020204" pitchFamily="34" charset="0"/>
              </a:rPr>
              <a:t>RENAISSANCE</a:t>
            </a:r>
            <a:br>
              <a:rPr lang="en-US" sz="2400" dirty="0">
                <a:latin typeface="Century Gothic Pro" panose="020B0502020202020204" pitchFamily="34" charset="0"/>
              </a:rPr>
            </a:br>
            <a:r>
              <a:rPr lang="en-US" sz="2400" dirty="0">
                <a:latin typeface="Century Gothic Pro" panose="020B0502020202020204" pitchFamily="34" charset="0"/>
              </a:rPr>
              <a:t>MASTER PLAN</a:t>
            </a:r>
            <a:br>
              <a:rPr lang="en-US" sz="2400" dirty="0">
                <a:latin typeface="Century Gothic Pro" panose="020B0502020202020204" pitchFamily="34" charset="0"/>
              </a:rPr>
            </a:br>
            <a:br>
              <a:rPr lang="en-US" sz="2400" dirty="0">
                <a:latin typeface="Century Gothic Pro" panose="020B0502020202020204" pitchFamily="34" charset="0"/>
              </a:rPr>
            </a:br>
            <a:r>
              <a:rPr lang="en-US" sz="3200" b="1" dirty="0">
                <a:latin typeface="Century Gothic Pro" panose="020B0502020202020204" pitchFamily="34" charset="0"/>
              </a:rPr>
              <a:t>SCAPA</a:t>
            </a:r>
          </a:p>
          <a:p>
            <a:r>
              <a:rPr lang="en-US" sz="1800" b="1" dirty="0">
                <a:latin typeface="Century Gothic Pro" panose="020B0502020202020204" pitchFamily="34" charset="0"/>
              </a:rPr>
              <a:t>APRIL 25, 2025</a:t>
            </a:r>
            <a:endParaRPr lang="en-US" sz="1800" dirty="0">
              <a:latin typeface="Century Gothic Pro" panose="020B0502020202020204" pitchFamily="34" charset="0"/>
            </a:endParaRPr>
          </a:p>
        </p:txBody>
      </p:sp>
      <p:pic>
        <p:nvPicPr>
          <p:cNvPr id="3" name="Picture 2" descr="A logo with text overlay&#10;&#10;Description automatically generated">
            <a:extLst>
              <a:ext uri="{FF2B5EF4-FFF2-40B4-BE49-F238E27FC236}">
                <a16:creationId xmlns:a16="http://schemas.microsoft.com/office/drawing/2014/main" id="{07AEBADE-4F67-6409-481D-A98D2C7B027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5855" y="6238684"/>
            <a:ext cx="2011680" cy="496692"/>
          </a:xfrm>
          <a:prstGeom prst="rect">
            <a:avLst/>
          </a:prstGeom>
        </p:spPr>
      </p:pic>
    </p:spTree>
    <p:extLst>
      <p:ext uri="{BB962C8B-B14F-4D97-AF65-F5344CB8AC3E}">
        <p14:creationId xmlns:p14="http://schemas.microsoft.com/office/powerpoint/2010/main" val="3909519602"/>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650" r:id="rId3"/>
    <p:sldLayoutId id="2147483651" r:id="rId4"/>
    <p:sldLayoutId id="2147483652" r:id="rId5"/>
    <p:sldLayoutId id="2147483653" r:id="rId6"/>
    <p:sldLayoutId id="2147483654" r:id="rId7"/>
    <p:sldLayoutId id="2147483655" r:id="rId8"/>
    <p:sldLayoutId id="2147483669" r:id="rId9"/>
    <p:sldLayoutId id="2147483656" r:id="rId10"/>
    <p:sldLayoutId id="2147483657" r:id="rId11"/>
    <p:sldLayoutId id="2147483658" r:id="rId12"/>
    <p:sldLayoutId id="2147483659" r:id="rId13"/>
    <p:sldLayoutId id="2147483707" r:id="rId14"/>
  </p:sldLayoutIdLst>
  <p:txStyles>
    <p:titleStyle>
      <a:lvl1pPr algn="l" defTabSz="914400" rtl="0" eaLnBrk="1" latinLnBrk="0" hangingPunct="1">
        <a:lnSpc>
          <a:spcPct val="90000"/>
        </a:lnSpc>
        <a:spcBef>
          <a:spcPct val="0"/>
        </a:spcBef>
        <a:buNone/>
        <a:defRPr sz="28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E54A2-2D6D-4CCB-0F2C-4A03B6AD2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98956E-49E9-94E4-7B9B-DCF9372F99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59A81-17DD-ADB9-7FE6-CBA19D16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04F166-EA42-4E61-B3FC-B59E5E80463D}" type="datetimeFigureOut">
              <a:rPr lang="en-US" smtClean="0"/>
              <a:t>4/22/2025</a:t>
            </a:fld>
            <a:endParaRPr lang="en-US"/>
          </a:p>
        </p:txBody>
      </p:sp>
      <p:sp>
        <p:nvSpPr>
          <p:cNvPr id="5" name="Footer Placeholder 4">
            <a:extLst>
              <a:ext uri="{FF2B5EF4-FFF2-40B4-BE49-F238E27FC236}">
                <a16:creationId xmlns:a16="http://schemas.microsoft.com/office/drawing/2014/main" id="{AD040AC0-570B-1F69-A691-CB190133C6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CCBCDE-D409-12A5-1E5D-F65E7F4DA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96CEFC-3648-4732-B128-A8F09EF2150B}" type="slidenum">
              <a:rPr lang="en-US" smtClean="0"/>
              <a:t>‹#›</a:t>
            </a:fld>
            <a:endParaRPr lang="en-US"/>
          </a:p>
        </p:txBody>
      </p:sp>
    </p:spTree>
    <p:extLst>
      <p:ext uri="{BB962C8B-B14F-4D97-AF65-F5344CB8AC3E}">
        <p14:creationId xmlns:p14="http://schemas.microsoft.com/office/powerpoint/2010/main" val="24153697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B614A-81CD-2AE6-E324-AD4B250156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E4F17E-0214-C024-2E1B-E9D5FB2FC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2A617-155A-3547-3668-876B1B646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8EF6A-B960-4C9C-889B-76DFE45A5C3A}" type="datetimeFigureOut">
              <a:rPr lang="en-US" smtClean="0"/>
              <a:t>4/22/2025</a:t>
            </a:fld>
            <a:endParaRPr lang="en-US" dirty="0"/>
          </a:p>
        </p:txBody>
      </p:sp>
      <p:sp>
        <p:nvSpPr>
          <p:cNvPr id="5" name="Footer Placeholder 4">
            <a:extLst>
              <a:ext uri="{FF2B5EF4-FFF2-40B4-BE49-F238E27FC236}">
                <a16:creationId xmlns:a16="http://schemas.microsoft.com/office/drawing/2014/main" id="{B9B84D93-AC77-1EF9-1304-EE96BCC232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74AC2D-55A2-26A4-AAB8-595D6111B9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1080D-629F-43DC-826C-AE90FEC1C677}" type="slidenum">
              <a:rPr lang="en-US" smtClean="0"/>
              <a:t>‹#›</a:t>
            </a:fld>
            <a:endParaRPr lang="en-US" dirty="0"/>
          </a:p>
        </p:txBody>
      </p:sp>
    </p:spTree>
    <p:extLst>
      <p:ext uri="{BB962C8B-B14F-4D97-AF65-F5344CB8AC3E}">
        <p14:creationId xmlns:p14="http://schemas.microsoft.com/office/powerpoint/2010/main" val="6975450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2A466B-7F17-880A-42F8-EAA146EBDA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A2EEE-F410-A2BC-E718-6FB7EE16CA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C70D4-D094-C0A5-BF22-F7C8D483B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50DC0-201B-4721-A572-270309D39F8F}" type="datetimeFigureOut">
              <a:rPr lang="en-US" smtClean="0"/>
              <a:t>4/22/2025</a:t>
            </a:fld>
            <a:endParaRPr lang="en-US" dirty="0"/>
          </a:p>
        </p:txBody>
      </p:sp>
      <p:sp>
        <p:nvSpPr>
          <p:cNvPr id="5" name="Footer Placeholder 4">
            <a:extLst>
              <a:ext uri="{FF2B5EF4-FFF2-40B4-BE49-F238E27FC236}">
                <a16:creationId xmlns:a16="http://schemas.microsoft.com/office/drawing/2014/main" id="{D8C5FFC5-16FC-F60B-BB52-35291A3D5C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8C99F6F-9ED7-0606-3126-64B293D05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8DD22-6887-4564-A4D4-5EC523487F6A}" type="slidenum">
              <a:rPr lang="en-US" smtClean="0"/>
              <a:t>‹#›</a:t>
            </a:fld>
            <a:endParaRPr lang="en-US" dirty="0"/>
          </a:p>
        </p:txBody>
      </p:sp>
    </p:spTree>
    <p:extLst>
      <p:ext uri="{BB962C8B-B14F-4D97-AF65-F5344CB8AC3E}">
        <p14:creationId xmlns:p14="http://schemas.microsoft.com/office/powerpoint/2010/main" val="1073816004"/>
      </p:ext>
    </p:extLst>
  </p:cSld>
  <p:clrMap bg1="lt1" tx1="dk1" bg2="lt2" tx2="dk2" accent1="accent1" accent2="accent2" accent3="accent3" accent4="accent4" accent5="accent5" accent6="accent6" hlink="hlink" folHlink="folHlink"/>
  <p:sldLayoutIdLst>
    <p:sldLayoutId id="2147483683" r:id="rId1"/>
    <p:sldLayoutId id="2147483694"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11233F-C15D-DECB-B077-3059C1D4637C}"/>
              </a:ext>
            </a:extLst>
          </p:cNvPr>
          <p:cNvSpPr>
            <a:spLocks noGrp="1"/>
          </p:cNvSpPr>
          <p:nvPr>
            <p:ph type="title"/>
          </p:nvPr>
        </p:nvSpPr>
        <p:spPr>
          <a:xfrm>
            <a:off x="838200" y="365126"/>
            <a:ext cx="10515600" cy="679904"/>
          </a:xfrm>
          <a:prstGeom prst="rect">
            <a:avLst/>
          </a:prstGeom>
        </p:spPr>
        <p:txBody>
          <a:bodyPr vert="horz" lIns="91440" tIns="45720" rIns="91440" bIns="45720" rtlCol="0" anchor="ctr">
            <a:normAutofit/>
          </a:bodyPr>
          <a:lstStyle/>
          <a:p>
            <a:r>
              <a:rPr lang="en-US" dirty="0"/>
              <a:t>Click to edit Master title style</a:t>
            </a:r>
          </a:p>
        </p:txBody>
      </p:sp>
      <p:sp>
        <p:nvSpPr>
          <p:cNvPr id="5" name="Footer Placeholder 4">
            <a:extLst>
              <a:ext uri="{FF2B5EF4-FFF2-40B4-BE49-F238E27FC236}">
                <a16:creationId xmlns:a16="http://schemas.microsoft.com/office/drawing/2014/main" id="{6D4EB234-FF2B-D2CC-9BFB-0CFAD52E4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75CD353-D328-8FAD-FEF8-78E2C5327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F1F7D-A16E-4E61-96A3-9841C8D079BB}" type="slidenum">
              <a:rPr lang="en-US" smtClean="0"/>
              <a:t>‹#›</a:t>
            </a:fld>
            <a:endParaRPr lang="en-US" dirty="0"/>
          </a:p>
        </p:txBody>
      </p:sp>
      <p:pic>
        <p:nvPicPr>
          <p:cNvPr id="8" name="Picture 7" descr="A logo for a company&#10;&#10;Description automatically generated">
            <a:extLst>
              <a:ext uri="{FF2B5EF4-FFF2-40B4-BE49-F238E27FC236}">
                <a16:creationId xmlns:a16="http://schemas.microsoft.com/office/drawing/2014/main" id="{9DB2741E-042B-73A1-78CA-F125C9A56BE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97164" y="6306729"/>
            <a:ext cx="817809" cy="414746"/>
          </a:xfrm>
          <a:prstGeom prst="rect">
            <a:avLst/>
          </a:prstGeom>
        </p:spPr>
      </p:pic>
      <p:sp>
        <p:nvSpPr>
          <p:cNvPr id="3" name="Rectangle 2">
            <a:extLst>
              <a:ext uri="{FF2B5EF4-FFF2-40B4-BE49-F238E27FC236}">
                <a16:creationId xmlns:a16="http://schemas.microsoft.com/office/drawing/2014/main" id="{F7C8C7E8-AE52-C74E-0AD0-F53E77E259A6}"/>
              </a:ext>
            </a:extLst>
          </p:cNvPr>
          <p:cNvSpPr/>
          <p:nvPr userDrawn="1"/>
        </p:nvSpPr>
        <p:spPr>
          <a:xfrm>
            <a:off x="4038600" y="2238991"/>
            <a:ext cx="335903" cy="2726094"/>
          </a:xfrm>
          <a:prstGeom prst="rect">
            <a:avLst/>
          </a:prstGeom>
          <a:solidFill>
            <a:srgbClr val="A4D2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224520"/>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28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20FBB4-CE6B-25B3-9336-1E873E8B0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F0FED5-8CBE-6DF2-2ECE-B5557CE4D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6926ED1-5E9E-E0A5-12FB-6D08094F0C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2896746-92DD-DCF6-8058-2062C57D97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77858-1317-49E0-AC1A-68AEC6B998DF}" type="slidenum">
              <a:rPr lang="en-US" smtClean="0"/>
              <a:t>‹#›</a:t>
            </a:fld>
            <a:endParaRPr lang="en-US" dirty="0"/>
          </a:p>
        </p:txBody>
      </p:sp>
      <p:sp>
        <p:nvSpPr>
          <p:cNvPr id="8" name="Rectangle 7">
            <a:extLst>
              <a:ext uri="{FF2B5EF4-FFF2-40B4-BE49-F238E27FC236}">
                <a16:creationId xmlns:a16="http://schemas.microsoft.com/office/drawing/2014/main" id="{999FCEB7-50C2-695A-A9FE-89FE1F8287A6}"/>
              </a:ext>
            </a:extLst>
          </p:cNvPr>
          <p:cNvSpPr/>
          <p:nvPr userDrawn="1"/>
        </p:nvSpPr>
        <p:spPr>
          <a:xfrm>
            <a:off x="11856097" y="2238991"/>
            <a:ext cx="335903" cy="2726094"/>
          </a:xfrm>
          <a:prstGeom prst="rect">
            <a:avLst/>
          </a:prstGeom>
          <a:solidFill>
            <a:srgbClr val="A4D2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9" name="Picture 8" descr="A logo for a company&#10;&#10;Description automatically generated">
            <a:extLst>
              <a:ext uri="{FF2B5EF4-FFF2-40B4-BE49-F238E27FC236}">
                <a16:creationId xmlns:a16="http://schemas.microsoft.com/office/drawing/2014/main" id="{B89848D0-0A65-590D-3C97-0292C3B777D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7164" y="6306729"/>
            <a:ext cx="817809" cy="414746"/>
          </a:xfrm>
          <a:prstGeom prst="rect">
            <a:avLst/>
          </a:prstGeom>
        </p:spPr>
      </p:pic>
    </p:spTree>
    <p:extLst>
      <p:ext uri="{BB962C8B-B14F-4D97-AF65-F5344CB8AC3E}">
        <p14:creationId xmlns:p14="http://schemas.microsoft.com/office/powerpoint/2010/main" val="40198337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28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E3FAB2-6CF8-C869-CE05-91F9A8D6D8FA}"/>
              </a:ext>
            </a:extLst>
          </p:cNvPr>
          <p:cNvSpPr txBox="1"/>
          <p:nvPr/>
        </p:nvSpPr>
        <p:spPr>
          <a:xfrm>
            <a:off x="2683931" y="2070097"/>
            <a:ext cx="4891798" cy="1631216"/>
          </a:xfrm>
          <a:prstGeom prst="rect">
            <a:avLst/>
          </a:prstGeom>
          <a:noFill/>
        </p:spPr>
        <p:txBody>
          <a:bodyPr wrap="square" rtlCol="0">
            <a:spAutoFit/>
          </a:bodyPr>
          <a:lstStyle/>
          <a:p>
            <a:r>
              <a:rPr lang="en-US" sz="2000" dirty="0">
                <a:latin typeface="Century Gothic" panose="020B0502020202020204" pitchFamily="34" charset="0"/>
              </a:rPr>
              <a:t>Bill Eubanks, </a:t>
            </a:r>
            <a:r>
              <a:rPr lang="en-US" sz="1400" dirty="0">
                <a:latin typeface="Century Gothic" panose="020B0502020202020204" pitchFamily="34" charset="0"/>
              </a:rPr>
              <a:t>PLA, FASLA, LEED AP</a:t>
            </a:r>
          </a:p>
          <a:p>
            <a:r>
              <a:rPr lang="en-US" sz="1400" dirty="0">
                <a:latin typeface="Century Gothic" panose="020B0502020202020204" pitchFamily="34" charset="0"/>
              </a:rPr>
              <a:t>beubanks@urbanedgestudio.net</a:t>
            </a:r>
          </a:p>
          <a:p>
            <a:r>
              <a:rPr lang="en-US" sz="1400" dirty="0">
                <a:latin typeface="Century Gothic" panose="020B0502020202020204" pitchFamily="34" charset="0"/>
              </a:rPr>
              <a:t>843-224-8804</a:t>
            </a:r>
          </a:p>
          <a:p>
            <a:endParaRPr lang="en-US" dirty="0">
              <a:latin typeface="Century Gothic" panose="020B0502020202020204" pitchFamily="34" charset="0"/>
            </a:endParaRPr>
          </a:p>
          <a:p>
            <a:r>
              <a:rPr lang="en-US" sz="2000" dirty="0">
                <a:latin typeface="Century Gothic" panose="020B0502020202020204" pitchFamily="34" charset="0"/>
              </a:rPr>
              <a:t>Joseph O’Callaghan</a:t>
            </a:r>
            <a:r>
              <a:rPr lang="en-US" dirty="0">
                <a:latin typeface="Century Gothic" panose="020B0502020202020204" pitchFamily="34" charset="0"/>
              </a:rPr>
              <a:t>, </a:t>
            </a:r>
            <a:r>
              <a:rPr lang="en-US" sz="1400" dirty="0">
                <a:latin typeface="Century Gothic" panose="020B0502020202020204" pitchFamily="34" charset="0"/>
              </a:rPr>
              <a:t>PLA, International ASLA</a:t>
            </a:r>
          </a:p>
          <a:p>
            <a:r>
              <a:rPr lang="en-US" sz="1400" dirty="0">
                <a:latin typeface="Century Gothic" panose="020B0502020202020204" pitchFamily="34" charset="0"/>
              </a:rPr>
              <a:t>jocallaghan@surculusdesign.com</a:t>
            </a:r>
          </a:p>
        </p:txBody>
      </p:sp>
      <p:pic>
        <p:nvPicPr>
          <p:cNvPr id="6" name="Picture 5" descr="A logo with black text&#10;&#10;AI-generated content may be incorrect.">
            <a:extLst>
              <a:ext uri="{FF2B5EF4-FFF2-40B4-BE49-F238E27FC236}">
                <a16:creationId xmlns:a16="http://schemas.microsoft.com/office/drawing/2014/main" id="{3C825C37-C425-4F98-155B-97CC7CCE6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63533" y="754514"/>
            <a:ext cx="3014996" cy="1149467"/>
          </a:xfrm>
          <a:prstGeom prst="rect">
            <a:avLst/>
          </a:prstGeom>
        </p:spPr>
      </p:pic>
      <p:pic>
        <p:nvPicPr>
          <p:cNvPr id="8" name="Picture 7" descr="A close-up of a logo&#10;&#10;AI-generated content may be incorrect.">
            <a:extLst>
              <a:ext uri="{FF2B5EF4-FFF2-40B4-BE49-F238E27FC236}">
                <a16:creationId xmlns:a16="http://schemas.microsoft.com/office/drawing/2014/main" id="{B846F1A0-4B29-B2EA-832B-48DBDB503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3635" y="688496"/>
            <a:ext cx="1672167" cy="1295929"/>
          </a:xfrm>
          <a:prstGeom prst="rect">
            <a:avLst/>
          </a:prstGeom>
        </p:spPr>
      </p:pic>
      <p:pic>
        <p:nvPicPr>
          <p:cNvPr id="3" name="Picture 2" descr="A mural on a building&#10;&#10;Description automatically generated">
            <a:extLst>
              <a:ext uri="{FF2B5EF4-FFF2-40B4-BE49-F238E27FC236}">
                <a16:creationId xmlns:a16="http://schemas.microsoft.com/office/drawing/2014/main" id="{17B0FF7C-F914-58CD-9771-4027CED13D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461216" y="1127216"/>
            <a:ext cx="6858000" cy="4603568"/>
          </a:xfrm>
          <a:prstGeom prst="rect">
            <a:avLst/>
          </a:prstGeom>
        </p:spPr>
      </p:pic>
    </p:spTree>
    <p:extLst>
      <p:ext uri="{BB962C8B-B14F-4D97-AF65-F5344CB8AC3E}">
        <p14:creationId xmlns:p14="http://schemas.microsoft.com/office/powerpoint/2010/main" val="165813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99B-DA12-5DFD-C0E1-BB73D57D9499}"/>
            </a:ext>
          </a:extLst>
        </p:cNvPr>
        <p:cNvGrpSpPr/>
        <p:nvPr/>
      </p:nvGrpSpPr>
      <p:grpSpPr>
        <a:xfrm>
          <a:off x="0" y="0"/>
          <a:ext cx="0" cy="0"/>
          <a:chOff x="0" y="0"/>
          <a:chExt cx="0" cy="0"/>
        </a:xfrm>
      </p:grpSpPr>
      <p:pic>
        <p:nvPicPr>
          <p:cNvPr id="7" name="Picture 6" descr="A group of people sitting at tables&#10;&#10;AI-generated content may be incorrect.">
            <a:extLst>
              <a:ext uri="{FF2B5EF4-FFF2-40B4-BE49-F238E27FC236}">
                <a16:creationId xmlns:a16="http://schemas.microsoft.com/office/drawing/2014/main" id="{DACAEA97-9878-47E0-0134-EC0198A262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8640" y="3162"/>
            <a:ext cx="4023360" cy="2263565"/>
          </a:xfrm>
          <a:prstGeom prst="rect">
            <a:avLst/>
          </a:prstGeom>
        </p:spPr>
      </p:pic>
      <p:pic>
        <p:nvPicPr>
          <p:cNvPr id="10" name="Picture 9" descr="A group of people sitting at tables&#10;&#10;AI-generated content may be incorrect.">
            <a:extLst>
              <a:ext uri="{FF2B5EF4-FFF2-40B4-BE49-F238E27FC236}">
                <a16:creationId xmlns:a16="http://schemas.microsoft.com/office/drawing/2014/main" id="{1C812EAD-F041-D684-A488-B66EC272A1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640" y="4588397"/>
            <a:ext cx="4023360" cy="2263565"/>
          </a:xfrm>
          <a:prstGeom prst="rect">
            <a:avLst/>
          </a:prstGeom>
        </p:spPr>
      </p:pic>
      <p:pic>
        <p:nvPicPr>
          <p:cNvPr id="13" name="Picture 12" descr="Drawings of cars and trees on a white wall&#10;&#10;AI-generated content may be incorrect.">
            <a:extLst>
              <a:ext uri="{FF2B5EF4-FFF2-40B4-BE49-F238E27FC236}">
                <a16:creationId xmlns:a16="http://schemas.microsoft.com/office/drawing/2014/main" id="{2BCDB765-281A-3E37-77B9-88B9471AB3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967739" y="-10272"/>
            <a:ext cx="3150868" cy="3429000"/>
          </a:xfrm>
          <a:prstGeom prst="rect">
            <a:avLst/>
          </a:prstGeom>
        </p:spPr>
      </p:pic>
      <p:pic>
        <p:nvPicPr>
          <p:cNvPr id="15" name="Picture 14" descr="A drawing of a road scheme&#10;&#10;AI-generated content may be incorrect.">
            <a:extLst>
              <a:ext uri="{FF2B5EF4-FFF2-40B4-BE49-F238E27FC236}">
                <a16:creationId xmlns:a16="http://schemas.microsoft.com/office/drawing/2014/main" id="{A6997763-0559-C32B-7EE9-B9794E59508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63729" y="3422962"/>
            <a:ext cx="3154878" cy="3429000"/>
          </a:xfrm>
          <a:prstGeom prst="rect">
            <a:avLst/>
          </a:prstGeom>
        </p:spPr>
      </p:pic>
      <p:pic>
        <p:nvPicPr>
          <p:cNvPr id="18" name="Picture 17" descr="A paper with writing on it&#10;&#10;AI-generated content may be incorrect.">
            <a:extLst>
              <a:ext uri="{FF2B5EF4-FFF2-40B4-BE49-F238E27FC236}">
                <a16:creationId xmlns:a16="http://schemas.microsoft.com/office/drawing/2014/main" id="{FFB4AC80-2002-47AE-CB36-8D78336001F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75" y="1651000"/>
            <a:ext cx="4919171" cy="5200962"/>
          </a:xfrm>
          <a:prstGeom prst="rect">
            <a:avLst/>
          </a:prstGeom>
        </p:spPr>
      </p:pic>
      <p:pic>
        <p:nvPicPr>
          <p:cNvPr id="8" name="Picture 7" descr="A group of people working on a large map&#10;&#10;Description automatically generated">
            <a:extLst>
              <a:ext uri="{FF2B5EF4-FFF2-40B4-BE49-F238E27FC236}">
                <a16:creationId xmlns:a16="http://schemas.microsoft.com/office/drawing/2014/main" id="{C18F137F-CD0D-46A8-2B5B-C4BE19A155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68640" y="2296358"/>
            <a:ext cx="4023360" cy="2263563"/>
          </a:xfrm>
          <a:prstGeom prst="rect">
            <a:avLst/>
          </a:prstGeom>
        </p:spPr>
      </p:pic>
      <p:sp>
        <p:nvSpPr>
          <p:cNvPr id="2" name="TextBox 1">
            <a:extLst>
              <a:ext uri="{FF2B5EF4-FFF2-40B4-BE49-F238E27FC236}">
                <a16:creationId xmlns:a16="http://schemas.microsoft.com/office/drawing/2014/main" id="{8ED97790-A1C2-131B-0E42-E3C39DB17815}"/>
              </a:ext>
            </a:extLst>
          </p:cNvPr>
          <p:cNvSpPr txBox="1"/>
          <p:nvPr/>
        </p:nvSpPr>
        <p:spPr>
          <a:xfrm>
            <a:off x="1805003" y="0"/>
            <a:ext cx="2259379" cy="1077218"/>
          </a:xfrm>
          <a:prstGeom prst="rect">
            <a:avLst/>
          </a:prstGeom>
          <a:noFill/>
        </p:spPr>
        <p:txBody>
          <a:bodyPr wrap="square">
            <a:spAutoFit/>
          </a:bodyPr>
          <a:lstStyle/>
          <a:p>
            <a:pPr marL="0" marR="0" algn="r">
              <a:spcBef>
                <a:spcPts val="0"/>
              </a:spcBef>
              <a:spcAft>
                <a:spcPts val="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THE DESIGN CHARRETTE</a:t>
            </a:r>
            <a:endParaRPr lang="en-US" sz="3200"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55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80C30-29E8-5A01-9814-DAA4E1EB83EE}"/>
            </a:ext>
          </a:extLst>
        </p:cNvPr>
        <p:cNvGrpSpPr/>
        <p:nvPr/>
      </p:nvGrpSpPr>
      <p:grpSpPr>
        <a:xfrm>
          <a:off x="0" y="0"/>
          <a:ext cx="0" cy="0"/>
          <a:chOff x="0" y="0"/>
          <a:chExt cx="0" cy="0"/>
        </a:xfrm>
      </p:grpSpPr>
      <p:pic>
        <p:nvPicPr>
          <p:cNvPr id="4" name="Picture 3" descr="A piece of paper with blue writing on it&#10;&#10;AI-generated content may be incorrect.">
            <a:extLst>
              <a:ext uri="{FF2B5EF4-FFF2-40B4-BE49-F238E27FC236}">
                <a16:creationId xmlns:a16="http://schemas.microsoft.com/office/drawing/2014/main" id="{814ADC2E-4323-D2E1-967F-1B0B100FC2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89399" cy="6858000"/>
          </a:xfrm>
          <a:prstGeom prst="rect">
            <a:avLst/>
          </a:prstGeom>
        </p:spPr>
      </p:pic>
      <p:pic>
        <p:nvPicPr>
          <p:cNvPr id="6" name="Picture 5" descr="A white board with blue writing&#10;&#10;AI-generated content may be incorrect.">
            <a:extLst>
              <a:ext uri="{FF2B5EF4-FFF2-40B4-BE49-F238E27FC236}">
                <a16:creationId xmlns:a16="http://schemas.microsoft.com/office/drawing/2014/main" id="{C100A26D-B2A0-6171-7EA5-1E0ADE33A8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7000" y="0"/>
            <a:ext cx="4212167" cy="6858000"/>
          </a:xfrm>
          <a:prstGeom prst="rect">
            <a:avLst/>
          </a:prstGeom>
        </p:spPr>
      </p:pic>
      <p:pic>
        <p:nvPicPr>
          <p:cNvPr id="9" name="Picture 8" descr="A paper with blue writing on it&#10;&#10;AI-generated content may be incorrect.">
            <a:extLst>
              <a:ext uri="{FF2B5EF4-FFF2-40B4-BE49-F238E27FC236}">
                <a16:creationId xmlns:a16="http://schemas.microsoft.com/office/drawing/2014/main" id="{4E0D111C-B98B-24A9-F676-F051DFCE22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9167" y="0"/>
            <a:ext cx="4042833" cy="6858000"/>
          </a:xfrm>
          <a:prstGeom prst="rect">
            <a:avLst/>
          </a:prstGeom>
        </p:spPr>
      </p:pic>
    </p:spTree>
    <p:extLst>
      <p:ext uri="{BB962C8B-B14F-4D97-AF65-F5344CB8AC3E}">
        <p14:creationId xmlns:p14="http://schemas.microsoft.com/office/powerpoint/2010/main" val="3163470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AI-generated content may be incorrect.">
            <a:extLst>
              <a:ext uri="{FF2B5EF4-FFF2-40B4-BE49-F238E27FC236}">
                <a16:creationId xmlns:a16="http://schemas.microsoft.com/office/drawing/2014/main" id="{52E086A0-22F6-8CC5-BF49-2DF0072F9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6574" y="561729"/>
            <a:ext cx="5943600" cy="5909637"/>
          </a:xfrm>
          <a:prstGeom prst="rect">
            <a:avLst/>
          </a:prstGeom>
        </p:spPr>
      </p:pic>
      <p:pic>
        <p:nvPicPr>
          <p:cNvPr id="7" name="Picture 6" descr="A street with houses and trees&#10;&#10;AI-generated content may be incorrect.">
            <a:extLst>
              <a:ext uri="{FF2B5EF4-FFF2-40B4-BE49-F238E27FC236}">
                <a16:creationId xmlns:a16="http://schemas.microsoft.com/office/drawing/2014/main" id="{087C7676-7B29-E5DD-180D-1F1C1D2C72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640" y="0"/>
            <a:ext cx="4023360" cy="2263565"/>
          </a:xfrm>
          <a:prstGeom prst="rect">
            <a:avLst/>
          </a:prstGeom>
        </p:spPr>
      </p:pic>
      <p:pic>
        <p:nvPicPr>
          <p:cNvPr id="10" name="Picture 9" descr="A grassy hill with trees and a tree&#10;&#10;AI-generated content may be incorrect.">
            <a:extLst>
              <a:ext uri="{FF2B5EF4-FFF2-40B4-BE49-F238E27FC236}">
                <a16:creationId xmlns:a16="http://schemas.microsoft.com/office/drawing/2014/main" id="{844F22DC-218E-7E26-1B79-BBA2983BB5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8640" y="4594435"/>
            <a:ext cx="4023360" cy="2263565"/>
          </a:xfrm>
          <a:prstGeom prst="rect">
            <a:avLst/>
          </a:prstGeom>
        </p:spPr>
      </p:pic>
      <p:pic>
        <p:nvPicPr>
          <p:cNvPr id="12" name="Picture 11" descr="A fire hydrant in the middle of a street&#10;&#10;AI-generated content may be incorrect.">
            <a:extLst>
              <a:ext uri="{FF2B5EF4-FFF2-40B4-BE49-F238E27FC236}">
                <a16:creationId xmlns:a16="http://schemas.microsoft.com/office/drawing/2014/main" id="{3E8EF7CF-BBC6-07C0-6A04-9D6AF62880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8640" y="2297006"/>
            <a:ext cx="4023360" cy="2263565"/>
          </a:xfrm>
          <a:prstGeom prst="rect">
            <a:avLst/>
          </a:prstGeom>
        </p:spPr>
      </p:pic>
    </p:spTree>
    <p:extLst>
      <p:ext uri="{BB962C8B-B14F-4D97-AF65-F5344CB8AC3E}">
        <p14:creationId xmlns:p14="http://schemas.microsoft.com/office/powerpoint/2010/main" val="2973437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9AFFE8-CEF8-BD9F-F6A8-C5DB87B3BB81}"/>
              </a:ext>
            </a:extLst>
          </p:cNvPr>
          <p:cNvSpPr txBox="1"/>
          <p:nvPr/>
        </p:nvSpPr>
        <p:spPr>
          <a:xfrm>
            <a:off x="2778035" y="556245"/>
            <a:ext cx="9248504" cy="5328638"/>
          </a:xfrm>
          <a:prstGeom prst="rect">
            <a:avLst/>
          </a:prstGeom>
          <a:noFill/>
        </p:spPr>
        <p:txBody>
          <a:bodyPr wrap="square" rtlCol="0">
            <a:spAutoFit/>
          </a:bodyPr>
          <a:lstStyle/>
          <a:p>
            <a:pPr marR="0" lvl="0">
              <a:lnSpc>
                <a:spcPct val="115000"/>
              </a:lnSpc>
              <a:spcBef>
                <a:spcPts val="0"/>
              </a:spcBef>
              <a:spcAft>
                <a:spcPts val="0"/>
              </a:spcAft>
            </a:pPr>
            <a:r>
              <a:rPr lang="en-US" sz="24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GUIDING PRINCIPLES</a:t>
            </a:r>
          </a:p>
          <a:p>
            <a:pPr marR="0" lvl="0">
              <a:lnSpc>
                <a:spcPct val="115000"/>
              </a:lnSpc>
              <a:spcBef>
                <a:spcPts val="0"/>
              </a:spcBef>
              <a:spcAft>
                <a:spcPts val="0"/>
              </a:spcAft>
            </a:pPr>
            <a:endParaRPr lang="en-US" sz="2400" b="1"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1. Entering Darlington Should Be Celebrated!</a:t>
            </a:r>
            <a:endParaRPr lang="en-US" sz="1600" i="1" kern="100" dirty="0">
              <a:latin typeface="Century Gothic Pro" panose="020B050202020202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2. Respect That Most Important Part of the Public Realm – The Street.</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3. Pedestrians Are More Important Than Cars.</a:t>
            </a:r>
            <a:endParaRPr lang="en-US" sz="1600" kern="100" dirty="0">
              <a:latin typeface="Century Gothic Pro" panose="020B050202020202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4. Darlington Is Only As Strong As Her Neighborhoods.</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5. Darlington Should Strive to Provide “Attainable” Housing.</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6. Quality of Life Is Enhanced by Opportunities to Be Outdoors.</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7. “Coming Together” As A Community Only Happens If Those Gathering Place Exist.</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8. Allow Places To Be Authentic. Sameness Is Boring.</a:t>
            </a:r>
            <a:endParaRPr lang="en-US" sz="1600" i="1"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9. Respect and Protect That Which Is Historically or Culturally Significant.</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10. Preservation is essential. Demolition of Existing Buildings Is a Last Resort.</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11. Local Businesses Are More Important Than Chains.</a:t>
            </a:r>
          </a:p>
          <a:p>
            <a:pPr marR="0" lvl="0">
              <a:lnSpc>
                <a:spcPct val="150000"/>
              </a:lnSpc>
              <a:spcBef>
                <a:spcPts val="0"/>
              </a:spcBef>
              <a:spcAft>
                <a:spcPts val="0"/>
              </a:spcAft>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12. Focus On the Corridors and The Core for a Strong Sense of Arrival and Sense of Place.</a:t>
            </a:r>
          </a:p>
        </p:txBody>
      </p:sp>
    </p:spTree>
    <p:extLst>
      <p:ext uri="{BB962C8B-B14F-4D97-AF65-F5344CB8AC3E}">
        <p14:creationId xmlns:p14="http://schemas.microsoft.com/office/powerpoint/2010/main" val="2778797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607D6-3CD9-AECD-2B33-DC49AD1CA80D}"/>
            </a:ext>
          </a:extLst>
        </p:cNvPr>
        <p:cNvGrpSpPr/>
        <p:nvPr/>
      </p:nvGrpSpPr>
      <p:grpSpPr>
        <a:xfrm>
          <a:off x="0" y="0"/>
          <a:ext cx="0" cy="0"/>
          <a:chOff x="0" y="0"/>
          <a:chExt cx="0" cy="0"/>
        </a:xfrm>
      </p:grpSpPr>
      <p:pic>
        <p:nvPicPr>
          <p:cNvPr id="3" name="Picture 2" descr="A close-up of a text&#10;&#10;AI-generated content may be incorrect.">
            <a:extLst>
              <a:ext uri="{FF2B5EF4-FFF2-40B4-BE49-F238E27FC236}">
                <a16:creationId xmlns:a16="http://schemas.microsoft.com/office/drawing/2014/main" id="{BE89C980-6AF3-2DCD-9165-F705078268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5200" y="419103"/>
            <a:ext cx="4589813" cy="5943600"/>
          </a:xfrm>
          <a:prstGeom prst="rect">
            <a:avLst/>
          </a:prstGeom>
        </p:spPr>
      </p:pic>
      <p:pic>
        <p:nvPicPr>
          <p:cNvPr id="7" name="Picture 6" descr="A close-up of a newspaper&#10;&#10;AI-generated content may be incorrect.">
            <a:extLst>
              <a:ext uri="{FF2B5EF4-FFF2-40B4-BE49-F238E27FC236}">
                <a16:creationId xmlns:a16="http://schemas.microsoft.com/office/drawing/2014/main" id="{D9FE0939-ED0D-11BB-196F-509CE47E4F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676" y="419101"/>
            <a:ext cx="4785263" cy="5943600"/>
          </a:xfrm>
          <a:prstGeom prst="rect">
            <a:avLst/>
          </a:prstGeom>
        </p:spPr>
      </p:pic>
    </p:spTree>
    <p:extLst>
      <p:ext uri="{BB962C8B-B14F-4D97-AF65-F5344CB8AC3E}">
        <p14:creationId xmlns:p14="http://schemas.microsoft.com/office/powerpoint/2010/main" val="3534505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8553-5D3C-5C84-875A-5BEB6A7F4F9D}"/>
            </a:ext>
          </a:extLst>
        </p:cNvPr>
        <p:cNvGrpSpPr/>
        <p:nvPr/>
      </p:nvGrpSpPr>
      <p:grpSpPr>
        <a:xfrm>
          <a:off x="0" y="0"/>
          <a:ext cx="0" cy="0"/>
          <a:chOff x="0" y="0"/>
          <a:chExt cx="0" cy="0"/>
        </a:xfrm>
      </p:grpSpPr>
      <p:pic>
        <p:nvPicPr>
          <p:cNvPr id="4" name="Picture 3" descr="A close-up of several buildings&#10;&#10;AI-generated content may be incorrect.">
            <a:extLst>
              <a:ext uri="{FF2B5EF4-FFF2-40B4-BE49-F238E27FC236}">
                <a16:creationId xmlns:a16="http://schemas.microsoft.com/office/drawing/2014/main" id="{06346BC5-124E-7562-7A50-22E4826DA1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62854" y="457200"/>
            <a:ext cx="4880775" cy="5943600"/>
          </a:xfrm>
          <a:prstGeom prst="rect">
            <a:avLst/>
          </a:prstGeom>
        </p:spPr>
      </p:pic>
      <p:pic>
        <p:nvPicPr>
          <p:cNvPr id="6" name="Picture 5" descr="A close-up of a document&#10;&#10;AI-generated content may be incorrect.">
            <a:extLst>
              <a:ext uri="{FF2B5EF4-FFF2-40B4-BE49-F238E27FC236}">
                <a16:creationId xmlns:a16="http://schemas.microsoft.com/office/drawing/2014/main" id="{27EBDEDE-E9B8-045A-734B-3DA60451B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4425" y="457200"/>
            <a:ext cx="4908692" cy="5943600"/>
          </a:xfrm>
          <a:prstGeom prst="rect">
            <a:avLst/>
          </a:prstGeom>
        </p:spPr>
      </p:pic>
    </p:spTree>
    <p:extLst>
      <p:ext uri="{BB962C8B-B14F-4D97-AF65-F5344CB8AC3E}">
        <p14:creationId xmlns:p14="http://schemas.microsoft.com/office/powerpoint/2010/main" val="3760488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17DF-630F-ABE2-AC8F-44CFBC0103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1E59E2F-F0FC-3B5C-4575-9F14B83205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6649" y="440267"/>
            <a:ext cx="4183380" cy="55778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in a room&#10;&#10;AI-generated content may be incorrect.">
            <a:extLst>
              <a:ext uri="{FF2B5EF4-FFF2-40B4-BE49-F238E27FC236}">
                <a16:creationId xmlns:a16="http://schemas.microsoft.com/office/drawing/2014/main" id="{7D237177-D306-97A4-E7BE-626C9E4095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6688" y="563033"/>
            <a:ext cx="4586844" cy="5943600"/>
          </a:xfrm>
          <a:prstGeom prst="rect">
            <a:avLst/>
          </a:prstGeom>
        </p:spPr>
      </p:pic>
    </p:spTree>
    <p:extLst>
      <p:ext uri="{BB962C8B-B14F-4D97-AF65-F5344CB8AC3E}">
        <p14:creationId xmlns:p14="http://schemas.microsoft.com/office/powerpoint/2010/main" val="211792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3F039-5D86-6059-2674-14CC0EEBE3A7}"/>
              </a:ext>
            </a:extLst>
          </p:cNvPr>
          <p:cNvSpPr txBox="1"/>
          <p:nvPr/>
        </p:nvSpPr>
        <p:spPr>
          <a:xfrm>
            <a:off x="2724346" y="454243"/>
            <a:ext cx="9294829" cy="5659434"/>
          </a:xfrm>
          <a:prstGeom prst="rect">
            <a:avLst/>
          </a:prstGeom>
          <a:noFill/>
        </p:spPr>
        <p:txBody>
          <a:bodyPr wrap="square">
            <a:spAutoFit/>
          </a:bodyPr>
          <a:lstStyle/>
          <a:p>
            <a:pPr marL="0" marR="0">
              <a:lnSpc>
                <a:spcPct val="107000"/>
              </a:lnSpc>
              <a:spcBef>
                <a:spcPts val="0"/>
              </a:spcBef>
              <a:spcAft>
                <a:spcPts val="800"/>
              </a:spcAft>
            </a:pPr>
            <a:r>
              <a:rPr lang="en-US" sz="24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OVERARCHING RECOMMENDATIONS</a:t>
            </a:r>
          </a:p>
          <a:p>
            <a:pPr marL="0" marR="0">
              <a:lnSpc>
                <a:spcPct val="107000"/>
              </a:lnSpc>
              <a:spcBef>
                <a:spcPts val="0"/>
              </a:spcBef>
              <a:spcAft>
                <a:spcPts val="800"/>
              </a:spcAft>
            </a:pPr>
            <a:endParaRPr lang="en-US" sz="2400" kern="100" dirty="0">
              <a:solidFill>
                <a:schemeClr val="accent5">
                  <a:lumMod val="75000"/>
                </a:schemeClr>
              </a:solidFill>
              <a:latin typeface="Century Gothic Pro" panose="020B0502020202020204" pitchFamily="34" charset="0"/>
              <a:ea typeface="Calibri" panose="020F0502020204030204" pitchFamily="34" charset="0"/>
              <a:cs typeface="Times New Roman" panose="02020603050405020304" pitchFamily="18" charset="0"/>
            </a:endParaRPr>
          </a:p>
          <a:p>
            <a:pPr marL="342900" marR="0" indent="-342900">
              <a:lnSpc>
                <a:spcPct val="150000"/>
              </a:lnSpc>
              <a:spcBef>
                <a:spcPts val="0"/>
              </a:spcBef>
              <a:spcAft>
                <a:spcPts val="800"/>
              </a:spcAf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Reimagine and Restore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Enhance Identity &amp; Sense of Place</a:t>
            </a:r>
          </a:p>
          <a:p>
            <a:pPr marL="342900" marR="0" indent="-342900">
              <a:lnSpc>
                <a:spcPct val="150000"/>
              </a:lnSpc>
              <a:spcBef>
                <a:spcPts val="0"/>
              </a:spcBef>
              <a:spcAft>
                <a:spcPts val="800"/>
              </a:spcAf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Respect and Reestablish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Enhance the Core as Center of the City</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Refine and Redirect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Develop Design Guidelines to Protect Community Character</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Reconnect and Realign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Make Darlington more Pedestrian &amp; Bicycle Friendly</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Recreate and Re-Create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Enhance &amp; Create Community Gathering Spaces</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Retrofit and Revitalize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Protect Historic Structures &amp; Neighborhoods</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Reinvigorate and Replace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Strengthen &amp; Revitalize Neighborhoods</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Reposition and Restructure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Address Growth &amp; Redevelopment Opportunities</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Rediscover and Redefine</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Develop a Campaign to Promote a New Community Brand</a:t>
            </a:r>
          </a:p>
          <a:p>
            <a:pPr marL="342900" marR="0" indent="-342900">
              <a:lnSpc>
                <a:spcPct val="150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Repair and Reinvest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rPr>
              <a:t>Address Infrastructure Needs</a:t>
            </a:r>
          </a:p>
        </p:txBody>
      </p:sp>
    </p:spTree>
    <p:extLst>
      <p:ext uri="{BB962C8B-B14F-4D97-AF65-F5344CB8AC3E}">
        <p14:creationId xmlns:p14="http://schemas.microsoft.com/office/powerpoint/2010/main" val="2395114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5625-B254-7308-9742-A0DEF53DB46A}"/>
            </a:ext>
          </a:extLst>
        </p:cNvPr>
        <p:cNvGrpSpPr/>
        <p:nvPr/>
      </p:nvGrpSpPr>
      <p:grpSpPr>
        <a:xfrm>
          <a:off x="0" y="0"/>
          <a:ext cx="0" cy="0"/>
          <a:chOff x="0" y="0"/>
          <a:chExt cx="0" cy="0"/>
        </a:xfrm>
      </p:grpSpPr>
      <p:pic>
        <p:nvPicPr>
          <p:cNvPr id="5" name="Picture 4" descr="A close-up of a document&#10;&#10;AI-generated content may be incorrect.">
            <a:extLst>
              <a:ext uri="{FF2B5EF4-FFF2-40B4-BE49-F238E27FC236}">
                <a16:creationId xmlns:a16="http://schemas.microsoft.com/office/drawing/2014/main" id="{25C203C7-5AC1-176C-4B96-CEB0C46056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3115" y="975500"/>
            <a:ext cx="4225789" cy="5486400"/>
          </a:xfrm>
          <a:prstGeom prst="rect">
            <a:avLst/>
          </a:prstGeom>
        </p:spPr>
      </p:pic>
      <p:pic>
        <p:nvPicPr>
          <p:cNvPr id="9" name="Picture 8" descr="A list of information on a white background&#10;&#10;AI-generated content may be incorrect.">
            <a:extLst>
              <a:ext uri="{FF2B5EF4-FFF2-40B4-BE49-F238E27FC236}">
                <a16:creationId xmlns:a16="http://schemas.microsoft.com/office/drawing/2014/main" id="{592E0F41-C24E-B661-8327-9304A70B6A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9574" y="518300"/>
            <a:ext cx="4788428" cy="5943600"/>
          </a:xfrm>
          <a:prstGeom prst="rect">
            <a:avLst/>
          </a:prstGeom>
        </p:spPr>
      </p:pic>
    </p:spTree>
    <p:extLst>
      <p:ext uri="{BB962C8B-B14F-4D97-AF65-F5344CB8AC3E}">
        <p14:creationId xmlns:p14="http://schemas.microsoft.com/office/powerpoint/2010/main" val="258719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3225-BB8D-9D26-9787-59B6D084217C}"/>
            </a:ext>
          </a:extLst>
        </p:cNvPr>
        <p:cNvGrpSpPr/>
        <p:nvPr/>
      </p:nvGrpSpPr>
      <p:grpSpPr>
        <a:xfrm>
          <a:off x="0" y="0"/>
          <a:ext cx="0" cy="0"/>
          <a:chOff x="0" y="0"/>
          <a:chExt cx="0" cy="0"/>
        </a:xfrm>
      </p:grpSpPr>
      <p:pic>
        <p:nvPicPr>
          <p:cNvPr id="11" name="Picture 10" descr="A close-up of a document&#10;&#10;AI-generated content may be incorrect.">
            <a:extLst>
              <a:ext uri="{FF2B5EF4-FFF2-40B4-BE49-F238E27FC236}">
                <a16:creationId xmlns:a16="http://schemas.microsoft.com/office/drawing/2014/main" id="{773072B6-7456-1CEB-6046-0A1FDEF159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4035" y="374367"/>
            <a:ext cx="4855469" cy="5943600"/>
          </a:xfrm>
          <a:prstGeom prst="rect">
            <a:avLst/>
          </a:prstGeom>
        </p:spPr>
      </p:pic>
      <p:pic>
        <p:nvPicPr>
          <p:cNvPr id="12" name="Picture 11" descr="A white paper with black text&#10;&#10;AI-generated content may be incorrect.">
            <a:extLst>
              <a:ext uri="{FF2B5EF4-FFF2-40B4-BE49-F238E27FC236}">
                <a16:creationId xmlns:a16="http://schemas.microsoft.com/office/drawing/2014/main" id="{440884A3-583F-86CA-9088-B2D5CE66C7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0939" y="374367"/>
            <a:ext cx="4788428" cy="5943600"/>
          </a:xfrm>
          <a:prstGeom prst="rect">
            <a:avLst/>
          </a:prstGeom>
        </p:spPr>
      </p:pic>
    </p:spTree>
    <p:extLst>
      <p:ext uri="{BB962C8B-B14F-4D97-AF65-F5344CB8AC3E}">
        <p14:creationId xmlns:p14="http://schemas.microsoft.com/office/powerpoint/2010/main" val="677486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716EA-51F0-8179-9AE5-F57614B6830D}"/>
              </a:ext>
            </a:extLst>
          </p:cNvPr>
          <p:cNvSpPr txBox="1"/>
          <p:nvPr/>
        </p:nvSpPr>
        <p:spPr>
          <a:xfrm>
            <a:off x="5664200" y="112662"/>
            <a:ext cx="3605579" cy="5898218"/>
          </a:xfrm>
          <a:prstGeom prst="rect">
            <a:avLst/>
          </a:prstGeom>
          <a:noFill/>
        </p:spPr>
        <p:txBody>
          <a:bodyPr wrap="square">
            <a:spAutoFit/>
          </a:bodyPr>
          <a:lstStyle/>
          <a:p>
            <a:pPr marL="0" marR="0">
              <a:lnSpc>
                <a:spcPct val="200000"/>
              </a:lnSpc>
              <a:spcBef>
                <a:spcPts val="0"/>
              </a:spcBef>
              <a:spcAft>
                <a:spcPts val="0"/>
              </a:spcAft>
            </a:pPr>
            <a:r>
              <a:rPr lang="en-US" sz="2400" b="1" u="sng"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WHAT WE WILL COVER:</a:t>
            </a:r>
          </a:p>
          <a:p>
            <a:pPr marL="0" marR="0">
              <a:lnSpc>
                <a:spcPct val="200000"/>
              </a:lnSpc>
              <a:spcBef>
                <a:spcPts val="0"/>
              </a:spcBef>
              <a:spcAft>
                <a:spcPts val="0"/>
              </a:spcAft>
            </a:pPr>
            <a:r>
              <a:rPr lang="en-US" sz="2400" b="1" kern="100" dirty="0">
                <a:effectLst/>
                <a:latin typeface="Century Gothic Pro" panose="020B0502020202020204" pitchFamily="34" charset="0"/>
                <a:ea typeface="Calibri" panose="020F0502020204030204" pitchFamily="34" charset="0"/>
                <a:cs typeface="Times New Roman" panose="02020603050405020304" pitchFamily="18" charset="0"/>
              </a:rPr>
              <a:t>DARLINGTON, SC</a:t>
            </a:r>
          </a:p>
          <a:p>
            <a:pPr marL="0" marR="0">
              <a:lnSpc>
                <a:spcPct val="200000"/>
              </a:lnSpc>
              <a:spcBef>
                <a:spcPts val="0"/>
              </a:spcBef>
              <a:spcAft>
                <a:spcPts val="0"/>
              </a:spcAft>
            </a:pPr>
            <a:r>
              <a:rPr lang="en-US" sz="2400" b="1" kern="100" dirty="0">
                <a:effectLst/>
                <a:latin typeface="Century Gothic Pro" panose="020B0502020202020204" pitchFamily="34" charset="0"/>
                <a:ea typeface="Calibri" panose="020F0502020204030204" pitchFamily="34" charset="0"/>
                <a:cs typeface="Times New Roman" panose="02020603050405020304" pitchFamily="18" charset="0"/>
              </a:rPr>
              <a:t>PUBLIC ENGAGEMENT</a:t>
            </a:r>
          </a:p>
          <a:p>
            <a:pPr marL="0" marR="0">
              <a:lnSpc>
                <a:spcPct val="200000"/>
              </a:lnSpc>
              <a:spcBef>
                <a:spcPts val="0"/>
              </a:spcBef>
              <a:spcAft>
                <a:spcPts val="0"/>
              </a:spcAft>
            </a:pPr>
            <a:r>
              <a:rPr lang="en-US" sz="2400" b="1" kern="100" dirty="0">
                <a:latin typeface="Century Gothic Pro" panose="020B0502020202020204" pitchFamily="34" charset="0"/>
                <a:ea typeface="Calibri" panose="020F0502020204030204" pitchFamily="34" charset="0"/>
                <a:cs typeface="Times New Roman" panose="02020603050405020304" pitchFamily="18" charset="0"/>
              </a:rPr>
              <a:t>DESIGN CHARRETTE</a:t>
            </a:r>
          </a:p>
          <a:p>
            <a:pPr marL="0" marR="0">
              <a:lnSpc>
                <a:spcPct val="200000"/>
              </a:lnSpc>
              <a:spcBef>
                <a:spcPts val="0"/>
              </a:spcBef>
              <a:spcAft>
                <a:spcPts val="0"/>
              </a:spcAft>
            </a:pPr>
            <a:r>
              <a:rPr lang="en-US" sz="2400" b="1" kern="100" dirty="0">
                <a:latin typeface="Century Gothic Pro" panose="020B0502020202020204" pitchFamily="34" charset="0"/>
                <a:ea typeface="Calibri" panose="020F0502020204030204" pitchFamily="34" charset="0"/>
                <a:cs typeface="Times New Roman" panose="02020603050405020304" pitchFamily="18" charset="0"/>
              </a:rPr>
              <a:t>MASTER PLANNING</a:t>
            </a:r>
          </a:p>
          <a:p>
            <a:pPr marL="0" marR="0">
              <a:lnSpc>
                <a:spcPct val="200000"/>
              </a:lnSpc>
              <a:spcBef>
                <a:spcPts val="0"/>
              </a:spcBef>
              <a:spcAft>
                <a:spcPts val="0"/>
              </a:spcAft>
            </a:pPr>
            <a:r>
              <a:rPr lang="en-US" sz="2400" b="1" kern="100" dirty="0">
                <a:effectLst/>
                <a:latin typeface="Century Gothic Pro" panose="020B0502020202020204" pitchFamily="34" charset="0"/>
                <a:ea typeface="Calibri" panose="020F0502020204030204" pitchFamily="34" charset="0"/>
                <a:cs typeface="Times New Roman" panose="02020603050405020304" pitchFamily="18" charset="0"/>
              </a:rPr>
              <a:t>ZONING ORDINANCE</a:t>
            </a:r>
          </a:p>
          <a:p>
            <a:pPr marL="0" marR="0">
              <a:lnSpc>
                <a:spcPct val="200000"/>
              </a:lnSpc>
              <a:spcBef>
                <a:spcPts val="0"/>
              </a:spcBef>
              <a:spcAft>
                <a:spcPts val="0"/>
              </a:spcAft>
            </a:pPr>
            <a:r>
              <a:rPr lang="en-US" sz="2400" b="1" kern="100" dirty="0">
                <a:latin typeface="Century Gothic Pro" panose="020B0502020202020204" pitchFamily="34" charset="0"/>
                <a:ea typeface="Calibri" panose="020F0502020204030204" pitchFamily="34" charset="0"/>
                <a:cs typeface="Times New Roman" panose="02020603050405020304" pitchFamily="18" charset="0"/>
              </a:rPr>
              <a:t>ZONING MAPS</a:t>
            </a:r>
          </a:p>
          <a:p>
            <a:pPr marL="0" marR="0">
              <a:lnSpc>
                <a:spcPct val="200000"/>
              </a:lnSpc>
              <a:spcBef>
                <a:spcPts val="0"/>
              </a:spcBef>
              <a:spcAft>
                <a:spcPts val="0"/>
              </a:spcAft>
            </a:pPr>
            <a:r>
              <a:rPr lang="en-US" sz="2400" b="1" kern="100" dirty="0">
                <a:latin typeface="Century Gothic Pro" panose="020B0502020202020204" pitchFamily="34" charset="0"/>
                <a:ea typeface="Calibri" panose="020F0502020204030204" pitchFamily="34" charset="0"/>
                <a:cs typeface="Times New Roman" panose="02020603050405020304" pitchFamily="18" charset="0"/>
              </a:rPr>
              <a:t>QUESTIONS | DISCUSSION</a:t>
            </a:r>
            <a:endParaRPr lang="en-US" sz="2400" kern="100" dirty="0">
              <a:effectLst/>
              <a:latin typeface="Century Gothic Pro" panose="020B0502020202020204" pitchFamily="34" charset="0"/>
              <a:ea typeface="Calibri" panose="020F0502020204030204" pitchFamily="34" charset="0"/>
              <a:cs typeface="Times New Roman" panose="02020603050405020304" pitchFamily="18" charset="0"/>
            </a:endParaRPr>
          </a:p>
        </p:txBody>
      </p:sp>
      <p:pic>
        <p:nvPicPr>
          <p:cNvPr id="6" name="Picture 5" descr="A river with trees around it&#10;&#10;Description automatically generated">
            <a:extLst>
              <a:ext uri="{FF2B5EF4-FFF2-40B4-BE49-F238E27FC236}">
                <a16:creationId xmlns:a16="http://schemas.microsoft.com/office/drawing/2014/main" id="{66C484DD-1A3C-88A9-43B6-EC0AE21250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69779" y="4616044"/>
            <a:ext cx="2743200" cy="2057400"/>
          </a:xfrm>
          <a:prstGeom prst="rect">
            <a:avLst/>
          </a:prstGeom>
        </p:spPr>
      </p:pic>
      <p:pic>
        <p:nvPicPr>
          <p:cNvPr id="9" name="Picture 8" descr="A house with a porch and a tree&#10;&#10;Description automatically generated">
            <a:extLst>
              <a:ext uri="{FF2B5EF4-FFF2-40B4-BE49-F238E27FC236}">
                <a16:creationId xmlns:a16="http://schemas.microsoft.com/office/drawing/2014/main" id="{EAA2C3D1-2549-13EF-622F-0581923E2B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9779" y="2400300"/>
            <a:ext cx="2743200" cy="2057400"/>
          </a:xfrm>
          <a:prstGeom prst="rect">
            <a:avLst/>
          </a:prstGeom>
        </p:spPr>
      </p:pic>
      <p:pic>
        <p:nvPicPr>
          <p:cNvPr id="11" name="Picture 10" descr="A street with cars on it&#10;&#10;Description automatically generated">
            <a:extLst>
              <a:ext uri="{FF2B5EF4-FFF2-40B4-BE49-F238E27FC236}">
                <a16:creationId xmlns:a16="http://schemas.microsoft.com/office/drawing/2014/main" id="{CE5D7552-A413-3783-7745-782C920634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9779" y="184556"/>
            <a:ext cx="2743200" cy="2057400"/>
          </a:xfrm>
          <a:prstGeom prst="rect">
            <a:avLst/>
          </a:prstGeom>
        </p:spPr>
      </p:pic>
    </p:spTree>
    <p:extLst>
      <p:ext uri="{BB962C8B-B14F-4D97-AF65-F5344CB8AC3E}">
        <p14:creationId xmlns:p14="http://schemas.microsoft.com/office/powerpoint/2010/main" val="352178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54AFA-D1D3-7B38-11BC-4EF195699FF7}"/>
            </a:ext>
          </a:extLst>
        </p:cNvPr>
        <p:cNvGrpSpPr/>
        <p:nvPr/>
      </p:nvGrpSpPr>
      <p:grpSpPr>
        <a:xfrm>
          <a:off x="0" y="0"/>
          <a:ext cx="0" cy="0"/>
          <a:chOff x="0" y="0"/>
          <a:chExt cx="0" cy="0"/>
        </a:xfrm>
      </p:grpSpPr>
      <p:pic>
        <p:nvPicPr>
          <p:cNvPr id="3" name="Picture 2" descr="A page of a magazine&#10;&#10;AI-generated content may be incorrect.">
            <a:extLst>
              <a:ext uri="{FF2B5EF4-FFF2-40B4-BE49-F238E27FC236}">
                <a16:creationId xmlns:a16="http://schemas.microsoft.com/office/drawing/2014/main" id="{BDFC5851-8BEF-ED7D-7178-4AF841637A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65089" y="573334"/>
            <a:ext cx="4583875" cy="5943600"/>
          </a:xfrm>
          <a:prstGeom prst="rect">
            <a:avLst/>
          </a:prstGeom>
        </p:spPr>
      </p:pic>
      <p:pic>
        <p:nvPicPr>
          <p:cNvPr id="7" name="Picture 6" descr="A building with a lawn in the middle of a city&#10;&#10;AI-generated content may be incorrect.">
            <a:extLst>
              <a:ext uri="{FF2B5EF4-FFF2-40B4-BE49-F238E27FC236}">
                <a16:creationId xmlns:a16="http://schemas.microsoft.com/office/drawing/2014/main" id="{37885C66-AD37-7F54-6521-5B888F317F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7306" y="573334"/>
            <a:ext cx="4842230" cy="5943600"/>
          </a:xfrm>
          <a:prstGeom prst="rect">
            <a:avLst/>
          </a:prstGeom>
        </p:spPr>
      </p:pic>
    </p:spTree>
    <p:extLst>
      <p:ext uri="{BB962C8B-B14F-4D97-AF65-F5344CB8AC3E}">
        <p14:creationId xmlns:p14="http://schemas.microsoft.com/office/powerpoint/2010/main" val="4246838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0B005-7329-A245-845A-78071B808832}"/>
            </a:ext>
          </a:extLst>
        </p:cNvPr>
        <p:cNvGrpSpPr/>
        <p:nvPr/>
      </p:nvGrpSpPr>
      <p:grpSpPr>
        <a:xfrm>
          <a:off x="0" y="0"/>
          <a:ext cx="0" cy="0"/>
          <a:chOff x="0" y="0"/>
          <a:chExt cx="0" cy="0"/>
        </a:xfrm>
      </p:grpSpPr>
      <p:pic>
        <p:nvPicPr>
          <p:cNvPr id="11" name="Picture 10" descr="A close-up of a list of jobs&#10;&#10;AI-generated content may be incorrect.">
            <a:extLst>
              <a:ext uri="{FF2B5EF4-FFF2-40B4-BE49-F238E27FC236}">
                <a16:creationId xmlns:a16="http://schemas.microsoft.com/office/drawing/2014/main" id="{7AB6867A-9508-0003-E90F-01694A6547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88489" y="665900"/>
            <a:ext cx="4800600" cy="5943600"/>
          </a:xfrm>
          <a:prstGeom prst="rect">
            <a:avLst/>
          </a:prstGeom>
        </p:spPr>
      </p:pic>
      <p:pic>
        <p:nvPicPr>
          <p:cNvPr id="9" name="Picture 8" descr="A close-up of a brochure&#10;&#10;AI-generated content may be incorrect.">
            <a:extLst>
              <a:ext uri="{FF2B5EF4-FFF2-40B4-BE49-F238E27FC236}">
                <a16:creationId xmlns:a16="http://schemas.microsoft.com/office/drawing/2014/main" id="{89C1BDBB-A259-B255-8D88-ABFC33B64F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7419" y="665900"/>
            <a:ext cx="4861503" cy="5943600"/>
          </a:xfrm>
          <a:prstGeom prst="rect">
            <a:avLst/>
          </a:prstGeom>
        </p:spPr>
      </p:pic>
    </p:spTree>
    <p:extLst>
      <p:ext uri="{BB962C8B-B14F-4D97-AF65-F5344CB8AC3E}">
        <p14:creationId xmlns:p14="http://schemas.microsoft.com/office/powerpoint/2010/main" val="3374746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306C5-E82A-2AE3-C90E-89305C4DC077}"/>
              </a:ext>
            </a:extLst>
          </p:cNvPr>
          <p:cNvSpPr txBox="1"/>
          <p:nvPr/>
        </p:nvSpPr>
        <p:spPr>
          <a:xfrm>
            <a:off x="2838994" y="584871"/>
            <a:ext cx="4209506" cy="5058564"/>
          </a:xfrm>
          <a:prstGeom prst="rect">
            <a:avLst/>
          </a:prstGeom>
          <a:noFill/>
        </p:spPr>
        <p:txBody>
          <a:bodyPr wrap="square">
            <a:spAutoFit/>
          </a:bodyPr>
          <a:lstStyle/>
          <a:p>
            <a:pPr marL="0" marR="0">
              <a:lnSpc>
                <a:spcPct val="107000"/>
              </a:lnSpc>
              <a:spcBef>
                <a:spcPts val="0"/>
              </a:spcBef>
              <a:spcAft>
                <a:spcPts val="800"/>
              </a:spcAft>
            </a:pPr>
            <a:r>
              <a:rPr lang="en-US" sz="24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“TOP FIVE” PRIORITIES AS EXPRESSED BY PLANNING COMMISSION</a:t>
            </a:r>
          </a:p>
          <a:p>
            <a:pPr marL="0" marR="0">
              <a:lnSpc>
                <a:spcPct val="107000"/>
              </a:lnSpc>
              <a:spcBef>
                <a:spcPts val="0"/>
              </a:spcBef>
              <a:spcAft>
                <a:spcPts val="800"/>
              </a:spcAft>
            </a:pPr>
            <a:endParaRPr lang="en-US" sz="2400"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endParaRPr>
          </a:p>
          <a:p>
            <a:pPr marL="342900" marR="0" indent="-342900">
              <a:spcBef>
                <a:spcPts val="0"/>
              </a:spcBef>
              <a:spcAft>
                <a:spcPts val="800"/>
              </a:spcAft>
              <a:buAutoNum type="arabicPeriod"/>
            </a:pPr>
            <a:r>
              <a:rPr lang="en-US" sz="2000" kern="100" dirty="0">
                <a:latin typeface="Century Gothic Pro" panose="020B0502020202020204" pitchFamily="34" charset="0"/>
                <a:ea typeface="Calibri" panose="020F0502020204030204" pitchFamily="34" charset="0"/>
                <a:cs typeface="Times New Roman" panose="02020603050405020304" pitchFamily="18" charset="0"/>
              </a:rPr>
              <a:t>MAJOR REVISIONS TO THE ZONING ORDINANCE</a:t>
            </a:r>
          </a:p>
          <a:p>
            <a:pPr marL="342900" marR="0" indent="-342900">
              <a:spcBef>
                <a:spcPts val="0"/>
              </a:spcBef>
              <a:spcAft>
                <a:spcPts val="800"/>
              </a:spcAft>
              <a:buAutoNum type="arabicPeriod"/>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HIRE A CITY ENGINEER</a:t>
            </a:r>
          </a:p>
          <a:p>
            <a:pPr marL="342900" marR="0" indent="-342900">
              <a:spcBef>
                <a:spcPts val="0"/>
              </a:spcBef>
              <a:spcAft>
                <a:spcPts val="800"/>
              </a:spcAft>
              <a:buAutoNum type="arabicPeriod"/>
            </a:pPr>
            <a:r>
              <a:rPr lang="en-US" sz="2000" kern="100" dirty="0">
                <a:latin typeface="Century Gothic Pro" panose="020B0502020202020204" pitchFamily="34" charset="0"/>
                <a:ea typeface="Calibri" panose="020F0502020204030204" pitchFamily="34" charset="0"/>
                <a:cs typeface="Times New Roman" panose="02020603050405020304" pitchFamily="18" charset="0"/>
              </a:rPr>
              <a:t>ESTABLISH A MAIN STREET PROGRAM AND HIRE A MANAGER</a:t>
            </a:r>
          </a:p>
          <a:p>
            <a:pPr marL="342900" marR="0" indent="-342900">
              <a:spcBef>
                <a:spcPts val="0"/>
              </a:spcBef>
              <a:spcAft>
                <a:spcPts val="800"/>
              </a:spcAft>
              <a:buAutoNum type="arabicPeriod"/>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ESTABLISH A PARKS DEPARTMENT AND HIRE A DIRECTOR</a:t>
            </a:r>
          </a:p>
          <a:p>
            <a:pPr marL="342900" marR="0" indent="-342900">
              <a:spcBef>
                <a:spcPts val="0"/>
              </a:spcBef>
              <a:spcAft>
                <a:spcPts val="800"/>
              </a:spcAft>
              <a:buAutoNum type="arabicPeriod"/>
            </a:pPr>
            <a:r>
              <a:rPr lang="en-US" sz="2000" kern="100" dirty="0">
                <a:latin typeface="Century Gothic Pro" panose="020B0502020202020204" pitchFamily="34" charset="0"/>
                <a:ea typeface="Calibri" panose="020F0502020204030204" pitchFamily="34" charset="0"/>
                <a:cs typeface="Times New Roman" panose="02020603050405020304" pitchFamily="18" charset="0"/>
              </a:rPr>
              <a:t>IMPLEMENT A STRATEGY FOR ANNEXATION</a:t>
            </a:r>
            <a:endPar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endParaRPr>
          </a:p>
        </p:txBody>
      </p:sp>
      <p:pic>
        <p:nvPicPr>
          <p:cNvPr id="4" name="Picture 3" descr="A brick building with a tower&#10;&#10;Description automatically generated">
            <a:extLst>
              <a:ext uri="{FF2B5EF4-FFF2-40B4-BE49-F238E27FC236}">
                <a16:creationId xmlns:a16="http://schemas.microsoft.com/office/drawing/2014/main" id="{4BF1EB99-C6D1-9750-A381-7FD10B1246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221367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3F039-5D86-6059-2674-14CC0EEBE3A7}"/>
              </a:ext>
            </a:extLst>
          </p:cNvPr>
          <p:cNvSpPr txBox="1"/>
          <p:nvPr/>
        </p:nvSpPr>
        <p:spPr>
          <a:xfrm>
            <a:off x="3265710" y="579819"/>
            <a:ext cx="7410999" cy="6192977"/>
          </a:xfrm>
          <a:prstGeom prst="rect">
            <a:avLst/>
          </a:prstGeom>
          <a:noFill/>
        </p:spPr>
        <p:txBody>
          <a:bodyPr wrap="square">
            <a:spAutoFit/>
          </a:bodyPr>
          <a:lstStyle/>
          <a:p>
            <a:pPr marR="0">
              <a:lnSpc>
                <a:spcPct val="107000"/>
              </a:lnSpc>
              <a:spcBef>
                <a:spcPts val="0"/>
              </a:spcBef>
              <a:spcAft>
                <a:spcPts val="800"/>
              </a:spcAft>
            </a:pPr>
            <a:r>
              <a:rPr lang="en-US" sz="2400" b="1"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rPr>
              <a:t>MAJOR REVISIONS TO THE ZONING ORDINANCE</a:t>
            </a:r>
          </a:p>
          <a:p>
            <a:pPr algn="just">
              <a:spcAft>
                <a:spcPts val="800"/>
              </a:spcAft>
            </a:pPr>
            <a:r>
              <a:rPr lang="en-US" kern="100" dirty="0">
                <a:effectLst/>
                <a:latin typeface="Century Gothic Pro" panose="020B0502020202020204" pitchFamily="34" charset="0"/>
                <a:ea typeface="Calibri" panose="020F0502020204030204" pitchFamily="34" charset="0"/>
                <a:cs typeface="Times New Roman" panose="02020603050405020304" pitchFamily="18" charset="0"/>
              </a:rPr>
              <a:t>It is recommended that the City make broad revisions to the ordinance addressing lot sizes, setbacks, densities, impervious areas, district names, parking, the land use chart, etc.</a:t>
            </a:r>
            <a:endParaRPr lang="en-US" b="1" kern="100" dirty="0">
              <a:latin typeface="Century Gothic Pro" panose="020B0502020202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dirty="0">
              <a:latin typeface="Century Gothic Pro" panose="020B0502020202020204" pitchFamily="34" charset="0"/>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
            </a:pPr>
            <a:r>
              <a:rPr lang="en-US" sz="1600" dirty="0">
                <a:effectLst/>
                <a:latin typeface="Century Gothic Pro" panose="020B0502020202020204" pitchFamily="34" charset="0"/>
                <a:ea typeface="Calibri" panose="020F0502020204030204" pitchFamily="34" charset="0"/>
              </a:rPr>
              <a:t>R-10 could become LD (Low Density Residential District); R-8 could become MD (Medium Density Residential District); and R-6 could become HD (High Density Residential District).</a:t>
            </a:r>
          </a:p>
          <a:p>
            <a:pPr marL="285750" marR="0" indent="-285750" algn="just">
              <a:lnSpc>
                <a:spcPct val="150000"/>
              </a:lnSpc>
              <a:spcBef>
                <a:spcPts val="0"/>
              </a:spcBef>
              <a:spcAft>
                <a:spcPts val="0"/>
              </a:spcAft>
              <a:buFont typeface="Wingdings" panose="05000000000000000000" pitchFamily="2" charset="2"/>
              <a:buChar char="§"/>
            </a:pPr>
            <a:r>
              <a:rPr lang="en-US" sz="1600" dirty="0">
                <a:effectLst/>
                <a:latin typeface="Century Gothic Pro" panose="020B0502020202020204" pitchFamily="34" charset="0"/>
                <a:ea typeface="Calibri" panose="020F0502020204030204" pitchFamily="34" charset="0"/>
              </a:rPr>
              <a:t>Front setbacks should be measured from the Right of Way, not the street center line.</a:t>
            </a:r>
          </a:p>
          <a:p>
            <a:pPr marL="285750" marR="0" indent="-285750" algn="just">
              <a:lnSpc>
                <a:spcPct val="150000"/>
              </a:lnSpc>
              <a:spcBef>
                <a:spcPts val="0"/>
              </a:spcBef>
              <a:spcAft>
                <a:spcPts val="0"/>
              </a:spcAft>
              <a:buFont typeface="Wingdings" panose="05000000000000000000" pitchFamily="2" charset="2"/>
              <a:buChar char="§"/>
            </a:pPr>
            <a:r>
              <a:rPr lang="en-US" sz="1600" dirty="0">
                <a:effectLst/>
                <a:latin typeface="Century Gothic Pro" panose="020B0502020202020204" pitchFamily="34" charset="0"/>
                <a:ea typeface="Calibri" panose="020F0502020204030204" pitchFamily="34" charset="0"/>
              </a:rPr>
              <a:t>It is recommended that a new residential district (TR –</a:t>
            </a:r>
            <a:r>
              <a:rPr lang="en-US" sz="1600" dirty="0">
                <a:latin typeface="Century Gothic Pro" panose="020B0502020202020204" pitchFamily="34" charset="0"/>
                <a:ea typeface="Calibri" panose="020F0502020204030204" pitchFamily="34" charset="0"/>
              </a:rPr>
              <a:t> </a:t>
            </a:r>
            <a:r>
              <a:rPr lang="en-US" sz="1600" dirty="0">
                <a:effectLst/>
                <a:latin typeface="Century Gothic Pro" panose="020B0502020202020204" pitchFamily="34" charset="0"/>
                <a:ea typeface="Calibri" panose="020F0502020204030204" pitchFamily="34" charset="0"/>
              </a:rPr>
              <a:t>Traditional Residential District) be created.</a:t>
            </a:r>
          </a:p>
          <a:p>
            <a:pPr marL="285750" marR="0" indent="-285750" algn="just">
              <a:lnSpc>
                <a:spcPct val="150000"/>
              </a:lnSpc>
              <a:spcBef>
                <a:spcPts val="0"/>
              </a:spcBef>
              <a:spcAft>
                <a:spcPts val="0"/>
              </a:spcAft>
              <a:buFont typeface="Wingdings" panose="05000000000000000000" pitchFamily="2" charset="2"/>
              <a:buChar char="§"/>
            </a:pPr>
            <a:r>
              <a:rPr lang="en-US" sz="1600" dirty="0">
                <a:effectLst/>
                <a:latin typeface="Century Gothic Pro" panose="020B0502020202020204" pitchFamily="34" charset="0"/>
                <a:ea typeface="Calibri" panose="020F0502020204030204" pitchFamily="34" charset="0"/>
              </a:rPr>
              <a:t>It is recommended that the RG District be eliminated.</a:t>
            </a:r>
          </a:p>
          <a:p>
            <a:pPr marL="285750" marR="0" indent="-285750" algn="just">
              <a:lnSpc>
                <a:spcPct val="150000"/>
              </a:lnSpc>
              <a:spcBef>
                <a:spcPts val="0"/>
              </a:spcBef>
              <a:spcAft>
                <a:spcPts val="0"/>
              </a:spcAft>
              <a:buFont typeface="Wingdings" panose="05000000000000000000" pitchFamily="2" charset="2"/>
              <a:buChar char="§"/>
            </a:pPr>
            <a:r>
              <a:rPr lang="en-US" sz="1600" dirty="0">
                <a:effectLst/>
                <a:latin typeface="Century Gothic Pro" panose="020B0502020202020204" pitchFamily="34" charset="0"/>
                <a:ea typeface="Calibri" panose="020F0502020204030204" pitchFamily="34" charset="0"/>
              </a:rPr>
              <a:t>It is recommended that a new district be created for multi-family land uses (MF – Multi-Family Residential District).</a:t>
            </a:r>
          </a:p>
          <a:p>
            <a:pPr marL="285750" marR="0" indent="-285750" algn="just">
              <a:lnSpc>
                <a:spcPct val="150000"/>
              </a:lnSpc>
              <a:spcBef>
                <a:spcPts val="0"/>
              </a:spcBef>
              <a:spcAft>
                <a:spcPts val="0"/>
              </a:spcAft>
              <a:buFont typeface="Wingdings" panose="05000000000000000000" pitchFamily="2" charset="2"/>
              <a:buChar char="§"/>
            </a:pPr>
            <a:r>
              <a:rPr lang="en-US" sz="1600" dirty="0">
                <a:effectLst/>
                <a:latin typeface="Century Gothic Pro" panose="020B0502020202020204" pitchFamily="34" charset="0"/>
                <a:ea typeface="Calibri" panose="020F0502020204030204" pitchFamily="34" charset="0"/>
              </a:rPr>
              <a:t>It is recommended that the Zoning Ordinance be amended to allow Accessory Dwelling Units on residential parcels.</a:t>
            </a:r>
            <a:endParaRPr lang="en-US" sz="18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F83ADAB8-110B-6012-84B1-AF97B09322AB}"/>
              </a:ext>
            </a:extLst>
          </p:cNvPr>
          <p:cNvSpPr txBox="1"/>
          <p:nvPr/>
        </p:nvSpPr>
        <p:spPr>
          <a:xfrm>
            <a:off x="10781217" y="5617033"/>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1</a:t>
            </a:r>
          </a:p>
        </p:txBody>
      </p:sp>
    </p:spTree>
    <p:extLst>
      <p:ext uri="{BB962C8B-B14F-4D97-AF65-F5344CB8AC3E}">
        <p14:creationId xmlns:p14="http://schemas.microsoft.com/office/powerpoint/2010/main" val="2298912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3F039-5D86-6059-2674-14CC0EEBE3A7}"/>
              </a:ext>
            </a:extLst>
          </p:cNvPr>
          <p:cNvSpPr txBox="1"/>
          <p:nvPr/>
        </p:nvSpPr>
        <p:spPr>
          <a:xfrm>
            <a:off x="3248292" y="320536"/>
            <a:ext cx="8212183" cy="2058769"/>
          </a:xfrm>
          <a:prstGeom prst="rect">
            <a:avLst/>
          </a:prstGeom>
          <a:noFill/>
        </p:spPr>
        <p:txBody>
          <a:bodyPr wrap="square">
            <a:spAutoFit/>
          </a:bodyPr>
          <a:lstStyle/>
          <a:p>
            <a:pPr>
              <a:lnSpc>
                <a:spcPct val="200000"/>
              </a:lnSpc>
              <a:spcAft>
                <a:spcPts val="800"/>
              </a:spcAft>
            </a:pPr>
            <a:r>
              <a:rPr lang="en-US" sz="24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HIRE A CITY ENGINEER</a:t>
            </a:r>
          </a:p>
          <a:p>
            <a:pPr marL="0" marR="0">
              <a:lnSpc>
                <a:spcPct val="200000"/>
              </a:lnSpc>
              <a:spcBef>
                <a:spcPts val="0"/>
              </a:spcBef>
              <a:spcAft>
                <a:spcPts val="800"/>
              </a:spcAft>
            </a:pP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Develop a Water and Sewer Master Plan</a:t>
            </a:r>
          </a:p>
          <a:p>
            <a:pPr marL="0" marR="0">
              <a:lnSpc>
                <a:spcPct val="200000"/>
              </a:lnSpc>
              <a:spcBef>
                <a:spcPts val="0"/>
              </a:spcBef>
              <a:spcAft>
                <a:spcPts val="800"/>
              </a:spcAft>
            </a:pPr>
            <a:r>
              <a:rPr lang="en-US" kern="100" dirty="0">
                <a:latin typeface="Century Gothic Pro" panose="020B0502020202020204" pitchFamily="34" charset="0"/>
                <a:ea typeface="Calibri" panose="020F0502020204030204" pitchFamily="34" charset="0"/>
                <a:cs typeface="Times New Roman" panose="02020603050405020304" pitchFamily="18" charset="0"/>
              </a:rPr>
              <a:t>Develop a </a:t>
            </a: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Stormwater Master Plan</a:t>
            </a:r>
          </a:p>
        </p:txBody>
      </p:sp>
      <p:sp>
        <p:nvSpPr>
          <p:cNvPr id="2" name="TextBox 1">
            <a:extLst>
              <a:ext uri="{FF2B5EF4-FFF2-40B4-BE49-F238E27FC236}">
                <a16:creationId xmlns:a16="http://schemas.microsoft.com/office/drawing/2014/main" id="{24449376-409F-6BA2-DE0B-EBEBF5AD473D}"/>
              </a:ext>
            </a:extLst>
          </p:cNvPr>
          <p:cNvSpPr txBox="1"/>
          <p:nvPr/>
        </p:nvSpPr>
        <p:spPr>
          <a:xfrm>
            <a:off x="10781217" y="5617033"/>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2</a:t>
            </a:r>
          </a:p>
        </p:txBody>
      </p:sp>
      <p:pic>
        <p:nvPicPr>
          <p:cNvPr id="3" name="Picture 2" descr="A map of a flooded area&#10;&#10;Description automatically generated">
            <a:extLst>
              <a:ext uri="{FF2B5EF4-FFF2-40B4-BE49-F238E27FC236}">
                <a16:creationId xmlns:a16="http://schemas.microsoft.com/office/drawing/2014/main" id="{D2CF18B5-FE62-10F0-BFC6-F73EC6BF10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9735" y="2459811"/>
            <a:ext cx="5856516" cy="4392387"/>
          </a:xfrm>
          <a:prstGeom prst="rect">
            <a:avLst/>
          </a:prstGeom>
        </p:spPr>
      </p:pic>
    </p:spTree>
    <p:extLst>
      <p:ext uri="{BB962C8B-B14F-4D97-AF65-F5344CB8AC3E}">
        <p14:creationId xmlns:p14="http://schemas.microsoft.com/office/powerpoint/2010/main" val="305365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3F039-5D86-6059-2674-14CC0EEBE3A7}"/>
              </a:ext>
            </a:extLst>
          </p:cNvPr>
          <p:cNvSpPr txBox="1"/>
          <p:nvPr/>
        </p:nvSpPr>
        <p:spPr>
          <a:xfrm>
            <a:off x="3248292" y="574762"/>
            <a:ext cx="8577948" cy="5962017"/>
          </a:xfrm>
          <a:prstGeom prst="rect">
            <a:avLst/>
          </a:prstGeom>
          <a:noFill/>
        </p:spPr>
        <p:txBody>
          <a:bodyPr wrap="square">
            <a:spAutoFit/>
          </a:bodyPr>
          <a:lstStyle/>
          <a:p>
            <a:pPr marR="0">
              <a:lnSpc>
                <a:spcPct val="107000"/>
              </a:lnSpc>
              <a:spcBef>
                <a:spcPts val="0"/>
              </a:spcBef>
              <a:spcAft>
                <a:spcPts val="800"/>
              </a:spcAft>
            </a:pPr>
            <a:r>
              <a:rPr lang="en-US" sz="2400" b="1"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rPr>
              <a:t>ESTABLISH A MAIN STREET PROGRAM AND HIRE A MAIN STREET MANAGER</a:t>
            </a:r>
          </a:p>
          <a:p>
            <a:pPr>
              <a:lnSpc>
                <a:spcPct val="150000"/>
              </a:lnSpc>
              <a:spcAft>
                <a:spcPts val="800"/>
              </a:spcAft>
            </a:pPr>
            <a:r>
              <a:rPr lang="en-US" kern="100" dirty="0">
                <a:effectLst/>
                <a:latin typeface="Century Gothic Pro" panose="020B0502020202020204" pitchFamily="34" charset="0"/>
                <a:ea typeface="Calibri" panose="020F0502020204030204" pitchFamily="34" charset="0"/>
                <a:cs typeface="Times New Roman" panose="02020603050405020304" pitchFamily="18" charset="0"/>
              </a:rPr>
              <a:t>Create and staff a new Main Street Program, </a:t>
            </a:r>
            <a:r>
              <a:rPr lang="en-US" kern="100" dirty="0">
                <a:latin typeface="Century Gothic Pro" panose="020B0502020202020204" pitchFamily="34" charset="0"/>
                <a:ea typeface="Calibri" panose="020F0502020204030204" pitchFamily="34" charset="0"/>
                <a:cs typeface="Times New Roman" panose="02020603050405020304" pitchFamily="18" charset="0"/>
              </a:rPr>
              <a:t>under </a:t>
            </a:r>
            <a:r>
              <a:rPr lang="en-US" kern="100" dirty="0">
                <a:effectLst/>
                <a:latin typeface="Century Gothic Pro" panose="020B0502020202020204" pitchFamily="34" charset="0"/>
                <a:ea typeface="Calibri" panose="020F0502020204030204" pitchFamily="34" charset="0"/>
                <a:cs typeface="Times New Roman" panose="02020603050405020304" pitchFamily="18" charset="0"/>
              </a:rPr>
              <a:t>the Office of Economic Development and Planning, and house </a:t>
            </a:r>
            <a:r>
              <a:rPr lang="en-US" kern="100" dirty="0">
                <a:latin typeface="Century Gothic Pro" panose="020B0502020202020204" pitchFamily="34" charset="0"/>
                <a:ea typeface="Calibri" panose="020F0502020204030204" pitchFamily="34" charset="0"/>
                <a:cs typeface="Times New Roman" panose="02020603050405020304" pitchFamily="18" charset="0"/>
              </a:rPr>
              <a:t>them both, along with </a:t>
            </a:r>
            <a:r>
              <a:rPr lang="en-US" kern="100" dirty="0">
                <a:effectLst/>
                <a:latin typeface="Century Gothic Pro" panose="020B0502020202020204" pitchFamily="34" charset="0"/>
                <a:ea typeface="Calibri" panose="020F0502020204030204" pitchFamily="34" charset="0"/>
                <a:cs typeface="Times New Roman" panose="02020603050405020304" pitchFamily="18" charset="0"/>
              </a:rPr>
              <a:t>Historic Tourism, in the historic Darlington Carnegie Library at 127 Main Street.</a:t>
            </a:r>
            <a:endParaRPr lang="en-US" sz="2400" b="1" kern="100" dirty="0">
              <a:solidFill>
                <a:schemeClr val="accent5">
                  <a:lumMod val="75000"/>
                </a:schemeClr>
              </a:solidFill>
              <a:latin typeface="Century Gothic Pro" panose="020B0502020202020204" pitchFamily="34" charset="0"/>
              <a:ea typeface="Calibri" panose="020F0502020204030204" pitchFamily="34" charset="0"/>
              <a:cs typeface="Times New Roman" panose="02020603050405020304" pitchFamily="18" charset="0"/>
            </a:endParaRPr>
          </a:p>
          <a:p>
            <a:pPr marL="285750" marR="0" indent="-285750">
              <a:lnSpc>
                <a:spcPct val="15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Identify Potential Improvements to the Public Square</a:t>
            </a:r>
          </a:p>
          <a:p>
            <a:pPr marL="285750" indent="-285750">
              <a:lnSpc>
                <a:spcPct val="150000"/>
              </a:lnSpc>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Develop Design Guidelines to Protect Community Character</a:t>
            </a:r>
          </a:p>
          <a:p>
            <a:pPr marL="285750" indent="-285750">
              <a:lnSpc>
                <a:spcPct val="150000"/>
              </a:lnSpc>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Provide Incentives for Local  and Neighborhood Businesses</a:t>
            </a:r>
          </a:p>
          <a:p>
            <a:pPr marL="285750" marR="0" lvl="0" indent="-285750">
              <a:lnSpc>
                <a:spcPct val="15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Bring Existing Structures Back to Their Original Materials and Forms</a:t>
            </a:r>
          </a:p>
          <a:p>
            <a:pPr marL="285750" marR="0" lvl="0" indent="-285750">
              <a:lnSpc>
                <a:spcPct val="15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Repurpose Buildings Rather Than Tear Them Down</a:t>
            </a:r>
          </a:p>
          <a:p>
            <a:pPr marL="285750" marR="0" lvl="0" indent="-285750">
              <a:lnSpc>
                <a:spcPct val="15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Expand the Core Commercial (CC) District </a:t>
            </a:r>
          </a:p>
          <a:p>
            <a:pPr marL="285750" marR="0" lvl="0" indent="-285750">
              <a:lnSpc>
                <a:spcPct val="15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Develop a Campaign to Promote a New Community Brand</a:t>
            </a:r>
          </a:p>
          <a:p>
            <a:pPr marL="285750" indent="-285750">
              <a:lnSpc>
                <a:spcPct val="150000"/>
              </a:lnSpc>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Establish a program that encourages public art in all forms.</a:t>
            </a:r>
            <a:endPar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D98387E-23A1-6238-4A60-0E8096311C41}"/>
              </a:ext>
            </a:extLst>
          </p:cNvPr>
          <p:cNvSpPr txBox="1"/>
          <p:nvPr/>
        </p:nvSpPr>
        <p:spPr>
          <a:xfrm>
            <a:off x="10781217" y="5617033"/>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3</a:t>
            </a:r>
          </a:p>
        </p:txBody>
      </p:sp>
    </p:spTree>
    <p:extLst>
      <p:ext uri="{BB962C8B-B14F-4D97-AF65-F5344CB8AC3E}">
        <p14:creationId xmlns:p14="http://schemas.microsoft.com/office/powerpoint/2010/main" val="1208201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wood floor and windows&#10;&#10;Description automatically generated">
            <a:extLst>
              <a:ext uri="{FF2B5EF4-FFF2-40B4-BE49-F238E27FC236}">
                <a16:creationId xmlns:a16="http://schemas.microsoft.com/office/drawing/2014/main" id="{2B937707-50DB-B15C-4A10-C49E8BA8A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6080" y="3729470"/>
            <a:ext cx="2743200" cy="2743200"/>
          </a:xfrm>
          <a:prstGeom prst="rect">
            <a:avLst/>
          </a:prstGeom>
        </p:spPr>
      </p:pic>
      <p:pic>
        <p:nvPicPr>
          <p:cNvPr id="5" name="Picture 4" descr="A room with white pillars and a wood floor&#10;&#10;Description automatically generated">
            <a:extLst>
              <a:ext uri="{FF2B5EF4-FFF2-40B4-BE49-F238E27FC236}">
                <a16:creationId xmlns:a16="http://schemas.microsoft.com/office/drawing/2014/main" id="{DA5E8CBD-1381-844D-39CD-D350A30E57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6080" y="849110"/>
            <a:ext cx="2743200" cy="2743200"/>
          </a:xfrm>
          <a:prstGeom prst="rect">
            <a:avLst/>
          </a:prstGeom>
        </p:spPr>
      </p:pic>
      <p:pic>
        <p:nvPicPr>
          <p:cNvPr id="2" name="Picture 1" descr="A brick building with a staircase and trees&#10;&#10;Description automatically generated">
            <a:extLst>
              <a:ext uri="{FF2B5EF4-FFF2-40B4-BE49-F238E27FC236}">
                <a16:creationId xmlns:a16="http://schemas.microsoft.com/office/drawing/2014/main" id="{6AFFC0E4-C290-A9E4-33D4-D6536EDC71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5154" y="849110"/>
            <a:ext cx="6540138" cy="5623560"/>
          </a:xfrm>
          <a:prstGeom prst="rect">
            <a:avLst/>
          </a:prstGeom>
        </p:spPr>
      </p:pic>
    </p:spTree>
    <p:extLst>
      <p:ext uri="{BB962C8B-B14F-4D97-AF65-F5344CB8AC3E}">
        <p14:creationId xmlns:p14="http://schemas.microsoft.com/office/powerpoint/2010/main" val="309679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city&#10;&#10;Description automatically generated">
            <a:extLst>
              <a:ext uri="{FF2B5EF4-FFF2-40B4-BE49-F238E27FC236}">
                <a16:creationId xmlns:a16="http://schemas.microsoft.com/office/drawing/2014/main" id="{6D1C16BB-443D-9D31-B665-68EB906C2B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4754" y="200417"/>
            <a:ext cx="8961120" cy="6244184"/>
          </a:xfrm>
          <a:prstGeom prst="rect">
            <a:avLst/>
          </a:prstGeom>
        </p:spPr>
      </p:pic>
    </p:spTree>
    <p:extLst>
      <p:ext uri="{BB962C8B-B14F-4D97-AF65-F5344CB8AC3E}">
        <p14:creationId xmlns:p14="http://schemas.microsoft.com/office/powerpoint/2010/main" val="1958893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street and a car&#10;&#10;Description automatically generated with medium confidence">
            <a:extLst>
              <a:ext uri="{FF2B5EF4-FFF2-40B4-BE49-F238E27FC236}">
                <a16:creationId xmlns:a16="http://schemas.microsoft.com/office/drawing/2014/main" id="{3C976776-A86F-0E01-80FD-7301F41A60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5414" y="31388"/>
            <a:ext cx="3931920" cy="6795162"/>
          </a:xfrm>
          <a:prstGeom prst="rect">
            <a:avLst/>
          </a:prstGeom>
        </p:spPr>
      </p:pic>
      <p:pic>
        <p:nvPicPr>
          <p:cNvPr id="3" name="Picture 2" descr="A high angle view of a parking lot&#10;&#10;Description automatically generated">
            <a:extLst>
              <a:ext uri="{FF2B5EF4-FFF2-40B4-BE49-F238E27FC236}">
                <a16:creationId xmlns:a16="http://schemas.microsoft.com/office/drawing/2014/main" id="{FDA478A5-D005-4D9E-D666-8946068F6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5166" y="2828315"/>
            <a:ext cx="4572000" cy="2571750"/>
          </a:xfrm>
          <a:prstGeom prst="rect">
            <a:avLst/>
          </a:prstGeom>
        </p:spPr>
      </p:pic>
      <p:pic>
        <p:nvPicPr>
          <p:cNvPr id="5" name="Picture 4" descr="A park with trees and people&#10;&#10;Description automatically generated with medium confidence">
            <a:extLst>
              <a:ext uri="{FF2B5EF4-FFF2-40B4-BE49-F238E27FC236}">
                <a16:creationId xmlns:a16="http://schemas.microsoft.com/office/drawing/2014/main" id="{C0367AB5-40F4-267D-306E-61D9D0C0A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5166" y="245795"/>
            <a:ext cx="4572000" cy="2571750"/>
          </a:xfrm>
          <a:prstGeom prst="rect">
            <a:avLst/>
          </a:prstGeom>
        </p:spPr>
      </p:pic>
      <p:sp>
        <p:nvSpPr>
          <p:cNvPr id="4" name="TextBox 3">
            <a:extLst>
              <a:ext uri="{FF2B5EF4-FFF2-40B4-BE49-F238E27FC236}">
                <a16:creationId xmlns:a16="http://schemas.microsoft.com/office/drawing/2014/main" id="{EF78E47D-2FE7-66E4-30FC-BFD86021DA69}"/>
              </a:ext>
            </a:extLst>
          </p:cNvPr>
          <p:cNvSpPr txBox="1"/>
          <p:nvPr/>
        </p:nvSpPr>
        <p:spPr>
          <a:xfrm>
            <a:off x="6997333" y="5408949"/>
            <a:ext cx="4745011" cy="1200329"/>
          </a:xfrm>
          <a:prstGeom prst="rect">
            <a:avLst/>
          </a:prstGeom>
          <a:noFill/>
        </p:spPr>
        <p:txBody>
          <a:bodyPr wrap="square">
            <a:spAutoFit/>
          </a:bodyPr>
          <a:lstStyle/>
          <a:p>
            <a:pPr rtl="0"/>
            <a:r>
              <a:rPr lang="en-US" dirty="0">
                <a:effectLst/>
                <a:latin typeface="Century Gothic Pro" panose="020B0502020202020204" pitchFamily="34" charset="0"/>
              </a:rPr>
              <a:t>“Forget the damned motor car and build the cities for lovers and friends.” </a:t>
            </a:r>
          </a:p>
          <a:p>
            <a:pPr rtl="0"/>
            <a:endParaRPr lang="en-US" dirty="0">
              <a:effectLst/>
              <a:latin typeface="Century Gothic Pro" panose="020B0502020202020204" pitchFamily="34" charset="0"/>
            </a:endParaRPr>
          </a:p>
          <a:p>
            <a:pPr rtl="0"/>
            <a:r>
              <a:rPr lang="en-US" dirty="0">
                <a:effectLst/>
                <a:latin typeface="Century Gothic Pro" panose="020B0502020202020204" pitchFamily="34" charset="0"/>
              </a:rPr>
              <a:t>Lewis Mumford</a:t>
            </a:r>
          </a:p>
        </p:txBody>
      </p:sp>
    </p:spTree>
    <p:extLst>
      <p:ext uri="{BB962C8B-B14F-4D97-AF65-F5344CB8AC3E}">
        <p14:creationId xmlns:p14="http://schemas.microsoft.com/office/powerpoint/2010/main" val="1550205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3F039-5D86-6059-2674-14CC0EEBE3A7}"/>
              </a:ext>
            </a:extLst>
          </p:cNvPr>
          <p:cNvSpPr txBox="1"/>
          <p:nvPr/>
        </p:nvSpPr>
        <p:spPr>
          <a:xfrm>
            <a:off x="3248298" y="571112"/>
            <a:ext cx="7724497" cy="4681731"/>
          </a:xfrm>
          <a:prstGeom prst="rect">
            <a:avLst/>
          </a:prstGeom>
          <a:noFill/>
        </p:spPr>
        <p:txBody>
          <a:bodyPr wrap="square">
            <a:spAutoFit/>
          </a:bodyPr>
          <a:lstStyle/>
          <a:p>
            <a:pPr marR="0">
              <a:lnSpc>
                <a:spcPct val="107000"/>
              </a:lnSpc>
              <a:spcBef>
                <a:spcPts val="0"/>
              </a:spcBef>
              <a:spcAft>
                <a:spcPts val="800"/>
              </a:spcAft>
            </a:pPr>
            <a:r>
              <a:rPr lang="en-US" sz="24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ESTABLISH A PARKS DEPARTMENT AND HIRE A DIRECTOR</a:t>
            </a:r>
          </a:p>
          <a:p>
            <a:pPr>
              <a:lnSpc>
                <a:spcPct val="107000"/>
              </a:lnSpc>
              <a:spcAft>
                <a:spcPts val="800"/>
              </a:spcAft>
            </a:pPr>
            <a:r>
              <a:rPr lang="en-US" kern="100" dirty="0">
                <a:effectLst/>
                <a:latin typeface="Century Gothic Pro" panose="020B0502020202020204" pitchFamily="34" charset="0"/>
                <a:ea typeface="Calibri" panose="020F0502020204030204" pitchFamily="34" charset="0"/>
                <a:cs typeface="Times New Roman" panose="02020603050405020304" pitchFamily="18" charset="0"/>
              </a:rPr>
              <a:t>It is recommended that the City and County complete a Parks and Recreation System Master Plan to determine community recreation needs and that the City form a new Parks Department. It is also recommended that the City form and staf</a:t>
            </a:r>
            <a:r>
              <a:rPr lang="en-US" kern="100" dirty="0">
                <a:latin typeface="Century Gothic Pro" panose="020B0502020202020204" pitchFamily="34" charset="0"/>
                <a:ea typeface="Calibri" panose="020F0502020204030204" pitchFamily="34" charset="0"/>
                <a:cs typeface="Times New Roman" panose="02020603050405020304" pitchFamily="18" charset="0"/>
              </a:rPr>
              <a:t>f a new Parks Department.</a:t>
            </a:r>
            <a:endParaRPr lang="en-US" sz="2400" b="1" kern="100" dirty="0">
              <a:solidFill>
                <a:schemeClr val="accent5">
                  <a:lumMod val="75000"/>
                </a:schemeClr>
              </a:solidFill>
              <a:effectLst/>
              <a:latin typeface="Century Gothic Pro" panose="020B0502020202020204" pitchFamily="34" charset="0"/>
              <a:ea typeface="Calibri" panose="020F0502020204030204" pitchFamily="34" charset="0"/>
              <a:cs typeface="Times New Roman" panose="02020603050405020304" pitchFamily="18" charset="0"/>
            </a:endParaRPr>
          </a:p>
          <a:p>
            <a:pPr marL="285750" marR="0" indent="-285750">
              <a:lnSpc>
                <a:spcPct val="20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Identify Improvements to Williamson Park and Other Existing Parks</a:t>
            </a:r>
          </a:p>
          <a:p>
            <a:pPr marL="285750" marR="0" indent="-285750">
              <a:lnSpc>
                <a:spcPct val="20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A Park Within a 10-minute Walk of Every Darlington Resident</a:t>
            </a:r>
          </a:p>
          <a:p>
            <a:pPr marL="285750" marR="0" indent="-285750">
              <a:lnSpc>
                <a:spcPct val="20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Identify Opportunities for Spaces on the Street (Pocket Parks)</a:t>
            </a:r>
          </a:p>
          <a:p>
            <a:pPr marL="285750" marR="0" indent="-285750">
              <a:lnSpc>
                <a:spcPct val="20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Adopt a Complete Streets Policy</a:t>
            </a:r>
          </a:p>
          <a:p>
            <a:pPr marL="285750" marR="0" indent="-285750">
              <a:lnSpc>
                <a:spcPct val="200000"/>
              </a:lnSpc>
              <a:spcBef>
                <a:spcPts val="0"/>
              </a:spcBef>
              <a:spcAft>
                <a:spcPts val="800"/>
              </a:spcAft>
              <a:buFont typeface="Wingdings" panose="05000000000000000000" pitchFamily="2" charset="2"/>
              <a:buChar char="§"/>
            </a:pP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Create a Greenway System; Including On-Street Improvements</a:t>
            </a:r>
          </a:p>
        </p:txBody>
      </p:sp>
      <p:sp>
        <p:nvSpPr>
          <p:cNvPr id="2" name="TextBox 1">
            <a:extLst>
              <a:ext uri="{FF2B5EF4-FFF2-40B4-BE49-F238E27FC236}">
                <a16:creationId xmlns:a16="http://schemas.microsoft.com/office/drawing/2014/main" id="{7CDB0305-0FF0-E741-6F0B-EF80E1FDDC8A}"/>
              </a:ext>
            </a:extLst>
          </p:cNvPr>
          <p:cNvSpPr txBox="1"/>
          <p:nvPr/>
        </p:nvSpPr>
        <p:spPr>
          <a:xfrm>
            <a:off x="10781217" y="5617033"/>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4</a:t>
            </a:r>
          </a:p>
        </p:txBody>
      </p:sp>
    </p:spTree>
    <p:extLst>
      <p:ext uri="{BB962C8B-B14F-4D97-AF65-F5344CB8AC3E}">
        <p14:creationId xmlns:p14="http://schemas.microsoft.com/office/powerpoint/2010/main" val="1107693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98E3-CF78-5384-4E2E-DA7795E184FB}"/>
            </a:ext>
          </a:extLst>
        </p:cNvPr>
        <p:cNvGrpSpPr/>
        <p:nvPr/>
      </p:nvGrpSpPr>
      <p:grpSpPr>
        <a:xfrm>
          <a:off x="0" y="0"/>
          <a:ext cx="0" cy="0"/>
          <a:chOff x="0" y="0"/>
          <a:chExt cx="0" cy="0"/>
        </a:xfrm>
      </p:grpSpPr>
      <p:pic>
        <p:nvPicPr>
          <p:cNvPr id="5" name="Picture 4" descr="A building with a stone column&#10;&#10;Description automatically generated">
            <a:extLst>
              <a:ext uri="{FF2B5EF4-FFF2-40B4-BE49-F238E27FC236}">
                <a16:creationId xmlns:a16="http://schemas.microsoft.com/office/drawing/2014/main" id="{BEE4063B-A4AA-B22B-5646-A398F4D8A6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618816" y="1284816"/>
            <a:ext cx="6858000" cy="4288367"/>
          </a:xfrm>
          <a:prstGeom prst="rect">
            <a:avLst/>
          </a:prstGeom>
        </p:spPr>
      </p:pic>
      <p:pic>
        <p:nvPicPr>
          <p:cNvPr id="4" name="Picture 3" descr="A graph of growth and numbers&#10;&#10;AI-generated content may be incorrect.">
            <a:extLst>
              <a:ext uri="{FF2B5EF4-FFF2-40B4-BE49-F238E27FC236}">
                <a16:creationId xmlns:a16="http://schemas.microsoft.com/office/drawing/2014/main" id="{36B66036-2FEA-1B1B-07F4-466041EFFA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3214" y="88902"/>
            <a:ext cx="1371600" cy="6688248"/>
          </a:xfrm>
          <a:prstGeom prst="rect">
            <a:avLst/>
          </a:prstGeom>
        </p:spPr>
      </p:pic>
      <p:sp>
        <p:nvSpPr>
          <p:cNvPr id="6" name="TextBox 5">
            <a:extLst>
              <a:ext uri="{FF2B5EF4-FFF2-40B4-BE49-F238E27FC236}">
                <a16:creationId xmlns:a16="http://schemas.microsoft.com/office/drawing/2014/main" id="{42ED79AC-56B0-1AB6-C54C-D6A8F444691C}"/>
              </a:ext>
            </a:extLst>
          </p:cNvPr>
          <p:cNvSpPr txBox="1"/>
          <p:nvPr/>
        </p:nvSpPr>
        <p:spPr>
          <a:xfrm>
            <a:off x="3725333" y="64287"/>
            <a:ext cx="4178299" cy="6555641"/>
          </a:xfrm>
          <a:prstGeom prst="rect">
            <a:avLst/>
          </a:prstGeom>
          <a:noFill/>
        </p:spPr>
        <p:txBody>
          <a:bodyPr wrap="square" rtlCol="0">
            <a:spAutoFit/>
          </a:bodyPr>
          <a:lstStyle/>
          <a:p>
            <a:pPr marR="0" algn="l" rtl="0"/>
            <a:r>
              <a:rPr lang="en-US" sz="1400" dirty="0">
                <a:latin typeface="Century Gothic Pro" panose="020B0502020202020204"/>
              </a:rPr>
              <a:t>The Renaissance of Darlington is not a small undertaking. </a:t>
            </a:r>
          </a:p>
          <a:p>
            <a:pPr marR="0" algn="l" rtl="0"/>
            <a:endParaRPr lang="en-US" sz="1400" dirty="0">
              <a:latin typeface="Century Gothic Pro" panose="020B0502020202020204"/>
            </a:endParaRPr>
          </a:p>
          <a:p>
            <a:pPr marR="0" algn="l" rtl="0"/>
            <a:r>
              <a:rPr lang="en-US" sz="1400" dirty="0">
                <a:latin typeface="Century Gothic Pro" panose="020B0502020202020204"/>
              </a:rPr>
              <a:t>Since 1980, the population of Darlington has been in a continuous decline. </a:t>
            </a:r>
          </a:p>
          <a:p>
            <a:pPr marR="0" algn="l" rtl="0"/>
            <a:endParaRPr lang="en-US" sz="1400" dirty="0">
              <a:latin typeface="Century Gothic Pro" panose="020B0502020202020204"/>
            </a:endParaRPr>
          </a:p>
          <a:p>
            <a:pPr marR="0" algn="l" rtl="0"/>
            <a:r>
              <a:rPr lang="en-US" sz="1400" dirty="0">
                <a:latin typeface="Century Gothic Pro" panose="020B0502020202020204"/>
              </a:rPr>
              <a:t>The population in 2020 was 6,133 and in 2024 it is 5,971. </a:t>
            </a:r>
          </a:p>
          <a:p>
            <a:pPr marR="0" algn="l" rtl="0"/>
            <a:endParaRPr lang="en-US" sz="1400" dirty="0">
              <a:latin typeface="Century Gothic Pro" panose="020B0502020202020204"/>
            </a:endParaRPr>
          </a:p>
          <a:p>
            <a:pPr marR="0" algn="l" rtl="0"/>
            <a:r>
              <a:rPr lang="en-US" sz="1400" dirty="0">
                <a:latin typeface="Century Gothic Pro" panose="020B0502020202020204"/>
              </a:rPr>
              <a:t>The racial composition of Darlington is about 62.3% Black or African American, 34.8% White, with the balance (about 2.9%) being mixed or other races. </a:t>
            </a:r>
          </a:p>
          <a:p>
            <a:pPr marR="0" algn="l" rtl="0"/>
            <a:endParaRPr lang="en-US" sz="1400" dirty="0">
              <a:latin typeface="Century Gothic Pro" panose="020B0502020202020204"/>
            </a:endParaRPr>
          </a:p>
          <a:p>
            <a:pPr marR="0" algn="l" rtl="0"/>
            <a:r>
              <a:rPr lang="en-US" sz="1400" dirty="0">
                <a:latin typeface="Century Gothic Pro" panose="020B0502020202020204"/>
              </a:rPr>
              <a:t>About 30% of the population is 65 or older and about 20.2% are under the age of 18. </a:t>
            </a:r>
          </a:p>
          <a:p>
            <a:pPr marR="0" algn="l" rtl="0"/>
            <a:endParaRPr lang="en-US" sz="1400" dirty="0">
              <a:latin typeface="Century Gothic Pro" panose="020B0502020202020204"/>
            </a:endParaRPr>
          </a:p>
          <a:p>
            <a:pPr marR="0" algn="l" rtl="0"/>
            <a:r>
              <a:rPr lang="en-US" sz="1400" dirty="0">
                <a:latin typeface="Century Gothic Pro" panose="020B0502020202020204"/>
              </a:rPr>
              <a:t>About 79.2% of the population completed high school while only about 17.1% completed college. </a:t>
            </a:r>
          </a:p>
          <a:p>
            <a:pPr marR="0" algn="l" rtl="0"/>
            <a:endParaRPr lang="en-US" sz="1400" dirty="0">
              <a:latin typeface="Century Gothic Pro" panose="020B0502020202020204"/>
            </a:endParaRPr>
          </a:p>
          <a:p>
            <a:pPr marR="0" algn="l" rtl="0"/>
            <a:r>
              <a:rPr lang="en-US" sz="1400" dirty="0">
                <a:latin typeface="Century Gothic Pro" panose="020B0502020202020204"/>
              </a:rPr>
              <a:t>The median household income is only about $33,750 and about 30.9% of the population live below the poverty line. </a:t>
            </a:r>
          </a:p>
          <a:p>
            <a:pPr marR="0" algn="l" rtl="0"/>
            <a:endParaRPr lang="en-US" sz="1400" dirty="0">
              <a:latin typeface="Century Gothic Pro" panose="020B0502020202020204"/>
            </a:endParaRPr>
          </a:p>
          <a:p>
            <a:pPr marR="0" algn="l" rtl="0"/>
            <a:r>
              <a:rPr lang="en-US" sz="1400" dirty="0">
                <a:latin typeface="Century Gothic Pro" panose="020B0502020202020204"/>
              </a:rPr>
              <a:t>There are empty storefronts. There are neighborhoods in decline. There is significant crime. There are hard feelings and a lack of trust in the community. </a:t>
            </a:r>
          </a:p>
          <a:p>
            <a:pPr marR="0" algn="l" rtl="0"/>
            <a:endParaRPr lang="en-US" sz="1400" dirty="0">
              <a:latin typeface="Century Gothic Pro" panose="020B0502020202020204"/>
            </a:endParaRPr>
          </a:p>
          <a:p>
            <a:pPr marR="0" algn="l" rtl="0"/>
            <a:r>
              <a:rPr lang="en-US" sz="1400" dirty="0">
                <a:latin typeface="Century Gothic Pro" panose="020B0502020202020204"/>
              </a:rPr>
              <a:t>Yet the City has “good bones” and is filled with wonderful people who care about their community.</a:t>
            </a:r>
            <a:endParaRPr lang="en-US" dirty="0"/>
          </a:p>
        </p:txBody>
      </p:sp>
    </p:spTree>
    <p:extLst>
      <p:ext uri="{BB962C8B-B14F-4D97-AF65-F5344CB8AC3E}">
        <p14:creationId xmlns:p14="http://schemas.microsoft.com/office/powerpoint/2010/main" val="2619969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234E224A-DB24-0089-02D3-8EB0E8F626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21866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rking lot&#10;&#10;Description automatically generated">
            <a:extLst>
              <a:ext uri="{FF2B5EF4-FFF2-40B4-BE49-F238E27FC236}">
                <a16:creationId xmlns:a16="http://schemas.microsoft.com/office/drawing/2014/main" id="{2C034F75-37E7-77C7-EE8D-6E2C507005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68445" y="1567549"/>
            <a:ext cx="4653628" cy="5303520"/>
          </a:xfrm>
          <a:prstGeom prst="rect">
            <a:avLst/>
          </a:prstGeom>
        </p:spPr>
      </p:pic>
      <p:pic>
        <p:nvPicPr>
          <p:cNvPr id="4" name="Picture 3" descr="A diagram of a parking lot&#10;&#10;Description automatically generated">
            <a:extLst>
              <a:ext uri="{FF2B5EF4-FFF2-40B4-BE49-F238E27FC236}">
                <a16:creationId xmlns:a16="http://schemas.microsoft.com/office/drawing/2014/main" id="{1A042ACB-9988-4167-22A5-EF5127359A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1911" y="43545"/>
            <a:ext cx="2760616" cy="1830688"/>
          </a:xfrm>
          <a:prstGeom prst="rect">
            <a:avLst/>
          </a:prstGeom>
        </p:spPr>
      </p:pic>
      <p:sp>
        <p:nvSpPr>
          <p:cNvPr id="5" name="Rectangle 4">
            <a:extLst>
              <a:ext uri="{FF2B5EF4-FFF2-40B4-BE49-F238E27FC236}">
                <a16:creationId xmlns:a16="http://schemas.microsoft.com/office/drawing/2014/main" id="{4FF1AA51-B41E-EB85-2294-49E934B4CA05}"/>
              </a:ext>
            </a:extLst>
          </p:cNvPr>
          <p:cNvSpPr/>
          <p:nvPr/>
        </p:nvSpPr>
        <p:spPr>
          <a:xfrm>
            <a:off x="6746615" y="1585588"/>
            <a:ext cx="1466308" cy="2046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parking lot&#10;&#10;Description automatically generated">
            <a:extLst>
              <a:ext uri="{FF2B5EF4-FFF2-40B4-BE49-F238E27FC236}">
                <a16:creationId xmlns:a16="http://schemas.microsoft.com/office/drawing/2014/main" id="{A0301763-34DE-184B-928C-A5D206F591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79769" y="9429"/>
            <a:ext cx="4569994" cy="5303520"/>
          </a:xfrm>
          <a:prstGeom prst="rect">
            <a:avLst/>
          </a:prstGeom>
        </p:spPr>
      </p:pic>
    </p:spTree>
    <p:extLst>
      <p:ext uri="{BB962C8B-B14F-4D97-AF65-F5344CB8AC3E}">
        <p14:creationId xmlns:p14="http://schemas.microsoft.com/office/powerpoint/2010/main" val="3363473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parks and greenways&#10;&#10;Description automatically generated">
            <a:extLst>
              <a:ext uri="{FF2B5EF4-FFF2-40B4-BE49-F238E27FC236}">
                <a16:creationId xmlns:a16="http://schemas.microsoft.com/office/drawing/2014/main" id="{79038DAF-548A-6143-EA3F-2C0E14F9B3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488113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city&#10;&#10;Description automatically generated">
            <a:extLst>
              <a:ext uri="{FF2B5EF4-FFF2-40B4-BE49-F238E27FC236}">
                <a16:creationId xmlns:a16="http://schemas.microsoft.com/office/drawing/2014/main" id="{512B81DD-87ED-6E35-4B42-7C0F75B282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5810" y="198304"/>
            <a:ext cx="9656190" cy="6461391"/>
          </a:xfrm>
          <a:prstGeom prst="rect">
            <a:avLst/>
          </a:prstGeom>
        </p:spPr>
      </p:pic>
    </p:spTree>
    <p:extLst>
      <p:ext uri="{BB962C8B-B14F-4D97-AF65-F5344CB8AC3E}">
        <p14:creationId xmlns:p14="http://schemas.microsoft.com/office/powerpoint/2010/main" val="281694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3F039-5D86-6059-2674-14CC0EEBE3A7}"/>
              </a:ext>
            </a:extLst>
          </p:cNvPr>
          <p:cNvSpPr txBox="1"/>
          <p:nvPr/>
        </p:nvSpPr>
        <p:spPr>
          <a:xfrm>
            <a:off x="3257001" y="327266"/>
            <a:ext cx="8229600" cy="727571"/>
          </a:xfrm>
          <a:prstGeom prst="rect">
            <a:avLst/>
          </a:prstGeom>
          <a:noFill/>
        </p:spPr>
        <p:txBody>
          <a:bodyPr wrap="square">
            <a:spAutoFit/>
          </a:bodyPr>
          <a:lstStyle/>
          <a:p>
            <a:pPr>
              <a:lnSpc>
                <a:spcPct val="200000"/>
              </a:lnSpc>
              <a:spcAft>
                <a:spcPts val="800"/>
              </a:spcAft>
            </a:pPr>
            <a:r>
              <a:rPr lang="en-US" sz="2400" b="1"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rPr>
              <a:t>IMPLEMENT A STRATEGY FOR ANNEXATION</a:t>
            </a:r>
            <a:endParaRPr lang="en-US" sz="2400"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E14D56F-C13E-5A43-4888-2EADA5591CD8}"/>
              </a:ext>
            </a:extLst>
          </p:cNvPr>
          <p:cNvSpPr txBox="1"/>
          <p:nvPr/>
        </p:nvSpPr>
        <p:spPr>
          <a:xfrm>
            <a:off x="10781217" y="5617033"/>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5</a:t>
            </a:r>
          </a:p>
        </p:txBody>
      </p:sp>
      <p:pic>
        <p:nvPicPr>
          <p:cNvPr id="3" name="Picture 2" descr="A map of a city&#10;&#10;Description automatically generated">
            <a:extLst>
              <a:ext uri="{FF2B5EF4-FFF2-40B4-BE49-F238E27FC236}">
                <a16:creationId xmlns:a16="http://schemas.microsoft.com/office/drawing/2014/main" id="{7A5C4286-64B7-8A39-D541-CB7B75DC10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4424" y="1000915"/>
            <a:ext cx="7802880" cy="5852160"/>
          </a:xfrm>
          <a:prstGeom prst="rect">
            <a:avLst/>
          </a:prstGeom>
        </p:spPr>
      </p:pic>
    </p:spTree>
    <p:extLst>
      <p:ext uri="{BB962C8B-B14F-4D97-AF65-F5344CB8AC3E}">
        <p14:creationId xmlns:p14="http://schemas.microsoft.com/office/powerpoint/2010/main" val="99446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3F039-5D86-6059-2674-14CC0EEBE3A7}"/>
              </a:ext>
            </a:extLst>
          </p:cNvPr>
          <p:cNvSpPr txBox="1"/>
          <p:nvPr/>
        </p:nvSpPr>
        <p:spPr>
          <a:xfrm>
            <a:off x="3257001" y="327266"/>
            <a:ext cx="8229600" cy="5547737"/>
          </a:xfrm>
          <a:prstGeom prst="rect">
            <a:avLst/>
          </a:prstGeom>
          <a:noFill/>
        </p:spPr>
        <p:txBody>
          <a:bodyPr wrap="square">
            <a:spAutoFit/>
          </a:bodyPr>
          <a:lstStyle/>
          <a:p>
            <a:pPr>
              <a:lnSpc>
                <a:spcPct val="200000"/>
              </a:lnSpc>
              <a:spcAft>
                <a:spcPts val="800"/>
              </a:spcAft>
            </a:pPr>
            <a:r>
              <a:rPr lang="en-US" sz="2400" b="1"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rPr>
              <a:t>THE TEAM’S “OTHER FIVE” PRIORITIES</a:t>
            </a:r>
          </a:p>
          <a:p>
            <a:pPr marL="342900" indent="-342900" algn="just">
              <a:lnSpc>
                <a:spcPct val="107000"/>
              </a:lnSpc>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Housing Assessment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The City should have a comprehensive Housing Study done to determine the level of need for housing in the community. </a:t>
            </a:r>
          </a:p>
          <a:p>
            <a:pPr marL="342900" indent="-342900" algn="just">
              <a:lnSpc>
                <a:spcPct val="107000"/>
              </a:lnSpc>
              <a:spcAft>
                <a:spcPts val="800"/>
              </a:spcAft>
              <a:buFont typeface="+mj-lt"/>
              <a:buAutoNum type="arabicPeriod"/>
            </a:pPr>
            <a:r>
              <a:rPr lang="en-US" sz="1600" b="1" kern="100" dirty="0">
                <a:latin typeface="Century Gothic Pro" panose="020B0502020202020204" pitchFamily="34" charset="0"/>
                <a:ea typeface="Calibri" panose="020F0502020204030204" pitchFamily="34" charset="0"/>
                <a:cs typeface="Times New Roman" panose="02020603050405020304" pitchFamily="18" charset="0"/>
              </a:rPr>
              <a:t>Historic Preservation </a:t>
            </a:r>
            <a:r>
              <a:rPr lang="en-US" sz="1600" kern="100" dirty="0">
                <a:latin typeface="Century Gothic Pro" panose="020B0502020202020204" pitchFamily="34" charset="0"/>
                <a:ea typeface="Calibri" panose="020F0502020204030204" pitchFamily="34" charset="0"/>
                <a:cs typeface="Times New Roman" panose="02020603050405020304" pitchFamily="18" charset="0"/>
              </a:rPr>
              <a:t>|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Place adaptive use targets to the National Register for tax credit opportunities. </a:t>
            </a:r>
            <a:r>
              <a:rPr lang="en-US" sz="1600" kern="100" dirty="0">
                <a:latin typeface="Century Gothic Pro" panose="020B0502020202020204" pitchFamily="34" charset="0"/>
                <a:ea typeface="Calibri" panose="020F0502020204030204" pitchFamily="34" charset="0"/>
                <a:cs typeface="Times New Roman" panose="02020603050405020304" pitchFamily="18" charset="0"/>
              </a:rPr>
              <a:t>C</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reate two new historic districts, Mayo North and Mill Village, and expand existing districts.</a:t>
            </a:r>
            <a:r>
              <a:rPr lang="en-US" sz="1600" kern="100" dirty="0">
                <a:latin typeface="Calibri" panose="020F0502020204030204" pitchFamily="34" charset="0"/>
                <a:ea typeface="Calibri" panose="020F0502020204030204" pitchFamily="34" charset="0"/>
                <a:cs typeface="Times New Roman" panose="02020603050405020304" pitchFamily="18" charset="0"/>
              </a:rPr>
              <a:t>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Create local historic districts as an alternative, or in addition to, National Register Districts.</a:t>
            </a:r>
          </a:p>
          <a:p>
            <a:pPr marL="342900" indent="-342900" algn="just">
              <a:lnSpc>
                <a:spcPct val="107000"/>
              </a:lnSpc>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Property Acquisition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The City should develop a strategy and a budget to proactively acquire property for parks, recreation areas, infill housing, and other uses that serve the community.</a:t>
            </a:r>
          </a:p>
          <a:p>
            <a:pPr marL="342900" marR="0" indent="-342900" algn="just">
              <a:lnSpc>
                <a:spcPct val="107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New Fire Station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The existing Fire Station, which is part of City Hall is not adequate for the needs of Darlington’s only fire station. It is recommended that the City construct a new Fire Station on vacant land on the north side of Orange Street, between Lucas and Buchanan Streets, or another suitable location.</a:t>
            </a:r>
          </a:p>
          <a:p>
            <a:pPr marL="342900" marR="0" indent="-342900" algn="just">
              <a:lnSpc>
                <a:spcPct val="107000"/>
              </a:lnSpc>
              <a:spcBef>
                <a:spcPts val="0"/>
              </a:spcBef>
              <a:spcAft>
                <a:spcPts val="800"/>
              </a:spcAft>
              <a:buFont typeface="+mj-lt"/>
              <a:buAutoNum type="arabicPeriod"/>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New City Hall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 The existing city hall currently houses all city offices, the fire station, and the police station. The existing court chambers do not provide a suitable setting for City Council meetings. The facility is outdated and in need of extensive maintenance, repair, or replacement.</a:t>
            </a:r>
            <a:endParaRPr lang="en-US" sz="1600" kern="100" dirty="0">
              <a:solidFill>
                <a:srgbClr val="000000"/>
              </a:solidFill>
              <a:effectLst/>
              <a:latin typeface="Century Gothic Pro"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7604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neighborhood&#10;&#10;Description automatically generated">
            <a:extLst>
              <a:ext uri="{FF2B5EF4-FFF2-40B4-BE49-F238E27FC236}">
                <a16:creationId xmlns:a16="http://schemas.microsoft.com/office/drawing/2014/main" id="{663354E3-42F7-2091-D119-5401BE6275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6440" y="1501530"/>
            <a:ext cx="7141959" cy="5356470"/>
          </a:xfrm>
          <a:prstGeom prst="rect">
            <a:avLst/>
          </a:prstGeom>
        </p:spPr>
      </p:pic>
      <p:sp>
        <p:nvSpPr>
          <p:cNvPr id="3" name="TextBox 2">
            <a:extLst>
              <a:ext uri="{FF2B5EF4-FFF2-40B4-BE49-F238E27FC236}">
                <a16:creationId xmlns:a16="http://schemas.microsoft.com/office/drawing/2014/main" id="{2066CE82-904D-703C-E706-D197045001D0}"/>
              </a:ext>
            </a:extLst>
          </p:cNvPr>
          <p:cNvSpPr txBox="1"/>
          <p:nvPr/>
        </p:nvSpPr>
        <p:spPr>
          <a:xfrm>
            <a:off x="2916441" y="469371"/>
            <a:ext cx="9095046" cy="1133002"/>
          </a:xfrm>
          <a:prstGeom prst="rect">
            <a:avLst/>
          </a:prstGeom>
          <a:noFill/>
        </p:spPr>
        <p:txBody>
          <a:bodyPr wrap="square">
            <a:spAutoFit/>
          </a:bodyPr>
          <a:lstStyle/>
          <a:p>
            <a:pPr marR="0" lvl="0">
              <a:lnSpc>
                <a:spcPct val="107000"/>
              </a:lnSpc>
              <a:spcBef>
                <a:spcPts val="1200"/>
              </a:spcBef>
              <a:spcAft>
                <a:spcPts val="1200"/>
              </a:spcAft>
            </a:pPr>
            <a:r>
              <a:rPr lang="en-US" sz="1600" b="1" kern="100" dirty="0">
                <a:effectLst/>
                <a:latin typeface="Century Gothic Pro" panose="020B0502020202020204" pitchFamily="34" charset="0"/>
                <a:ea typeface="Calibri" panose="020F0502020204030204" pitchFamily="34" charset="0"/>
                <a:cs typeface="Times New Roman" panose="02020603050405020304" pitchFamily="18" charset="0"/>
              </a:rPr>
              <a:t>Housing Assessment | </a:t>
            </a:r>
            <a:r>
              <a:rPr lang="en-US" sz="1600" kern="100" dirty="0">
                <a:effectLst/>
                <a:latin typeface="Century Gothic Pro" panose="020B0502020202020204" pitchFamily="34" charset="0"/>
                <a:ea typeface="Calibri" panose="020F0502020204030204" pitchFamily="34" charset="0"/>
                <a:cs typeface="Times New Roman" panose="02020603050405020304" pitchFamily="18" charset="0"/>
              </a:rPr>
              <a:t>Explore programs for first time home buyers (with reduced down payments and interest rates, etc.) and explore providing affordable housing in scattered site opportunities, instead of multi-family housing “projects” which often carry a stigma for the residents.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94CE9AE-E1DB-59D3-876D-4CFEA894F6B2}"/>
              </a:ext>
            </a:extLst>
          </p:cNvPr>
          <p:cNvSpPr txBox="1"/>
          <p:nvPr/>
        </p:nvSpPr>
        <p:spPr>
          <a:xfrm>
            <a:off x="10781217" y="5617033"/>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1</a:t>
            </a:r>
          </a:p>
        </p:txBody>
      </p:sp>
    </p:spTree>
    <p:extLst>
      <p:ext uri="{BB962C8B-B14F-4D97-AF65-F5344CB8AC3E}">
        <p14:creationId xmlns:p14="http://schemas.microsoft.com/office/powerpoint/2010/main" val="4099637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D772792B-ECF1-D5C0-CFE7-737B79217B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4462" y="914400"/>
            <a:ext cx="7924800" cy="5943600"/>
          </a:xfrm>
          <a:prstGeom prst="rect">
            <a:avLst/>
          </a:prstGeom>
        </p:spPr>
      </p:pic>
      <p:sp>
        <p:nvSpPr>
          <p:cNvPr id="3" name="TextBox 2">
            <a:extLst>
              <a:ext uri="{FF2B5EF4-FFF2-40B4-BE49-F238E27FC236}">
                <a16:creationId xmlns:a16="http://schemas.microsoft.com/office/drawing/2014/main" id="{9DD4A1A7-0347-FC59-704E-D0B5CB3C2249}"/>
              </a:ext>
            </a:extLst>
          </p:cNvPr>
          <p:cNvSpPr txBox="1"/>
          <p:nvPr/>
        </p:nvSpPr>
        <p:spPr>
          <a:xfrm>
            <a:off x="3004462" y="599105"/>
            <a:ext cx="6096000" cy="369332"/>
          </a:xfrm>
          <a:prstGeom prst="rect">
            <a:avLst/>
          </a:prstGeom>
          <a:noFill/>
        </p:spPr>
        <p:txBody>
          <a:bodyPr wrap="square">
            <a:spAutoFit/>
          </a:bodyPr>
          <a:lstStyle/>
          <a:p>
            <a:r>
              <a:rPr lang="en-US" sz="1800" b="1" kern="100" dirty="0">
                <a:latin typeface="Century Gothic Pro" panose="020B0502020202020204" pitchFamily="34" charset="0"/>
                <a:ea typeface="Calibri" panose="020F0502020204030204" pitchFamily="34" charset="0"/>
                <a:cs typeface="Times New Roman" panose="02020603050405020304" pitchFamily="18" charset="0"/>
              </a:rPr>
              <a:t>Historic Preservation </a:t>
            </a:r>
            <a:r>
              <a:rPr lang="en-US" sz="1800" kern="100" dirty="0">
                <a:latin typeface="Century Gothic Pro" panose="020B0502020202020204" pitchFamily="34" charset="0"/>
                <a:ea typeface="Calibri" panose="020F0502020204030204" pitchFamily="34" charset="0"/>
                <a:cs typeface="Times New Roman" panose="02020603050405020304" pitchFamily="18" charset="0"/>
              </a:rPr>
              <a:t>| </a:t>
            </a:r>
            <a:endParaRPr lang="en-US" dirty="0"/>
          </a:p>
        </p:txBody>
      </p:sp>
      <p:sp>
        <p:nvSpPr>
          <p:cNvPr id="2" name="TextBox 1">
            <a:extLst>
              <a:ext uri="{FF2B5EF4-FFF2-40B4-BE49-F238E27FC236}">
                <a16:creationId xmlns:a16="http://schemas.microsoft.com/office/drawing/2014/main" id="{0603F2B0-2A3D-63BB-0BE0-5FA662040AB3}"/>
              </a:ext>
            </a:extLst>
          </p:cNvPr>
          <p:cNvSpPr txBox="1"/>
          <p:nvPr/>
        </p:nvSpPr>
        <p:spPr>
          <a:xfrm>
            <a:off x="10781217" y="5617033"/>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2</a:t>
            </a:r>
          </a:p>
        </p:txBody>
      </p:sp>
    </p:spTree>
    <p:extLst>
      <p:ext uri="{BB962C8B-B14F-4D97-AF65-F5344CB8AC3E}">
        <p14:creationId xmlns:p14="http://schemas.microsoft.com/office/powerpoint/2010/main" val="2170130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parks and greenways&#10;&#10;Description automatically generated">
            <a:extLst>
              <a:ext uri="{FF2B5EF4-FFF2-40B4-BE49-F238E27FC236}">
                <a16:creationId xmlns:a16="http://schemas.microsoft.com/office/drawing/2014/main" id="{79038DAF-548A-6143-EA3F-2C0E14F9B3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4455" y="914400"/>
            <a:ext cx="7924800" cy="5943600"/>
          </a:xfrm>
          <a:prstGeom prst="rect">
            <a:avLst/>
          </a:prstGeom>
        </p:spPr>
      </p:pic>
      <p:sp>
        <p:nvSpPr>
          <p:cNvPr id="4" name="TextBox 3">
            <a:extLst>
              <a:ext uri="{FF2B5EF4-FFF2-40B4-BE49-F238E27FC236}">
                <a16:creationId xmlns:a16="http://schemas.microsoft.com/office/drawing/2014/main" id="{3695F72C-A279-65CB-6A09-5ABE1E21BB34}"/>
              </a:ext>
            </a:extLst>
          </p:cNvPr>
          <p:cNvSpPr txBox="1"/>
          <p:nvPr/>
        </p:nvSpPr>
        <p:spPr>
          <a:xfrm>
            <a:off x="3004455" y="599105"/>
            <a:ext cx="6096000" cy="369332"/>
          </a:xfrm>
          <a:prstGeom prst="rect">
            <a:avLst/>
          </a:prstGeom>
          <a:noFill/>
        </p:spPr>
        <p:txBody>
          <a:bodyPr wrap="square">
            <a:spAutoFit/>
          </a:bodyPr>
          <a:lstStyle/>
          <a:p>
            <a:r>
              <a:rPr lang="en-US" sz="1800" b="1" kern="100" dirty="0">
                <a:effectLst/>
                <a:latin typeface="Century Gothic Pro" panose="020B0502020202020204" pitchFamily="34" charset="0"/>
                <a:ea typeface="Calibri" panose="020F0502020204030204" pitchFamily="34" charset="0"/>
                <a:cs typeface="Times New Roman" panose="02020603050405020304" pitchFamily="18" charset="0"/>
              </a:rPr>
              <a:t>Property Acquisition |</a:t>
            </a: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 </a:t>
            </a:r>
            <a:endParaRPr lang="en-US" dirty="0"/>
          </a:p>
        </p:txBody>
      </p:sp>
      <p:sp>
        <p:nvSpPr>
          <p:cNvPr id="2" name="TextBox 1">
            <a:extLst>
              <a:ext uri="{FF2B5EF4-FFF2-40B4-BE49-F238E27FC236}">
                <a16:creationId xmlns:a16="http://schemas.microsoft.com/office/drawing/2014/main" id="{5B04666C-A896-A950-1906-972AA81D69A6}"/>
              </a:ext>
            </a:extLst>
          </p:cNvPr>
          <p:cNvSpPr txBox="1"/>
          <p:nvPr/>
        </p:nvSpPr>
        <p:spPr>
          <a:xfrm>
            <a:off x="10755092" y="5657671"/>
            <a:ext cx="1367245" cy="1200329"/>
          </a:xfrm>
          <a:prstGeom prst="rect">
            <a:avLst/>
          </a:prstGeom>
          <a:noFill/>
        </p:spPr>
        <p:txBody>
          <a:bodyPr wrap="square" rtlCol="0">
            <a:spAutoFit/>
          </a:bodyPr>
          <a:lstStyle/>
          <a:p>
            <a:pPr algn="r"/>
            <a:r>
              <a:rPr lang="en-US" sz="7200" dirty="0">
                <a:latin typeface="Century Gothic Pro" panose="020B0502020202020204" pitchFamily="34" charset="0"/>
              </a:rPr>
              <a:t>3</a:t>
            </a:r>
          </a:p>
        </p:txBody>
      </p:sp>
    </p:spTree>
    <p:extLst>
      <p:ext uri="{BB962C8B-B14F-4D97-AF65-F5344CB8AC3E}">
        <p14:creationId xmlns:p14="http://schemas.microsoft.com/office/powerpoint/2010/main" val="760919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65BF5FAE-2B9B-71A9-FDF3-EB0A635348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4785" y="914400"/>
            <a:ext cx="7924800" cy="5943600"/>
          </a:xfrm>
          <a:prstGeom prst="rect">
            <a:avLst/>
          </a:prstGeom>
        </p:spPr>
      </p:pic>
      <p:sp>
        <p:nvSpPr>
          <p:cNvPr id="3" name="TextBox 2">
            <a:extLst>
              <a:ext uri="{FF2B5EF4-FFF2-40B4-BE49-F238E27FC236}">
                <a16:creationId xmlns:a16="http://schemas.microsoft.com/office/drawing/2014/main" id="{B940F5FC-15E3-3571-EFEB-8A8D677F0C5F}"/>
              </a:ext>
            </a:extLst>
          </p:cNvPr>
          <p:cNvSpPr txBox="1"/>
          <p:nvPr/>
        </p:nvSpPr>
        <p:spPr>
          <a:xfrm>
            <a:off x="2926076" y="592769"/>
            <a:ext cx="6096000" cy="373885"/>
          </a:xfrm>
          <a:prstGeom prst="rect">
            <a:avLst/>
          </a:prstGeom>
          <a:noFill/>
        </p:spPr>
        <p:txBody>
          <a:bodyPr wrap="square">
            <a:spAutoFit/>
          </a:bodyPr>
          <a:lstStyle/>
          <a:p>
            <a:pPr marL="0" marR="0" algn="just">
              <a:lnSpc>
                <a:spcPct val="107000"/>
              </a:lnSpc>
              <a:spcBef>
                <a:spcPts val="0"/>
              </a:spcBef>
              <a:spcAft>
                <a:spcPts val="800"/>
              </a:spcAft>
            </a:pPr>
            <a:r>
              <a:rPr lang="en-US" sz="1800" b="1" kern="100" dirty="0">
                <a:effectLst/>
                <a:latin typeface="Century Gothic Pro" panose="020B0502020202020204" pitchFamily="34" charset="0"/>
                <a:ea typeface="Calibri" panose="020F0502020204030204" pitchFamily="34" charset="0"/>
                <a:cs typeface="Times New Roman" panose="02020603050405020304" pitchFamily="18" charset="0"/>
              </a:rPr>
              <a:t>New Fire Station |</a:t>
            </a: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ro" panose="020B0502020202020204" pitchFamily="34" charset="0"/>
                <a:ea typeface="Calibri" panose="020F0502020204030204" pitchFamily="34" charset="0"/>
                <a:cs typeface="Times New Roman" panose="02020603050405020304" pitchFamily="18" charset="0"/>
              </a:rPr>
              <a:t>New City Hall |</a:t>
            </a: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 </a:t>
            </a:r>
            <a:endParaRPr lang="en-US" dirty="0"/>
          </a:p>
        </p:txBody>
      </p:sp>
      <p:sp>
        <p:nvSpPr>
          <p:cNvPr id="2" name="TextBox 1">
            <a:extLst>
              <a:ext uri="{FF2B5EF4-FFF2-40B4-BE49-F238E27FC236}">
                <a16:creationId xmlns:a16="http://schemas.microsoft.com/office/drawing/2014/main" id="{ABA423CC-43E0-668E-07C6-E8F0037E61CF}"/>
              </a:ext>
            </a:extLst>
          </p:cNvPr>
          <p:cNvSpPr txBox="1"/>
          <p:nvPr/>
        </p:nvSpPr>
        <p:spPr>
          <a:xfrm>
            <a:off x="10458994" y="5657671"/>
            <a:ext cx="1663343" cy="1200329"/>
          </a:xfrm>
          <a:prstGeom prst="rect">
            <a:avLst/>
          </a:prstGeom>
          <a:noFill/>
        </p:spPr>
        <p:txBody>
          <a:bodyPr wrap="square" rtlCol="0">
            <a:spAutoFit/>
          </a:bodyPr>
          <a:lstStyle/>
          <a:p>
            <a:pPr algn="r"/>
            <a:r>
              <a:rPr lang="en-US" sz="7200" dirty="0">
                <a:latin typeface="Century Gothic Pro" panose="020B0502020202020204" pitchFamily="34" charset="0"/>
              </a:rPr>
              <a:t>4/5</a:t>
            </a:r>
          </a:p>
        </p:txBody>
      </p:sp>
    </p:spTree>
    <p:extLst>
      <p:ext uri="{BB962C8B-B14F-4D97-AF65-F5344CB8AC3E}">
        <p14:creationId xmlns:p14="http://schemas.microsoft.com/office/powerpoint/2010/main" val="387367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A877-4973-126F-A9AB-7D5D14A59F6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2D1BA17-C7FD-B246-7972-0239E9329A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383357" y="325964"/>
            <a:ext cx="9794156" cy="6193366"/>
          </a:xfrm>
          <a:prstGeom prst="rect">
            <a:avLst/>
          </a:prstGeom>
        </p:spPr>
      </p:pic>
    </p:spTree>
    <p:extLst>
      <p:ext uri="{BB962C8B-B14F-4D97-AF65-F5344CB8AC3E}">
        <p14:creationId xmlns:p14="http://schemas.microsoft.com/office/powerpoint/2010/main" val="715038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9200790-B25B-9C38-4A82-9BEDA7AB36AB}"/>
              </a:ext>
            </a:extLst>
          </p:cNvPr>
          <p:cNvSpPr txBox="1"/>
          <p:nvPr/>
        </p:nvSpPr>
        <p:spPr>
          <a:xfrm>
            <a:off x="3356043" y="700395"/>
            <a:ext cx="8239327" cy="2058769"/>
          </a:xfrm>
          <a:prstGeom prst="rect">
            <a:avLst/>
          </a:prstGeom>
          <a:noFill/>
        </p:spPr>
        <p:txBody>
          <a:bodyPr wrap="square" rtlCol="0">
            <a:spAutoFit/>
          </a:bodyPr>
          <a:lstStyle/>
          <a:p>
            <a:pPr marL="0" marR="0" algn="just">
              <a:lnSpc>
                <a:spcPct val="107000"/>
              </a:lnSpc>
              <a:spcBef>
                <a:spcPts val="0"/>
              </a:spcBef>
              <a:spcAft>
                <a:spcPts val="800"/>
              </a:spcAft>
            </a:pPr>
            <a:r>
              <a:rPr lang="en-US" sz="24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OTHER SPECIAL PROJECTS</a:t>
            </a:r>
            <a:endParaRPr lang="en-US" sz="2400"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kern="100" dirty="0">
                <a:effectLst/>
                <a:latin typeface="Century Gothic Pro" panose="020B0502020202020204" pitchFamily="34" charset="0"/>
                <a:ea typeface="Calibri" panose="020F0502020204030204" pitchFamily="34" charset="0"/>
                <a:cs typeface="Times New Roman" panose="02020603050405020304" pitchFamily="18" charset="0"/>
              </a:rPr>
              <a:t>Brunson-Dargan |</a:t>
            </a: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 This former Middle School is vacant and </a:t>
            </a:r>
            <a:r>
              <a:rPr lang="en-US" kern="100" dirty="0">
                <a:latin typeface="Century Gothic Pro" panose="020B0502020202020204" pitchFamily="34" charset="0"/>
                <a:ea typeface="Calibri" panose="020F0502020204030204" pitchFamily="34" charset="0"/>
                <a:cs typeface="Times New Roman" panose="02020603050405020304" pitchFamily="18" charset="0"/>
              </a:rPr>
              <a:t>has been </a:t>
            </a: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demolished. This presents a great opportunity for reuse of the site for attainable housing. This housing should be a mix of market rate and workforce (affordable) with ample shared open space. This new development should address the existing street network, not turn its back on it, and be a model for new residential development in the City. </a:t>
            </a:r>
          </a:p>
        </p:txBody>
      </p:sp>
      <p:pic>
        <p:nvPicPr>
          <p:cNvPr id="1026" name="Picture 2" descr="Pocket Neighborhoods • Creating Small Scale Community in a Large Scale World">
            <a:extLst>
              <a:ext uri="{FF2B5EF4-FFF2-40B4-BE49-F238E27FC236}">
                <a16:creationId xmlns:a16="http://schemas.microsoft.com/office/drawing/2014/main" id="{0B1A36B1-74EC-E7B6-025C-A6256A7C1B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0551" y="3498672"/>
            <a:ext cx="8017350" cy="267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93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land with many roads&#10;&#10;Description automatically generated with medium confidence">
            <a:extLst>
              <a:ext uri="{FF2B5EF4-FFF2-40B4-BE49-F238E27FC236}">
                <a16:creationId xmlns:a16="http://schemas.microsoft.com/office/drawing/2014/main" id="{BAE4B6F7-5559-F812-0D59-6D3F3BE0C5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6273" y="18106"/>
            <a:ext cx="9601200" cy="6400800"/>
          </a:xfrm>
          <a:prstGeom prst="rect">
            <a:avLst/>
          </a:prstGeom>
        </p:spPr>
      </p:pic>
    </p:spTree>
    <p:extLst>
      <p:ext uri="{BB962C8B-B14F-4D97-AF65-F5344CB8AC3E}">
        <p14:creationId xmlns:p14="http://schemas.microsoft.com/office/powerpoint/2010/main" val="1739756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9200790-B25B-9C38-4A82-9BEDA7AB36AB}"/>
              </a:ext>
            </a:extLst>
          </p:cNvPr>
          <p:cNvSpPr txBox="1"/>
          <p:nvPr/>
        </p:nvSpPr>
        <p:spPr>
          <a:xfrm>
            <a:off x="3356043" y="700395"/>
            <a:ext cx="8239327" cy="5081199"/>
          </a:xfrm>
          <a:prstGeom prst="rect">
            <a:avLst/>
          </a:prstGeom>
          <a:noFill/>
        </p:spPr>
        <p:txBody>
          <a:bodyPr wrap="square" rtlCol="0">
            <a:spAutoFit/>
          </a:bodyPr>
          <a:lstStyle/>
          <a:p>
            <a:pPr marL="0" marR="0" algn="just">
              <a:lnSpc>
                <a:spcPct val="107000"/>
              </a:lnSpc>
              <a:spcBef>
                <a:spcPts val="0"/>
              </a:spcBef>
              <a:spcAft>
                <a:spcPts val="800"/>
              </a:spcAft>
            </a:pPr>
            <a:r>
              <a:rPr lang="en-US" sz="24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OTHER SPECIAL PROJECTS</a:t>
            </a:r>
            <a:endParaRPr lang="en-US" sz="2400"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kern="100" dirty="0">
                <a:effectLst/>
                <a:latin typeface="Century Gothic Pro" panose="020B0502020202020204" pitchFamily="34" charset="0"/>
                <a:ea typeface="Calibri" panose="020F0502020204030204" pitchFamily="34" charset="0"/>
                <a:cs typeface="Times New Roman" panose="02020603050405020304" pitchFamily="18" charset="0"/>
              </a:rPr>
              <a:t>St. John’s |</a:t>
            </a:r>
            <a:r>
              <a:rPr lang="en-US" sz="1800" kern="100" dirty="0">
                <a:effectLst/>
                <a:latin typeface="Century Gothic Pro" panose="020B0502020202020204" pitchFamily="34" charset="0"/>
                <a:ea typeface="Calibri" panose="020F0502020204030204" pitchFamily="34" charset="0"/>
                <a:cs typeface="Times New Roman" panose="02020603050405020304" pitchFamily="18" charset="0"/>
              </a:rPr>
              <a:t>Possible adaptive reuse of the buildings could be residential (apartments), boutique hotel, event venue, offices (including civic uses), adult education, and recreation.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effectLst/>
                <a:latin typeface="Century Gothic Pro" panose="020B0502020202020204" pitchFamily="34" charset="0"/>
                <a:ea typeface="Calibri" panose="020F0502020204030204" pitchFamily="34" charset="0"/>
                <a:cs typeface="Times New Roman" panose="02020603050405020304" pitchFamily="18" charset="0"/>
              </a:rPr>
              <a:t>All buildings, except for the cafeteria, should be preserved and restored. The cafeteria (Building C) has no historic or cultural significance and could be demolished.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effectLst/>
                <a:latin typeface="Century Gothic Pro" panose="020B0502020202020204" pitchFamily="34" charset="0"/>
                <a:ea typeface="Calibri" panose="020F0502020204030204" pitchFamily="34" charset="0"/>
                <a:cs typeface="Times New Roman" panose="02020603050405020304" pitchFamily="18" charset="0"/>
              </a:rPr>
              <a:t>The Gymnasium could be used by the County and City for recreation leagues and adult fitness.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effectLst/>
                <a:latin typeface="Century Gothic Pro" panose="020B0502020202020204" pitchFamily="34" charset="0"/>
                <a:ea typeface="Calibri" panose="020F0502020204030204" pitchFamily="34" charset="0"/>
                <a:cs typeface="Times New Roman" panose="02020603050405020304" pitchFamily="18" charset="0"/>
              </a:rPr>
              <a:t>The Dargan Memorial Amphitheater should be restored and improved and used for civic events such as concerts, public meetings, etc. with the City renewing the pledge to dedicate the amphitheater to “the happiness of youth.”.</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effectLst/>
                <a:latin typeface="Century Gothic Pro" panose="020B0502020202020204" pitchFamily="34" charset="0"/>
                <a:ea typeface="Calibri" panose="020F0502020204030204" pitchFamily="34" charset="0"/>
                <a:cs typeface="Times New Roman" panose="02020603050405020304" pitchFamily="18" charset="0"/>
              </a:rPr>
              <a:t>The J.C. Daniel Auditorium has extensive damage, but possible uses should be explored for adaptive reuse of the building, or perhaps only the shell of the building. So, it could serve as a partially enclosed outdoor event venue. An extensive structural analysis of this building should be done.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effectLst/>
                <a:latin typeface="Century Gothic Pro" panose="020B0502020202020204" pitchFamily="34" charset="0"/>
                <a:ea typeface="Calibri" panose="020F0502020204030204" pitchFamily="34" charset="0"/>
                <a:cs typeface="Times New Roman" panose="02020603050405020304" pitchFamily="18" charset="0"/>
              </a:rPr>
              <a:t>The Administrative Building (Central Baptist Church) could be used as office space, particularly for legal office across the street from the new County Courthouse.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effectLst/>
                <a:latin typeface="Century Gothic Pro" panose="020B0502020202020204" pitchFamily="34" charset="0"/>
                <a:ea typeface="Calibri" panose="020F0502020204030204" pitchFamily="34" charset="0"/>
                <a:cs typeface="Times New Roman" panose="02020603050405020304" pitchFamily="18" charset="0"/>
              </a:rPr>
              <a:t>The residual grounds of the school should (once parking requirements are met) could become a passive City Park, restoring it to its historic use as The Academy Green.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781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building&#10;&#10;Description automatically generated">
            <a:extLst>
              <a:ext uri="{FF2B5EF4-FFF2-40B4-BE49-F238E27FC236}">
                <a16:creationId xmlns:a16="http://schemas.microsoft.com/office/drawing/2014/main" id="{882A5B99-CC56-2B32-B83D-71E7F9837D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0800" y="0"/>
            <a:ext cx="9601200" cy="6400800"/>
          </a:xfrm>
          <a:prstGeom prst="rect">
            <a:avLst/>
          </a:prstGeom>
        </p:spPr>
      </p:pic>
    </p:spTree>
    <p:extLst>
      <p:ext uri="{BB962C8B-B14F-4D97-AF65-F5344CB8AC3E}">
        <p14:creationId xmlns:p14="http://schemas.microsoft.com/office/powerpoint/2010/main" val="1545076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97FA-326F-5273-25AE-714E0E6E31F1}"/>
            </a:ext>
          </a:extLst>
        </p:cNvPr>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7DC84FE5-E477-8F1F-2D4F-A91127BEA4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1725" y="-21165"/>
            <a:ext cx="5299364" cy="6858000"/>
          </a:xfrm>
          <a:prstGeom prst="rect">
            <a:avLst/>
          </a:prstGeom>
        </p:spPr>
      </p:pic>
      <p:pic>
        <p:nvPicPr>
          <p:cNvPr id="7" name="Picture 6" descr="A close-up of a document&#10;&#10;AI-generated content may be incorrect.">
            <a:extLst>
              <a:ext uri="{FF2B5EF4-FFF2-40B4-BE49-F238E27FC236}">
                <a16:creationId xmlns:a16="http://schemas.microsoft.com/office/drawing/2014/main" id="{0879AEAD-9D97-DBA8-FF89-CA8683525C7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13600" y="-33858"/>
            <a:ext cx="4978400" cy="6858000"/>
          </a:xfrm>
          <a:prstGeom prst="rect">
            <a:avLst/>
          </a:prstGeom>
        </p:spPr>
      </p:pic>
      <p:sp>
        <p:nvSpPr>
          <p:cNvPr id="2" name="TextBox 1">
            <a:extLst>
              <a:ext uri="{FF2B5EF4-FFF2-40B4-BE49-F238E27FC236}">
                <a16:creationId xmlns:a16="http://schemas.microsoft.com/office/drawing/2014/main" id="{96252379-6146-A4E6-FE79-ED9DFCA7D2BE}"/>
              </a:ext>
            </a:extLst>
          </p:cNvPr>
          <p:cNvSpPr txBox="1"/>
          <p:nvPr/>
        </p:nvSpPr>
        <p:spPr>
          <a:xfrm>
            <a:off x="2710934" y="21165"/>
            <a:ext cx="5299364" cy="584775"/>
          </a:xfrm>
          <a:prstGeom prst="rect">
            <a:avLst/>
          </a:prstGeom>
          <a:noFill/>
        </p:spPr>
        <p:txBody>
          <a:bodyPr wrap="square">
            <a:spAutoFit/>
          </a:bodyPr>
          <a:lstStyle/>
          <a:p>
            <a:pPr marL="0" marR="0">
              <a:spcBef>
                <a:spcPts val="0"/>
              </a:spcBef>
              <a:spcAft>
                <a:spcPts val="0"/>
              </a:spcAft>
            </a:pPr>
            <a:r>
              <a:rPr lang="en-US" sz="3200" b="1"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rPr>
              <a:t>REVISED ZONING ORDINANCE</a:t>
            </a:r>
            <a:endParaRPr lang="en-US" sz="3200"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4242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FC473-E01D-5790-FBF4-E26FD45C15B1}"/>
            </a:ext>
          </a:extLst>
        </p:cNvPr>
        <p:cNvGrpSpPr/>
        <p:nvPr/>
      </p:nvGrpSpPr>
      <p:grpSpPr>
        <a:xfrm>
          <a:off x="0" y="0"/>
          <a:ext cx="0" cy="0"/>
          <a:chOff x="0" y="0"/>
          <a:chExt cx="0" cy="0"/>
        </a:xfrm>
      </p:grpSpPr>
      <p:pic>
        <p:nvPicPr>
          <p:cNvPr id="10" name="Picture 9" descr="A house and elevation plan&#10;&#10;AI-generated content may be incorrect.">
            <a:extLst>
              <a:ext uri="{FF2B5EF4-FFF2-40B4-BE49-F238E27FC236}">
                <a16:creationId xmlns:a16="http://schemas.microsoft.com/office/drawing/2014/main" id="{194ADA4D-BB81-5504-54A3-A370DB3C06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1531" y="2670805"/>
            <a:ext cx="4572000" cy="4183380"/>
          </a:xfrm>
          <a:prstGeom prst="rect">
            <a:avLst/>
          </a:prstGeom>
        </p:spPr>
      </p:pic>
      <p:pic>
        <p:nvPicPr>
          <p:cNvPr id="3" name="Picture 2" descr="A close-up of a house plans&#10;&#10;AI-generated content may be incorrect.">
            <a:extLst>
              <a:ext uri="{FF2B5EF4-FFF2-40B4-BE49-F238E27FC236}">
                <a16:creationId xmlns:a16="http://schemas.microsoft.com/office/drawing/2014/main" id="{4022ECB5-067D-FE73-69FE-04A47E992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3060" y="193926"/>
            <a:ext cx="5279944" cy="6537074"/>
          </a:xfrm>
          <a:prstGeom prst="rect">
            <a:avLst/>
          </a:prstGeom>
        </p:spPr>
      </p:pic>
      <p:pic>
        <p:nvPicPr>
          <p:cNvPr id="5" name="Picture 4" descr="A diagram of a building&#10;&#10;AI-generated content may be incorrect.">
            <a:extLst>
              <a:ext uri="{FF2B5EF4-FFF2-40B4-BE49-F238E27FC236}">
                <a16:creationId xmlns:a16="http://schemas.microsoft.com/office/drawing/2014/main" id="{675A8E03-6808-4DEB-B131-BA632117D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0467" y="0"/>
            <a:ext cx="3793064" cy="2731443"/>
          </a:xfrm>
          <a:prstGeom prst="rect">
            <a:avLst/>
          </a:prstGeom>
        </p:spPr>
      </p:pic>
    </p:spTree>
    <p:extLst>
      <p:ext uri="{BB962C8B-B14F-4D97-AF65-F5344CB8AC3E}">
        <p14:creationId xmlns:p14="http://schemas.microsoft.com/office/powerpoint/2010/main" val="114686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3832A-66E7-A485-226C-A72103C7E621}"/>
            </a:ext>
          </a:extLst>
        </p:cNvPr>
        <p:cNvGrpSpPr/>
        <p:nvPr/>
      </p:nvGrpSpPr>
      <p:grpSpPr>
        <a:xfrm>
          <a:off x="0" y="0"/>
          <a:ext cx="0" cy="0"/>
          <a:chOff x="0" y="0"/>
          <a:chExt cx="0" cy="0"/>
        </a:xfrm>
      </p:grpSpPr>
      <p:pic>
        <p:nvPicPr>
          <p:cNvPr id="5" name="Picture 4" descr="A close-up of a table&#10;&#10;AI-generated content may be incorrect.">
            <a:extLst>
              <a:ext uri="{FF2B5EF4-FFF2-40B4-BE49-F238E27FC236}">
                <a16:creationId xmlns:a16="http://schemas.microsoft.com/office/drawing/2014/main" id="{A808F5C9-D4F4-554D-FB9C-1F7B712C7E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65537" y="0"/>
            <a:ext cx="4437530" cy="3429000"/>
          </a:xfrm>
          <a:prstGeom prst="rect">
            <a:avLst/>
          </a:prstGeom>
        </p:spPr>
      </p:pic>
      <p:pic>
        <p:nvPicPr>
          <p:cNvPr id="9" name="Picture 8" descr="A close-up of a document&#10;&#10;AI-generated content may be incorrect.">
            <a:extLst>
              <a:ext uri="{FF2B5EF4-FFF2-40B4-BE49-F238E27FC236}">
                <a16:creationId xmlns:a16="http://schemas.microsoft.com/office/drawing/2014/main" id="{456BBB6A-1155-B145-9BBE-F821C59737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5537" y="3429000"/>
            <a:ext cx="4437530" cy="3429000"/>
          </a:xfrm>
          <a:prstGeom prst="rect">
            <a:avLst/>
          </a:prstGeom>
        </p:spPr>
      </p:pic>
      <p:pic>
        <p:nvPicPr>
          <p:cNvPr id="11" name="Picture 10" descr="A close-up of a document&#10;&#10;AI-generated content may be incorrect.">
            <a:extLst>
              <a:ext uri="{FF2B5EF4-FFF2-40B4-BE49-F238E27FC236}">
                <a16:creationId xmlns:a16="http://schemas.microsoft.com/office/drawing/2014/main" id="{63B0E4F1-B7D8-EC78-F896-2310A12DDB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4470" y="0"/>
            <a:ext cx="4437530" cy="3429000"/>
          </a:xfrm>
          <a:prstGeom prst="rect">
            <a:avLst/>
          </a:prstGeom>
        </p:spPr>
      </p:pic>
      <p:pic>
        <p:nvPicPr>
          <p:cNvPr id="13" name="Picture 12" descr="A close-up of a document&#10;&#10;AI-generated content may be incorrect.">
            <a:extLst>
              <a:ext uri="{FF2B5EF4-FFF2-40B4-BE49-F238E27FC236}">
                <a16:creationId xmlns:a16="http://schemas.microsoft.com/office/drawing/2014/main" id="{9B90FAA1-389C-3071-444E-7F84DCA686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4470" y="3377633"/>
            <a:ext cx="4437530" cy="3429000"/>
          </a:xfrm>
          <a:prstGeom prst="rect">
            <a:avLst/>
          </a:prstGeom>
        </p:spPr>
      </p:pic>
      <p:sp>
        <p:nvSpPr>
          <p:cNvPr id="2" name="Oval 1">
            <a:extLst>
              <a:ext uri="{FF2B5EF4-FFF2-40B4-BE49-F238E27FC236}">
                <a16:creationId xmlns:a16="http://schemas.microsoft.com/office/drawing/2014/main" id="{60C9F04A-4DAE-65F9-5521-0AF74A3469D6}"/>
              </a:ext>
            </a:extLst>
          </p:cNvPr>
          <p:cNvSpPr/>
          <p:nvPr/>
        </p:nvSpPr>
        <p:spPr>
          <a:xfrm>
            <a:off x="3462864" y="4720169"/>
            <a:ext cx="1168398" cy="1168398"/>
          </a:xfrm>
          <a:prstGeom prst="ellipse">
            <a:avLst/>
          </a:prstGeom>
          <a:noFill/>
          <a:ln w="57150">
            <a:solidFill>
              <a:srgbClr val="6999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6009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2C49F-A227-7F2C-1B7E-F698AEC151B4}"/>
            </a:ext>
          </a:extLst>
        </p:cNvPr>
        <p:cNvGrpSpPr/>
        <p:nvPr/>
      </p:nvGrpSpPr>
      <p:grpSpPr>
        <a:xfrm>
          <a:off x="0" y="0"/>
          <a:ext cx="0" cy="0"/>
          <a:chOff x="0" y="0"/>
          <a:chExt cx="0" cy="0"/>
        </a:xfrm>
      </p:grpSpPr>
      <p:pic>
        <p:nvPicPr>
          <p:cNvPr id="7" name="Picture 6" descr="A close-up of a document&#10;&#10;AI-generated content may be incorrect.">
            <a:extLst>
              <a:ext uri="{FF2B5EF4-FFF2-40B4-BE49-F238E27FC236}">
                <a16:creationId xmlns:a16="http://schemas.microsoft.com/office/drawing/2014/main" id="{FA7F00B4-52EE-5E3A-CA84-A7BC6616ECF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39435" y="12699"/>
            <a:ext cx="5212080" cy="4951711"/>
          </a:xfrm>
          <a:prstGeom prst="rect">
            <a:avLst/>
          </a:prstGeom>
        </p:spPr>
      </p:pic>
      <p:pic>
        <p:nvPicPr>
          <p:cNvPr id="3" name="Picture 2" descr="A close-up of a map&#10;&#10;AI-generated content may be incorrect.">
            <a:extLst>
              <a:ext uri="{FF2B5EF4-FFF2-40B4-BE49-F238E27FC236}">
                <a16:creationId xmlns:a16="http://schemas.microsoft.com/office/drawing/2014/main" id="{CA9D6A25-06E4-BE63-EB32-1115ED24F65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66000" y="0"/>
            <a:ext cx="4826000" cy="6858000"/>
          </a:xfrm>
          <a:prstGeom prst="rect">
            <a:avLst/>
          </a:prstGeom>
        </p:spPr>
      </p:pic>
    </p:spTree>
    <p:extLst>
      <p:ext uri="{BB962C8B-B14F-4D97-AF65-F5344CB8AC3E}">
        <p14:creationId xmlns:p14="http://schemas.microsoft.com/office/powerpoint/2010/main" val="1387820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9C5CA-F613-8EF0-B6C0-28FD7638D94B}"/>
            </a:ext>
          </a:extLst>
        </p:cNvPr>
        <p:cNvGrpSpPr/>
        <p:nvPr/>
      </p:nvGrpSpPr>
      <p:grpSpPr>
        <a:xfrm>
          <a:off x="0" y="0"/>
          <a:ext cx="0" cy="0"/>
          <a:chOff x="0" y="0"/>
          <a:chExt cx="0" cy="0"/>
        </a:xfrm>
      </p:grpSpPr>
      <p:pic>
        <p:nvPicPr>
          <p:cNvPr id="10" name="Picture 9" descr="A close-up of a document&#10;&#10;AI-generated content may be incorrect.">
            <a:extLst>
              <a:ext uri="{FF2B5EF4-FFF2-40B4-BE49-F238E27FC236}">
                <a16:creationId xmlns:a16="http://schemas.microsoft.com/office/drawing/2014/main" id="{8A16F198-C56D-7E29-34A3-AD3E0D77315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193253" y="0"/>
            <a:ext cx="4923750" cy="6858000"/>
          </a:xfrm>
          <a:prstGeom prst="rect">
            <a:avLst/>
          </a:prstGeom>
        </p:spPr>
      </p:pic>
      <p:pic>
        <p:nvPicPr>
          <p:cNvPr id="12" name="Picture 11" descr="A close-up of a document&#10;&#10;AI-generated content may be incorrect.">
            <a:extLst>
              <a:ext uri="{FF2B5EF4-FFF2-40B4-BE49-F238E27FC236}">
                <a16:creationId xmlns:a16="http://schemas.microsoft.com/office/drawing/2014/main" id="{DFC48E9E-BFD6-803C-96D4-1ED2A1CA00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4057129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ABB20-BD4D-068C-897D-5FD1F13BF50E}"/>
            </a:ext>
          </a:extLst>
        </p:cNvPr>
        <p:cNvGrpSpPr/>
        <p:nvPr/>
      </p:nvGrpSpPr>
      <p:grpSpPr>
        <a:xfrm>
          <a:off x="0" y="0"/>
          <a:ext cx="0" cy="0"/>
          <a:chOff x="0" y="0"/>
          <a:chExt cx="0" cy="0"/>
        </a:xfrm>
      </p:grpSpPr>
      <p:pic>
        <p:nvPicPr>
          <p:cNvPr id="3" name="Picture 2" descr="A house plans and instructions&#10;&#10;AI-generated content may be incorrect.">
            <a:extLst>
              <a:ext uri="{FF2B5EF4-FFF2-40B4-BE49-F238E27FC236}">
                <a16:creationId xmlns:a16="http://schemas.microsoft.com/office/drawing/2014/main" id="{E85B0415-C79C-FB30-0AF4-F27A3765DE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7485" y="0"/>
            <a:ext cx="5299364" cy="6858000"/>
          </a:xfrm>
          <a:prstGeom prst="rect">
            <a:avLst/>
          </a:prstGeom>
        </p:spPr>
      </p:pic>
      <p:pic>
        <p:nvPicPr>
          <p:cNvPr id="5" name="Picture 4" descr="A diagram of a process&#10;&#10;AI-generated content may be incorrect.">
            <a:extLst>
              <a:ext uri="{FF2B5EF4-FFF2-40B4-BE49-F238E27FC236}">
                <a16:creationId xmlns:a16="http://schemas.microsoft.com/office/drawing/2014/main" id="{89FC19F4-71BA-E19A-6D7A-8E6549388B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416791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DBCCC-C3EC-7CC1-2381-327CB5AB17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6571ED-E415-13F7-B845-126A2D00B4F7}"/>
              </a:ext>
            </a:extLst>
          </p:cNvPr>
          <p:cNvSpPr txBox="1"/>
          <p:nvPr/>
        </p:nvSpPr>
        <p:spPr>
          <a:xfrm>
            <a:off x="2878667" y="1027115"/>
            <a:ext cx="3276600" cy="4688206"/>
          </a:xfrm>
          <a:prstGeom prst="rect">
            <a:avLst/>
          </a:prstGeom>
          <a:noFill/>
        </p:spPr>
        <p:txBody>
          <a:bodyPr wrap="square">
            <a:spAutoFit/>
          </a:bodyPr>
          <a:lstStyle/>
          <a:p>
            <a:pPr marL="0" marR="0">
              <a:lnSpc>
                <a:spcPct val="107000"/>
              </a:lnSpc>
              <a:spcBef>
                <a:spcPts val="0"/>
              </a:spcBef>
              <a:spcAft>
                <a:spcPts val="0"/>
              </a:spcAft>
            </a:pPr>
            <a:r>
              <a:rPr lang="en-US" sz="2000" b="1" kern="100" dirty="0">
                <a:effectLst/>
                <a:latin typeface="Century Gothic Pro" panose="020B0502020202020204" pitchFamily="34" charset="0"/>
                <a:ea typeface="Calibri" panose="020F0502020204030204" pitchFamily="34" charset="0"/>
                <a:cs typeface="Times New Roman" panose="02020603050405020304" pitchFamily="18" charset="0"/>
              </a:rPr>
              <a:t>Darlington Renaissance Advisory Workgroup</a:t>
            </a:r>
            <a:endPar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James Cooper</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Angie Godbold</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Lou Kirchen</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Jannie Lathan</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Howard Nettles</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Kye Owens</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Patsy Sawyer</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T.C. Sawyer</a:t>
            </a:r>
            <a:endParaRPr lang="en-US" sz="2000" kern="100" dirty="0">
              <a:latin typeface="Century Gothic Pro"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Julie Scott	</a:t>
            </a:r>
          </a:p>
          <a:p>
            <a:pPr marL="0" marR="0">
              <a:lnSpc>
                <a:spcPct val="107000"/>
              </a:lnSpc>
              <a:spcBef>
                <a:spcPts val="0"/>
              </a:spcBef>
              <a:spcAft>
                <a:spcPts val="0"/>
              </a:spcAft>
            </a:pPr>
            <a:r>
              <a:rPr lang="en-US" sz="20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Justin Wallace</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Ronnie Ward</a:t>
            </a:r>
          </a:p>
          <a:p>
            <a:pPr marL="0" marR="0">
              <a:lnSpc>
                <a:spcPct val="107000"/>
              </a:lnSpc>
              <a:spcBef>
                <a:spcPts val="0"/>
              </a:spcBef>
              <a:spcAft>
                <a:spcPts val="0"/>
              </a:spcAft>
            </a:pPr>
            <a:r>
              <a:rPr lang="en-US" sz="2000" kern="100" dirty="0">
                <a:effectLst/>
                <a:latin typeface="Century Gothic Pro" panose="020B0502020202020204" pitchFamily="34" charset="0"/>
                <a:ea typeface="Calibri" panose="020F0502020204030204" pitchFamily="34" charset="0"/>
                <a:cs typeface="Times New Roman" panose="02020603050405020304" pitchFamily="18" charset="0"/>
              </a:rPr>
              <a:t>Rujon Williams</a:t>
            </a:r>
          </a:p>
        </p:txBody>
      </p:sp>
      <p:pic>
        <p:nvPicPr>
          <p:cNvPr id="4" name="Picture 3" descr="A group of pencils with white text&#10;&#10;AI-generated content may be incorrect.">
            <a:extLst>
              <a:ext uri="{FF2B5EF4-FFF2-40B4-BE49-F238E27FC236}">
                <a16:creationId xmlns:a16="http://schemas.microsoft.com/office/drawing/2014/main" id="{B76B4CF8-95CD-F431-E6E9-87BE7FF92F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99202" y="397933"/>
            <a:ext cx="5486400" cy="5486400"/>
          </a:xfrm>
          <a:prstGeom prst="rect">
            <a:avLst/>
          </a:prstGeom>
        </p:spPr>
      </p:pic>
    </p:spTree>
    <p:extLst>
      <p:ext uri="{BB962C8B-B14F-4D97-AF65-F5344CB8AC3E}">
        <p14:creationId xmlns:p14="http://schemas.microsoft.com/office/powerpoint/2010/main" val="1981074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5084D-37A3-C68A-9A82-8CAEF5D91D44}"/>
            </a:ext>
          </a:extLst>
        </p:cNvPr>
        <p:cNvGrpSpPr/>
        <p:nvPr/>
      </p:nvGrpSpPr>
      <p:grpSpPr>
        <a:xfrm>
          <a:off x="0" y="0"/>
          <a:ext cx="0" cy="0"/>
          <a:chOff x="0" y="0"/>
          <a:chExt cx="0" cy="0"/>
        </a:xfrm>
      </p:grpSpPr>
      <p:pic>
        <p:nvPicPr>
          <p:cNvPr id="5" name="Picture 4" descr="A close-up of a table&#10;&#10;AI-generated content may be incorrect.">
            <a:extLst>
              <a:ext uri="{FF2B5EF4-FFF2-40B4-BE49-F238E27FC236}">
                <a16:creationId xmlns:a16="http://schemas.microsoft.com/office/drawing/2014/main" id="{717D7CBA-8A94-108B-736A-E5DC8E6568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6332" y="4236"/>
            <a:ext cx="5299364" cy="6858000"/>
          </a:xfrm>
          <a:prstGeom prst="rect">
            <a:avLst/>
          </a:prstGeom>
        </p:spPr>
      </p:pic>
      <p:pic>
        <p:nvPicPr>
          <p:cNvPr id="7" name="Picture 6" descr="A diagram of different types of objects&#10;&#10;AI-generated content may be incorrect.">
            <a:extLst>
              <a:ext uri="{FF2B5EF4-FFF2-40B4-BE49-F238E27FC236}">
                <a16:creationId xmlns:a16="http://schemas.microsoft.com/office/drawing/2014/main" id="{91A2CAE4-58B8-01D3-050D-34359077675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96666" y="4236"/>
            <a:ext cx="4986477" cy="6858000"/>
          </a:xfrm>
          <a:prstGeom prst="rect">
            <a:avLst/>
          </a:prstGeom>
        </p:spPr>
      </p:pic>
    </p:spTree>
    <p:extLst>
      <p:ext uri="{BB962C8B-B14F-4D97-AF65-F5344CB8AC3E}">
        <p14:creationId xmlns:p14="http://schemas.microsoft.com/office/powerpoint/2010/main" val="262038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0DAB-1B21-F543-5E82-19D1F18996D4}"/>
            </a:ext>
          </a:extLst>
        </p:cNvPr>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2FC7015C-3049-95F2-EBFD-C54AD6E4A6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4418" y="-4"/>
            <a:ext cx="5299364" cy="6858000"/>
          </a:xfrm>
          <a:prstGeom prst="rect">
            <a:avLst/>
          </a:prstGeom>
        </p:spPr>
      </p:pic>
      <p:pic>
        <p:nvPicPr>
          <p:cNvPr id="11" name="Picture 10" descr="A close-up of a document&#10;&#10;AI-generated content may be incorrect.">
            <a:extLst>
              <a:ext uri="{FF2B5EF4-FFF2-40B4-BE49-F238E27FC236}">
                <a16:creationId xmlns:a16="http://schemas.microsoft.com/office/drawing/2014/main" id="{E8F8229C-F110-27CD-EBEB-B21EA6B2CC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86600" y="0"/>
            <a:ext cx="5105400" cy="6858000"/>
          </a:xfrm>
          <a:prstGeom prst="rect">
            <a:avLst/>
          </a:prstGeom>
        </p:spPr>
      </p:pic>
    </p:spTree>
    <p:extLst>
      <p:ext uri="{BB962C8B-B14F-4D97-AF65-F5344CB8AC3E}">
        <p14:creationId xmlns:p14="http://schemas.microsoft.com/office/powerpoint/2010/main" val="58552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520E4-0B85-267C-E307-EB23038A4D42}"/>
            </a:ext>
          </a:extLst>
        </p:cNvPr>
        <p:cNvGrpSpPr/>
        <p:nvPr/>
      </p:nvGrpSpPr>
      <p:grpSpPr>
        <a:xfrm>
          <a:off x="0" y="0"/>
          <a:ext cx="0" cy="0"/>
          <a:chOff x="0" y="0"/>
          <a:chExt cx="0" cy="0"/>
        </a:xfrm>
      </p:grpSpPr>
      <p:pic>
        <p:nvPicPr>
          <p:cNvPr id="3" name="Picture 2" descr="A diagram of a tree&#10;&#10;AI-generated content may be incorrect.">
            <a:extLst>
              <a:ext uri="{FF2B5EF4-FFF2-40B4-BE49-F238E27FC236}">
                <a16:creationId xmlns:a16="http://schemas.microsoft.com/office/drawing/2014/main" id="{AFD12900-2C14-6BCD-F681-E3A166BF83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1719" y="0"/>
            <a:ext cx="5299364" cy="6858000"/>
          </a:xfrm>
          <a:prstGeom prst="rect">
            <a:avLst/>
          </a:prstGeom>
        </p:spPr>
      </p:pic>
      <p:pic>
        <p:nvPicPr>
          <p:cNvPr id="5" name="Picture 4" descr="A diagram of a tree&#10;&#10;AI-generated content may be incorrect.">
            <a:extLst>
              <a:ext uri="{FF2B5EF4-FFF2-40B4-BE49-F238E27FC236}">
                <a16:creationId xmlns:a16="http://schemas.microsoft.com/office/drawing/2014/main" id="{7E912DF8-CC45-40BA-668D-BFDA1FF9CA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1463820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9432-29BB-47FC-20ED-59E31156DE0E}"/>
            </a:ext>
          </a:extLst>
        </p:cNvPr>
        <p:cNvGrpSpPr/>
        <p:nvPr/>
      </p:nvGrpSpPr>
      <p:grpSpPr>
        <a:xfrm>
          <a:off x="0" y="0"/>
          <a:ext cx="0" cy="0"/>
          <a:chOff x="0" y="0"/>
          <a:chExt cx="0" cy="0"/>
        </a:xfrm>
      </p:grpSpPr>
      <p:pic>
        <p:nvPicPr>
          <p:cNvPr id="8" name="Picture 7" descr="A map of a city&#10;&#10;AI-generated content may be incorrect.">
            <a:extLst>
              <a:ext uri="{FF2B5EF4-FFF2-40B4-BE49-F238E27FC236}">
                <a16:creationId xmlns:a16="http://schemas.microsoft.com/office/drawing/2014/main" id="{BB4C7412-DD07-F096-2E8C-5B2448F55E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166215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C946-3CCF-0248-FA99-69F990004C04}"/>
            </a:ext>
          </a:extLst>
        </p:cNvPr>
        <p:cNvGrpSpPr/>
        <p:nvPr/>
      </p:nvGrpSpPr>
      <p:grpSpPr>
        <a:xfrm>
          <a:off x="0" y="0"/>
          <a:ext cx="0" cy="0"/>
          <a:chOff x="0" y="0"/>
          <a:chExt cx="0" cy="0"/>
        </a:xfrm>
      </p:grpSpPr>
      <p:pic>
        <p:nvPicPr>
          <p:cNvPr id="3" name="Picture 2" descr="A map of a city&#10;&#10;AI-generated content may be incorrect.">
            <a:extLst>
              <a:ext uri="{FF2B5EF4-FFF2-40B4-BE49-F238E27FC236}">
                <a16:creationId xmlns:a16="http://schemas.microsoft.com/office/drawing/2014/main" id="{717971AB-0ECE-8205-169A-FADE61757C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64685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412B2-DECF-603D-7AEC-672878AFBEF0}"/>
            </a:ext>
          </a:extLst>
        </p:cNvPr>
        <p:cNvGrpSpPr/>
        <p:nvPr/>
      </p:nvGrpSpPr>
      <p:grpSpPr>
        <a:xfrm>
          <a:off x="0" y="0"/>
          <a:ext cx="0" cy="0"/>
          <a:chOff x="0" y="0"/>
          <a:chExt cx="0" cy="0"/>
        </a:xfrm>
      </p:grpSpPr>
      <p:pic>
        <p:nvPicPr>
          <p:cNvPr id="3" name="Picture 2" descr="A map of a city&#10;&#10;AI-generated content may be incorrect.">
            <a:extLst>
              <a:ext uri="{FF2B5EF4-FFF2-40B4-BE49-F238E27FC236}">
                <a16:creationId xmlns:a16="http://schemas.microsoft.com/office/drawing/2014/main" id="{95F09BD2-789A-BBB8-F7DB-12D9228E2A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436373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igh angle view of a parking lot&#10;&#10;Description automatically generated">
            <a:extLst>
              <a:ext uri="{FF2B5EF4-FFF2-40B4-BE49-F238E27FC236}">
                <a16:creationId xmlns:a16="http://schemas.microsoft.com/office/drawing/2014/main" id="{13F57E93-3230-1E28-002B-2560EF24AE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2112" y="1046374"/>
            <a:ext cx="9235440" cy="5194935"/>
          </a:xfrm>
          <a:prstGeom prst="rect">
            <a:avLst/>
          </a:prstGeom>
        </p:spPr>
      </p:pic>
      <p:sp>
        <p:nvSpPr>
          <p:cNvPr id="3" name="TextBox 2">
            <a:extLst>
              <a:ext uri="{FF2B5EF4-FFF2-40B4-BE49-F238E27FC236}">
                <a16:creationId xmlns:a16="http://schemas.microsoft.com/office/drawing/2014/main" id="{8B7B16ED-5D33-01FA-58A9-7332F1D33110}"/>
              </a:ext>
            </a:extLst>
          </p:cNvPr>
          <p:cNvSpPr txBox="1"/>
          <p:nvPr/>
        </p:nvSpPr>
        <p:spPr>
          <a:xfrm>
            <a:off x="2523731" y="554476"/>
            <a:ext cx="9589888" cy="595932"/>
          </a:xfrm>
          <a:prstGeom prst="rect">
            <a:avLst/>
          </a:prstGeom>
          <a:noFill/>
        </p:spPr>
        <p:txBody>
          <a:bodyPr wrap="square">
            <a:spAutoFit/>
          </a:bodyPr>
          <a:lstStyle/>
          <a:p>
            <a:pPr marL="0" marR="0" algn="just">
              <a:lnSpc>
                <a:spcPct val="107000"/>
              </a:lnSpc>
              <a:spcBef>
                <a:spcPts val="0"/>
              </a:spcBef>
              <a:spcAft>
                <a:spcPts val="80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QUESTIONS + DISCUSSION</a:t>
            </a:r>
            <a:endParaRPr lang="en-US" sz="3200" kern="100" dirty="0">
              <a:solidFill>
                <a:srgbClr val="9AA067"/>
              </a:solidFill>
              <a:latin typeface="Century Gothic Pro"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AD77F13-3848-0557-1BBF-0A7F4D6BA249}"/>
              </a:ext>
            </a:extLst>
          </p:cNvPr>
          <p:cNvSpPr txBox="1"/>
          <p:nvPr/>
        </p:nvSpPr>
        <p:spPr>
          <a:xfrm>
            <a:off x="2324764" y="6241635"/>
            <a:ext cx="9668270" cy="479170"/>
          </a:xfrm>
          <a:prstGeom prst="rect">
            <a:avLst/>
          </a:prstGeom>
          <a:noFill/>
        </p:spPr>
        <p:txBody>
          <a:bodyPr wrap="square">
            <a:spAutoFit/>
          </a:bodyPr>
          <a:lstStyle/>
          <a:p>
            <a:pPr marL="0" marR="0">
              <a:lnSpc>
                <a:spcPct val="115000"/>
              </a:lnSpc>
              <a:spcAft>
                <a:spcPts val="800"/>
              </a:spcAft>
            </a:pPr>
            <a:r>
              <a:rPr lang="en-US" sz="2400" kern="100" dirty="0">
                <a:effectLst/>
                <a:latin typeface="Century Gothic" panose="020B0502020202020204" pitchFamily="34" charset="0"/>
                <a:ea typeface="Aptos" panose="020B0004020202020204" pitchFamily="34" charset="0"/>
                <a:cs typeface="Times New Roman" panose="02020603050405020304" pitchFamily="18" charset="0"/>
              </a:rPr>
              <a:t>www.cityofdarlington.com/darlington-renaissance-master-plan/</a:t>
            </a:r>
          </a:p>
        </p:txBody>
      </p:sp>
    </p:spTree>
    <p:extLst>
      <p:ext uri="{BB962C8B-B14F-4D97-AF65-F5344CB8AC3E}">
        <p14:creationId xmlns:p14="http://schemas.microsoft.com/office/powerpoint/2010/main" val="49804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262E3-A5F9-2086-C421-50C344C5A192}"/>
            </a:ext>
          </a:extLst>
        </p:cNvPr>
        <p:cNvGrpSpPr/>
        <p:nvPr/>
      </p:nvGrpSpPr>
      <p:grpSpPr>
        <a:xfrm>
          <a:off x="0" y="0"/>
          <a:ext cx="0" cy="0"/>
          <a:chOff x="0" y="0"/>
          <a:chExt cx="0" cy="0"/>
        </a:xfrm>
      </p:grpSpPr>
      <p:pic>
        <p:nvPicPr>
          <p:cNvPr id="5" name="Picture 4" descr="A group of people sitting at tables&#10;&#10;AI-generated content may be incorrect.">
            <a:extLst>
              <a:ext uri="{FF2B5EF4-FFF2-40B4-BE49-F238E27FC236}">
                <a16:creationId xmlns:a16="http://schemas.microsoft.com/office/drawing/2014/main" id="{2EA8DFB0-386F-3ED5-3F60-8CAE68CDE8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7618" y="2286000"/>
            <a:ext cx="4063236" cy="2286000"/>
          </a:xfrm>
          <a:prstGeom prst="rect">
            <a:avLst/>
          </a:prstGeom>
        </p:spPr>
      </p:pic>
      <p:pic>
        <p:nvPicPr>
          <p:cNvPr id="7" name="Picture 6" descr="A group of people sitting around a table&#10;&#10;AI-generated content may be incorrect.">
            <a:extLst>
              <a:ext uri="{FF2B5EF4-FFF2-40B4-BE49-F238E27FC236}">
                <a16:creationId xmlns:a16="http://schemas.microsoft.com/office/drawing/2014/main" id="{EFBFFAF2-F6BC-2B43-6DB1-C9B442F28B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7618" y="4572000"/>
            <a:ext cx="4063236" cy="2286000"/>
          </a:xfrm>
          <a:prstGeom prst="rect">
            <a:avLst/>
          </a:prstGeom>
        </p:spPr>
      </p:pic>
      <p:pic>
        <p:nvPicPr>
          <p:cNvPr id="9" name="Picture 8" descr="A group of people sitting around a table&#10;&#10;AI-generated content may be incorrect.">
            <a:extLst>
              <a:ext uri="{FF2B5EF4-FFF2-40B4-BE49-F238E27FC236}">
                <a16:creationId xmlns:a16="http://schemas.microsoft.com/office/drawing/2014/main" id="{3FF3C443-522D-7DD1-359B-7C6593E5BE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618" y="0"/>
            <a:ext cx="4063236" cy="2286000"/>
          </a:xfrm>
          <a:prstGeom prst="rect">
            <a:avLst/>
          </a:prstGeom>
        </p:spPr>
      </p:pic>
      <p:pic>
        <p:nvPicPr>
          <p:cNvPr id="15" name="Picture 14" descr="A group of people sitting around a table&#10;&#10;AI-generated content may be incorrect.">
            <a:extLst>
              <a:ext uri="{FF2B5EF4-FFF2-40B4-BE49-F238E27FC236}">
                <a16:creationId xmlns:a16="http://schemas.microsoft.com/office/drawing/2014/main" id="{86D98EDA-BC7C-4D34-AF51-373A436A67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4382" y="4572000"/>
            <a:ext cx="4063236" cy="2286000"/>
          </a:xfrm>
          <a:prstGeom prst="rect">
            <a:avLst/>
          </a:prstGeom>
        </p:spPr>
      </p:pic>
      <p:pic>
        <p:nvPicPr>
          <p:cNvPr id="17" name="Picture 16" descr="A group of people sitting around a table&#10;&#10;AI-generated content may be incorrect.">
            <a:extLst>
              <a:ext uri="{FF2B5EF4-FFF2-40B4-BE49-F238E27FC236}">
                <a16:creationId xmlns:a16="http://schemas.microsoft.com/office/drawing/2014/main" id="{13E76D6A-65D7-41E3-3DA7-2BA6DA2738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4382" y="2286000"/>
            <a:ext cx="4063236" cy="2286000"/>
          </a:xfrm>
          <a:prstGeom prst="rect">
            <a:avLst/>
          </a:prstGeom>
        </p:spPr>
      </p:pic>
      <p:pic>
        <p:nvPicPr>
          <p:cNvPr id="19" name="Picture 18" descr="A group of people standing in a room&#10;&#10;AI-generated content may be incorrect.">
            <a:extLst>
              <a:ext uri="{FF2B5EF4-FFF2-40B4-BE49-F238E27FC236}">
                <a16:creationId xmlns:a16="http://schemas.microsoft.com/office/drawing/2014/main" id="{ACB9F780-B7A8-DE4E-0BCB-3D4406BC81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4382" y="0"/>
            <a:ext cx="4063236" cy="2286000"/>
          </a:xfrm>
          <a:prstGeom prst="rect">
            <a:avLst/>
          </a:prstGeom>
        </p:spPr>
      </p:pic>
      <p:sp>
        <p:nvSpPr>
          <p:cNvPr id="2" name="TextBox 1">
            <a:extLst>
              <a:ext uri="{FF2B5EF4-FFF2-40B4-BE49-F238E27FC236}">
                <a16:creationId xmlns:a16="http://schemas.microsoft.com/office/drawing/2014/main" id="{6DB6E3BC-C806-1173-A7E3-DFDEA7538A4A}"/>
              </a:ext>
            </a:extLst>
          </p:cNvPr>
          <p:cNvSpPr txBox="1"/>
          <p:nvPr/>
        </p:nvSpPr>
        <p:spPr>
          <a:xfrm>
            <a:off x="1805003" y="0"/>
            <a:ext cx="2259379" cy="1077218"/>
          </a:xfrm>
          <a:prstGeom prst="rect">
            <a:avLst/>
          </a:prstGeom>
          <a:noFill/>
        </p:spPr>
        <p:txBody>
          <a:bodyPr wrap="square">
            <a:spAutoFit/>
          </a:bodyPr>
          <a:lstStyle/>
          <a:p>
            <a:pPr marL="0" marR="0" algn="r">
              <a:spcBef>
                <a:spcPts val="0"/>
              </a:spcBef>
              <a:spcAft>
                <a:spcPts val="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THE PUBLIC</a:t>
            </a:r>
          </a:p>
          <a:p>
            <a:pPr marL="0" marR="0" algn="r">
              <a:spcBef>
                <a:spcPts val="0"/>
              </a:spcBef>
              <a:spcAft>
                <a:spcPts val="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WORKSHOP</a:t>
            </a:r>
            <a:endParaRPr lang="en-US" sz="3200"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5577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A14C6-2730-23C5-79B6-B518C555D9AD}"/>
            </a:ext>
          </a:extLst>
        </p:cNvPr>
        <p:cNvGrpSpPr/>
        <p:nvPr/>
      </p:nvGrpSpPr>
      <p:grpSpPr>
        <a:xfrm>
          <a:off x="0" y="0"/>
          <a:ext cx="0" cy="0"/>
          <a:chOff x="0" y="0"/>
          <a:chExt cx="0" cy="0"/>
        </a:xfrm>
      </p:grpSpPr>
      <p:pic>
        <p:nvPicPr>
          <p:cNvPr id="3" name="Picture 2" descr="A diagram of a diagram&#10;&#10;AI-generated content may be incorrect.">
            <a:extLst>
              <a:ext uri="{FF2B5EF4-FFF2-40B4-BE49-F238E27FC236}">
                <a16:creationId xmlns:a16="http://schemas.microsoft.com/office/drawing/2014/main" id="{A29A9FD7-7DAF-38E5-11D9-3CFC5C636D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0674" y="0"/>
            <a:ext cx="5208651" cy="6858000"/>
          </a:xfrm>
          <a:prstGeom prst="rect">
            <a:avLst/>
          </a:prstGeom>
        </p:spPr>
      </p:pic>
      <p:pic>
        <p:nvPicPr>
          <p:cNvPr id="10" name="Picture 9" descr="A map of a city&#10;&#10;AI-generated content may be incorrect.">
            <a:extLst>
              <a:ext uri="{FF2B5EF4-FFF2-40B4-BE49-F238E27FC236}">
                <a16:creationId xmlns:a16="http://schemas.microsoft.com/office/drawing/2014/main" id="{8417BAE2-9C28-105D-899C-0C4A6A95E7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528" y="3454379"/>
            <a:ext cx="4635146" cy="3352800"/>
          </a:xfrm>
          <a:prstGeom prst="rect">
            <a:avLst/>
          </a:prstGeom>
        </p:spPr>
      </p:pic>
      <p:sp>
        <p:nvSpPr>
          <p:cNvPr id="2" name="TextBox 1">
            <a:extLst>
              <a:ext uri="{FF2B5EF4-FFF2-40B4-BE49-F238E27FC236}">
                <a16:creationId xmlns:a16="http://schemas.microsoft.com/office/drawing/2014/main" id="{EE66E76E-0896-DDAC-0C89-87CA5B62910C}"/>
              </a:ext>
            </a:extLst>
          </p:cNvPr>
          <p:cNvSpPr txBox="1"/>
          <p:nvPr/>
        </p:nvSpPr>
        <p:spPr>
          <a:xfrm>
            <a:off x="1805003" y="0"/>
            <a:ext cx="2259379" cy="1077218"/>
          </a:xfrm>
          <a:prstGeom prst="rect">
            <a:avLst/>
          </a:prstGeom>
          <a:noFill/>
        </p:spPr>
        <p:txBody>
          <a:bodyPr wrap="square">
            <a:spAutoFit/>
          </a:bodyPr>
          <a:lstStyle/>
          <a:p>
            <a:pPr marL="0" marR="0" algn="r">
              <a:spcBef>
                <a:spcPts val="0"/>
              </a:spcBef>
              <a:spcAft>
                <a:spcPts val="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THE PUBLIC</a:t>
            </a:r>
          </a:p>
          <a:p>
            <a:pPr marL="0" marR="0" algn="r">
              <a:spcBef>
                <a:spcPts val="0"/>
              </a:spcBef>
              <a:spcAft>
                <a:spcPts val="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WORKSHOP</a:t>
            </a:r>
            <a:endParaRPr lang="en-US" sz="3200"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760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standing in front of a wall with notes&#10;&#10;Description automatically generated">
            <a:extLst>
              <a:ext uri="{FF2B5EF4-FFF2-40B4-BE49-F238E27FC236}">
                <a16:creationId xmlns:a16="http://schemas.microsoft.com/office/drawing/2014/main" id="{52AF1CCB-A519-C0D6-03D2-755E058F0A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28762" y="0"/>
            <a:ext cx="4063237" cy="6858000"/>
          </a:xfrm>
          <a:prstGeom prst="rect">
            <a:avLst/>
          </a:prstGeom>
        </p:spPr>
      </p:pic>
      <p:pic>
        <p:nvPicPr>
          <p:cNvPr id="4" name="Picture 3" descr="A group of people looking at papers on a wall&#10;&#10;AI-generated content may be incorrect.">
            <a:extLst>
              <a:ext uri="{FF2B5EF4-FFF2-40B4-BE49-F238E27FC236}">
                <a16:creationId xmlns:a16="http://schemas.microsoft.com/office/drawing/2014/main" id="{A9491C6D-6AED-9F62-CF76-13CFA1D9ED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2585" y="4565480"/>
            <a:ext cx="4063236" cy="2286000"/>
          </a:xfrm>
          <a:prstGeom prst="rect">
            <a:avLst/>
          </a:prstGeom>
        </p:spPr>
      </p:pic>
      <p:pic>
        <p:nvPicPr>
          <p:cNvPr id="7" name="Picture 6" descr="A group of people looking at papers on a wall&#10;&#10;AI-generated content may be incorrect.">
            <a:extLst>
              <a:ext uri="{FF2B5EF4-FFF2-40B4-BE49-F238E27FC236}">
                <a16:creationId xmlns:a16="http://schemas.microsoft.com/office/drawing/2014/main" id="{C1D0FF2C-82FD-AB9B-F4AD-2715DC4DF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2585" y="2279481"/>
            <a:ext cx="4063236" cy="2286000"/>
          </a:xfrm>
          <a:prstGeom prst="rect">
            <a:avLst/>
          </a:prstGeom>
        </p:spPr>
      </p:pic>
      <p:pic>
        <p:nvPicPr>
          <p:cNvPr id="9" name="Picture 8" descr="A group of people looking at papers on a wall&#10;&#10;AI-generated content may be incorrect.">
            <a:extLst>
              <a:ext uri="{FF2B5EF4-FFF2-40B4-BE49-F238E27FC236}">
                <a16:creationId xmlns:a16="http://schemas.microsoft.com/office/drawing/2014/main" id="{4CF5A92F-E8D0-D611-113E-A51843AA8F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2585" y="-6520"/>
            <a:ext cx="4063236" cy="2286000"/>
          </a:xfrm>
          <a:prstGeom prst="rect">
            <a:avLst/>
          </a:prstGeom>
        </p:spPr>
      </p:pic>
      <p:sp>
        <p:nvSpPr>
          <p:cNvPr id="2" name="TextBox 1">
            <a:extLst>
              <a:ext uri="{FF2B5EF4-FFF2-40B4-BE49-F238E27FC236}">
                <a16:creationId xmlns:a16="http://schemas.microsoft.com/office/drawing/2014/main" id="{0877834D-C1E8-B4DD-0E3A-FBAB7F48A0A6}"/>
              </a:ext>
            </a:extLst>
          </p:cNvPr>
          <p:cNvSpPr txBox="1"/>
          <p:nvPr/>
        </p:nvSpPr>
        <p:spPr>
          <a:xfrm>
            <a:off x="1805003" y="0"/>
            <a:ext cx="2259379" cy="1077218"/>
          </a:xfrm>
          <a:prstGeom prst="rect">
            <a:avLst/>
          </a:prstGeom>
          <a:noFill/>
        </p:spPr>
        <p:txBody>
          <a:bodyPr wrap="square">
            <a:spAutoFit/>
          </a:bodyPr>
          <a:lstStyle/>
          <a:p>
            <a:pPr marL="0" marR="0" algn="r">
              <a:spcBef>
                <a:spcPts val="0"/>
              </a:spcBef>
              <a:spcAft>
                <a:spcPts val="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THE PUBLIC</a:t>
            </a:r>
          </a:p>
          <a:p>
            <a:pPr marL="0" marR="0" algn="r">
              <a:spcBef>
                <a:spcPts val="0"/>
              </a:spcBef>
              <a:spcAft>
                <a:spcPts val="0"/>
              </a:spcAft>
            </a:pPr>
            <a:r>
              <a:rPr lang="en-US" sz="3200" b="1"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rPr>
              <a:t>WORKSHOP</a:t>
            </a:r>
            <a:endParaRPr lang="en-US" sz="3200" kern="100" dirty="0">
              <a:solidFill>
                <a:srgbClr val="9AA067"/>
              </a:solidFill>
              <a:effectLst/>
              <a:latin typeface="Century Gothic Pro"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500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7A72-C302-5AA2-B0F1-6E846EADD559}"/>
            </a:ext>
          </a:extLst>
        </p:cNvPr>
        <p:cNvGrpSpPr/>
        <p:nvPr/>
      </p:nvGrpSpPr>
      <p:grpSpPr>
        <a:xfrm>
          <a:off x="0" y="0"/>
          <a:ext cx="0" cy="0"/>
          <a:chOff x="0" y="0"/>
          <a:chExt cx="0" cy="0"/>
        </a:xfrm>
      </p:grpSpPr>
      <p:pic>
        <p:nvPicPr>
          <p:cNvPr id="4" name="Picture 3" descr="A note on a bulletin board&#10;&#10;AI-generated content may be incorrect.">
            <a:extLst>
              <a:ext uri="{FF2B5EF4-FFF2-40B4-BE49-F238E27FC236}">
                <a16:creationId xmlns:a16="http://schemas.microsoft.com/office/drawing/2014/main" id="{78C53F18-B03F-E815-0799-58D861556B2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90158" y="-38100"/>
            <a:ext cx="5836160" cy="6858000"/>
          </a:xfrm>
          <a:prstGeom prst="rect">
            <a:avLst/>
          </a:prstGeom>
        </p:spPr>
      </p:pic>
      <p:pic>
        <p:nvPicPr>
          <p:cNvPr id="6" name="Picture 5" descr="A couple of white paper notes with blue writing on a wall&#10;&#10;AI-generated content may be incorrect.">
            <a:extLst>
              <a:ext uri="{FF2B5EF4-FFF2-40B4-BE49-F238E27FC236}">
                <a16:creationId xmlns:a16="http://schemas.microsoft.com/office/drawing/2014/main" id="{E45D0048-973B-959C-5545-F8D8BE00B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6318" y="4572000"/>
            <a:ext cx="4063236" cy="2286000"/>
          </a:xfrm>
          <a:prstGeom prst="rect">
            <a:avLst/>
          </a:prstGeom>
        </p:spPr>
      </p:pic>
      <p:pic>
        <p:nvPicPr>
          <p:cNvPr id="8" name="Picture 7" descr="A paper with writing on it&#10;&#10;AI-generated content may be incorrect.">
            <a:extLst>
              <a:ext uri="{FF2B5EF4-FFF2-40B4-BE49-F238E27FC236}">
                <a16:creationId xmlns:a16="http://schemas.microsoft.com/office/drawing/2014/main" id="{A16EF976-5195-E2F8-9491-6AC59238A9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541" y="2286001"/>
            <a:ext cx="4063236" cy="2286000"/>
          </a:xfrm>
          <a:prstGeom prst="rect">
            <a:avLst/>
          </a:prstGeom>
        </p:spPr>
      </p:pic>
      <p:pic>
        <p:nvPicPr>
          <p:cNvPr id="11" name="Picture 10" descr="A couple of papers on a wall&#10;&#10;AI-generated content may be incorrect.">
            <a:extLst>
              <a:ext uri="{FF2B5EF4-FFF2-40B4-BE49-F238E27FC236}">
                <a16:creationId xmlns:a16="http://schemas.microsoft.com/office/drawing/2014/main" id="{BD9B9D20-1AEC-9932-D397-9DDFC16728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8764" y="0"/>
            <a:ext cx="4063236" cy="2286000"/>
          </a:xfrm>
          <a:prstGeom prst="rect">
            <a:avLst/>
          </a:prstGeom>
        </p:spPr>
      </p:pic>
    </p:spTree>
    <p:extLst>
      <p:ext uri="{BB962C8B-B14F-4D97-AF65-F5344CB8AC3E}">
        <p14:creationId xmlns:p14="http://schemas.microsoft.com/office/powerpoint/2010/main" val="2445781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GANW presentation template" id="{3ECB2374-01AF-4F46-AC3B-5CB17D7B7E7E}" vid="{28581669-1904-4135-AE94-76ECA585D989}"/>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GANW presentation template" id="{3ECB2374-01AF-4F46-AC3B-5CB17D7B7E7E}" vid="{8DEAC8A0-EB31-4C1C-A711-6636BCAD07A6}"/>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GANW presentation template" id="{3ECB2374-01AF-4F46-AC3B-5CB17D7B7E7E}" vid="{D2DF46C9-EF33-4260-A3E2-27B052895D12}"/>
    </a:ext>
  </a:extLst>
</a:theme>
</file>

<file path=docProps/app.xml><?xml version="1.0" encoding="utf-8"?>
<Properties xmlns="http://schemas.openxmlformats.org/officeDocument/2006/extended-properties" xmlns:vt="http://schemas.openxmlformats.org/officeDocument/2006/docPropsVTypes">
  <Template>SGANW presentation template</Template>
  <TotalTime>11193</TotalTime>
  <Words>1609</Words>
  <Application>Microsoft Office PowerPoint</Application>
  <PresentationFormat>Widescreen</PresentationFormat>
  <Paragraphs>149</Paragraphs>
  <Slides>56</Slides>
  <Notes>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56</vt:i4>
      </vt:variant>
    </vt:vector>
  </HeadingPairs>
  <TitlesOfParts>
    <vt:vector size="70" baseType="lpstr">
      <vt:lpstr>Aptos</vt:lpstr>
      <vt:lpstr>Aptos Display</vt:lpstr>
      <vt:lpstr>Arial</vt:lpstr>
      <vt:lpstr>Calibri</vt:lpstr>
      <vt:lpstr>Calibri Light</vt:lpstr>
      <vt:lpstr>Century Gothic</vt:lpstr>
      <vt:lpstr>Century Gothic Pro</vt:lpstr>
      <vt:lpstr>Wingdings</vt:lpstr>
      <vt:lpstr>Office Theme</vt:lpstr>
      <vt:lpstr>3_Custom Design</vt:lpstr>
      <vt:lpstr>2_Custom Design</vt:lpstr>
      <vt:lpstr>1_Custom Design</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Eubanks</dc:creator>
  <cp:lastModifiedBy>William Eubanks</cp:lastModifiedBy>
  <cp:revision>269</cp:revision>
  <cp:lastPrinted>2024-03-05T20:34:34Z</cp:lastPrinted>
  <dcterms:created xsi:type="dcterms:W3CDTF">2023-10-05T17:30:56Z</dcterms:created>
  <dcterms:modified xsi:type="dcterms:W3CDTF">2025-04-22T14:08:07Z</dcterms:modified>
</cp:coreProperties>
</file>