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8"/>
  </p:notesMasterIdLst>
  <p:sldIdLst>
    <p:sldId id="256" r:id="rId3"/>
    <p:sldId id="324" r:id="rId4"/>
    <p:sldId id="299" r:id="rId5"/>
    <p:sldId id="464" r:id="rId6"/>
    <p:sldId id="510" r:id="rId7"/>
    <p:sldId id="300" r:id="rId8"/>
    <p:sldId id="473" r:id="rId9"/>
    <p:sldId id="327" r:id="rId10"/>
    <p:sldId id="331" r:id="rId11"/>
    <p:sldId id="326" r:id="rId12"/>
    <p:sldId id="465" r:id="rId13"/>
    <p:sldId id="475" r:id="rId14"/>
    <p:sldId id="330" r:id="rId15"/>
    <p:sldId id="468" r:id="rId16"/>
    <p:sldId id="466" r:id="rId17"/>
    <p:sldId id="484" r:id="rId18"/>
    <p:sldId id="483" r:id="rId19"/>
    <p:sldId id="512" r:id="rId20"/>
    <p:sldId id="471" r:id="rId21"/>
    <p:sldId id="480" r:id="rId22"/>
    <p:sldId id="469" r:id="rId23"/>
    <p:sldId id="513" r:id="rId24"/>
    <p:sldId id="479" r:id="rId25"/>
    <p:sldId id="501" r:id="rId26"/>
    <p:sldId id="502" r:id="rId27"/>
    <p:sldId id="504" r:id="rId28"/>
    <p:sldId id="297" r:id="rId29"/>
    <p:sldId id="485" r:id="rId30"/>
    <p:sldId id="511" r:id="rId31"/>
    <p:sldId id="503" r:id="rId32"/>
    <p:sldId id="505" r:id="rId33"/>
    <p:sldId id="506" r:id="rId34"/>
    <p:sldId id="507" r:id="rId35"/>
    <p:sldId id="508" r:id="rId36"/>
    <p:sldId id="509" r:id="rId37"/>
    <p:sldId id="486" r:id="rId38"/>
    <p:sldId id="487" r:id="rId39"/>
    <p:sldId id="488" r:id="rId40"/>
    <p:sldId id="489" r:id="rId41"/>
    <p:sldId id="490" r:id="rId42"/>
    <p:sldId id="491" r:id="rId43"/>
    <p:sldId id="492" r:id="rId44"/>
    <p:sldId id="493" r:id="rId45"/>
    <p:sldId id="494" r:id="rId46"/>
    <p:sldId id="495" r:id="rId47"/>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CF4D"/>
    <a:srgbClr val="6BA6C4"/>
    <a:srgbClr val="1C2E5D"/>
    <a:srgbClr val="C1DCD3"/>
    <a:srgbClr val="00843E"/>
    <a:srgbClr val="3113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1859" autoAdjust="0"/>
  </p:normalViewPr>
  <p:slideViewPr>
    <p:cSldViewPr snapToGrid="0" snapToObjects="1">
      <p:cViewPr varScale="1">
        <p:scale>
          <a:sx n="58" d="100"/>
          <a:sy n="58" d="100"/>
        </p:scale>
        <p:origin x="207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A411185E-ADB9-4C2B-ABDD-10AD9626A2AE}" type="datetimeFigureOut">
              <a:rPr lang="en-US" smtClean="0"/>
              <a:t>5/16/2021</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4AC4EC1B-C899-4078-A210-521D65DCA6F0}" type="slidenum">
              <a:rPr lang="en-US" smtClean="0"/>
              <a:t>‹#›</a:t>
            </a:fld>
            <a:endParaRPr lang="en-US" dirty="0"/>
          </a:p>
        </p:txBody>
      </p:sp>
    </p:spTree>
    <p:extLst>
      <p:ext uri="{BB962C8B-B14F-4D97-AF65-F5344CB8AC3E}">
        <p14:creationId xmlns:p14="http://schemas.microsoft.com/office/powerpoint/2010/main" val="2556434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a  safety moment?</a:t>
            </a:r>
          </a:p>
        </p:txBody>
      </p:sp>
      <p:sp>
        <p:nvSpPr>
          <p:cNvPr id="4" name="Slide Number Placeholder 3"/>
          <p:cNvSpPr>
            <a:spLocks noGrp="1"/>
          </p:cNvSpPr>
          <p:nvPr>
            <p:ph type="sldNum" sz="quarter" idx="10"/>
          </p:nvPr>
        </p:nvSpPr>
        <p:spPr/>
        <p:txBody>
          <a:bodyPr/>
          <a:lstStyle/>
          <a:p>
            <a:fld id="{4AC4EC1B-C899-4078-A210-521D65DCA6F0}" type="slidenum">
              <a:rPr lang="en-US" smtClean="0"/>
              <a:t>1</a:t>
            </a:fld>
            <a:endParaRPr lang="en-US" dirty="0"/>
          </a:p>
        </p:txBody>
      </p:sp>
    </p:spTree>
    <p:extLst>
      <p:ext uri="{BB962C8B-B14F-4D97-AF65-F5344CB8AC3E}">
        <p14:creationId xmlns:p14="http://schemas.microsoft.com/office/powerpoint/2010/main" val="13070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JOSH</a:t>
            </a:r>
          </a:p>
          <a:p>
            <a:r>
              <a:rPr lang="en-US" sz="1600" dirty="0"/>
              <a:t>The majority of our team allocated to this project, is less than a 30 minute drive away from this site, making coordination both efficient and accessible.  SynTerra has identified key individuals from our other offices that bring specific experience that compliments this project. We are constantly working collaboratively between offices, we do it every day, it comes natural. We also encourage it because innovative ideas and creativity can blossom when we work collaboratively. In addition, communication between SynTerra, CJS, Mike Ridgeway, and Burdette will continue to be prompt, allowing the urban design to work hand in hand with the engineering, traffic and electrical project components. </a:t>
            </a:r>
          </a:p>
          <a:p>
            <a:endParaRPr lang="en-US" sz="1600" dirty="0"/>
          </a:p>
          <a:p>
            <a:r>
              <a:rPr lang="en-US" sz="1600" dirty="0"/>
              <a:t>We built our project team this way because we believe that bringing the needed expertise to the table upfront allows a comprehensive and more holistic project to be delivered. </a:t>
            </a:r>
          </a:p>
          <a:p>
            <a:r>
              <a:rPr lang="en-US" sz="1600" dirty="0"/>
              <a:t>Collectively we will be responsive to project needs</a:t>
            </a:r>
          </a:p>
        </p:txBody>
      </p:sp>
      <p:sp>
        <p:nvSpPr>
          <p:cNvPr id="4" name="Slide Number Placeholder 3"/>
          <p:cNvSpPr>
            <a:spLocks noGrp="1"/>
          </p:cNvSpPr>
          <p:nvPr>
            <p:ph type="sldNum" sz="quarter" idx="10"/>
          </p:nvPr>
        </p:nvSpPr>
        <p:spPr/>
        <p:txBody>
          <a:bodyPr/>
          <a:lstStyle/>
          <a:p>
            <a:fld id="{4AC4EC1B-C899-4078-A210-521D65DCA6F0}" type="slidenum">
              <a:rPr lang="en-US" smtClean="0"/>
              <a:t>10</a:t>
            </a:fld>
            <a:endParaRPr lang="en-US" dirty="0"/>
          </a:p>
        </p:txBody>
      </p:sp>
    </p:spTree>
    <p:extLst>
      <p:ext uri="{BB962C8B-B14F-4D97-AF65-F5344CB8AC3E}">
        <p14:creationId xmlns:p14="http://schemas.microsoft.com/office/powerpoint/2010/main" val="2223577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sz="2000" dirty="0"/>
              <a:t>JOSH </a:t>
            </a:r>
            <a:br>
              <a:rPr lang="en-US" sz="2000" dirty="0"/>
            </a:br>
            <a:endParaRPr lang="en-US" sz="2000" dirty="0"/>
          </a:p>
          <a:p>
            <a:pPr defTabSz="924916">
              <a:defRPr/>
            </a:pPr>
            <a:r>
              <a:rPr lang="en-US" sz="2000" dirty="0"/>
              <a:t>FoRR, Energy and Environmental Compliance Committee with the Greenville Chamber, SC Adopt a Stream, and many more</a:t>
            </a:r>
          </a:p>
          <a:p>
            <a:endParaRPr lang="en-US" sz="2000" dirty="0"/>
          </a:p>
        </p:txBody>
      </p:sp>
      <p:sp>
        <p:nvSpPr>
          <p:cNvPr id="4" name="Slide Number Placeholder 3"/>
          <p:cNvSpPr>
            <a:spLocks noGrp="1"/>
          </p:cNvSpPr>
          <p:nvPr>
            <p:ph type="sldNum" sz="quarter" idx="10"/>
          </p:nvPr>
        </p:nvSpPr>
        <p:spPr/>
        <p:txBody>
          <a:bodyPr/>
          <a:lstStyle/>
          <a:p>
            <a:fld id="{4AC4EC1B-C899-4078-A210-521D65DCA6F0}" type="slidenum">
              <a:rPr lang="en-US" smtClean="0"/>
              <a:t>11</a:t>
            </a:fld>
            <a:endParaRPr lang="en-US" dirty="0"/>
          </a:p>
        </p:txBody>
      </p:sp>
    </p:spTree>
    <p:extLst>
      <p:ext uri="{BB962C8B-B14F-4D97-AF65-F5344CB8AC3E}">
        <p14:creationId xmlns:p14="http://schemas.microsoft.com/office/powerpoint/2010/main" val="1589032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10"/>
          </p:nvPr>
        </p:nvSpPr>
        <p:spPr/>
        <p:txBody>
          <a:bodyPr/>
          <a:lstStyle/>
          <a:p>
            <a:fld id="{4AC4EC1B-C899-4078-A210-521D65DCA6F0}" type="slidenum">
              <a:rPr lang="en-US" smtClean="0"/>
              <a:t>12</a:t>
            </a:fld>
            <a:endParaRPr lang="en-US" dirty="0"/>
          </a:p>
        </p:txBody>
      </p:sp>
    </p:spTree>
    <p:extLst>
      <p:ext uri="{BB962C8B-B14F-4D97-AF65-F5344CB8AC3E}">
        <p14:creationId xmlns:p14="http://schemas.microsoft.com/office/powerpoint/2010/main" val="3753509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JOSH</a:t>
            </a:r>
            <a:br>
              <a:rPr lang="en-US" sz="2000" dirty="0"/>
            </a:br>
            <a:br>
              <a:rPr lang="en-US" sz="2000" dirty="0"/>
            </a:br>
            <a:r>
              <a:rPr lang="en-US" sz="2000" dirty="0"/>
              <a:t>We not only have experience and have built relationships with regulators in South Carolina, which allows us to propel projects forward efficiently.</a:t>
            </a:r>
          </a:p>
          <a:p>
            <a:r>
              <a:rPr lang="en-US" sz="2000" dirty="0"/>
              <a:t>But we also have regulators as our clients because of our expertise. </a:t>
            </a:r>
          </a:p>
          <a:p>
            <a:r>
              <a:rPr lang="en-US" sz="2000" dirty="0"/>
              <a:t>They look to us for solutions to their problems. </a:t>
            </a:r>
          </a:p>
          <a:p>
            <a:r>
              <a:rPr lang="en-US" sz="2000" dirty="0"/>
              <a:t>They will be a stakeholder and partner to this project.</a:t>
            </a:r>
          </a:p>
        </p:txBody>
      </p:sp>
      <p:sp>
        <p:nvSpPr>
          <p:cNvPr id="4" name="Slide Number Placeholder 3"/>
          <p:cNvSpPr>
            <a:spLocks noGrp="1"/>
          </p:cNvSpPr>
          <p:nvPr>
            <p:ph type="sldNum" sz="quarter" idx="10"/>
          </p:nvPr>
        </p:nvSpPr>
        <p:spPr/>
        <p:txBody>
          <a:bodyPr/>
          <a:lstStyle/>
          <a:p>
            <a:fld id="{4AC4EC1B-C899-4078-A210-521D65DCA6F0}" type="slidenum">
              <a:rPr lang="en-US" smtClean="0"/>
              <a:t>13</a:t>
            </a:fld>
            <a:endParaRPr lang="en-US" dirty="0"/>
          </a:p>
        </p:txBody>
      </p:sp>
    </p:spTree>
    <p:extLst>
      <p:ext uri="{BB962C8B-B14F-4D97-AF65-F5344CB8AC3E}">
        <p14:creationId xmlns:p14="http://schemas.microsoft.com/office/powerpoint/2010/main" val="2830818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KATHERINE</a:t>
            </a:r>
          </a:p>
          <a:p>
            <a:endParaRPr lang="en-US" sz="2000" dirty="0"/>
          </a:p>
          <a:p>
            <a:r>
              <a:rPr lang="en-US" sz="2000" dirty="0"/>
              <a:t>SynTerra and ColeJenest &amp; Stone, Ridgeway Traffic Consulting, and Burdette Engineering are collaborating together to provide Simpsonville with one comprehensive solution. We bring the best of our diverse experience to thoughtfully work through any project tasks and challenges. </a:t>
            </a:r>
          </a:p>
          <a:p>
            <a:r>
              <a:rPr lang="en-US" sz="2000" dirty="0"/>
              <a:t>Our collaborative project methodology will enable us to align with the City and work across a broad team of complimenting expertise to deliver this project. We bring local experience and the regulatory agency relationship that will help allow this project to progress in a smooth manner, while also bringing outside experience with cities across the southeast and beyond.</a:t>
            </a:r>
          </a:p>
          <a:p>
            <a:endParaRPr lang="en-US" sz="2000" dirty="0"/>
          </a:p>
          <a:p>
            <a:r>
              <a:rPr lang="en-US" sz="2000" dirty="0"/>
              <a:t>We also all appreciate the importance of planning ahead. We want to make sure that we understand the previous work that has been completed, the flexibility with those plans and studies, and really take the time to understand both short term and long term goals for this prominent project. </a:t>
            </a:r>
          </a:p>
          <a:p>
            <a:r>
              <a:rPr lang="en-US" sz="2000" dirty="0"/>
              <a:t>We know we need to plan for the farmers market and flow and parking that relates to that activity. We will want to kickstart this project with a robust discussion of what else you want to happen here. We want to keep in mind what already works on this parcel and what you all would like to happen on this parcel.</a:t>
            </a:r>
            <a:br>
              <a:rPr lang="en-US" sz="2000" dirty="0"/>
            </a:br>
            <a:br>
              <a:rPr lang="en-US" sz="2000" dirty="0"/>
            </a:br>
            <a:r>
              <a:rPr lang="en-US" sz="2000" dirty="0"/>
              <a:t>In your plan I saw pictures of kids in hallow costumes, concerts, frisbee golf, sporting events. Lets work together to make all these possible!</a:t>
            </a:r>
          </a:p>
        </p:txBody>
      </p:sp>
      <p:sp>
        <p:nvSpPr>
          <p:cNvPr id="4" name="Slide Number Placeholder 3"/>
          <p:cNvSpPr>
            <a:spLocks noGrp="1"/>
          </p:cNvSpPr>
          <p:nvPr>
            <p:ph type="sldNum" sz="quarter" idx="10"/>
          </p:nvPr>
        </p:nvSpPr>
        <p:spPr/>
        <p:txBody>
          <a:bodyPr/>
          <a:lstStyle/>
          <a:p>
            <a:fld id="{DC2AD48D-665A-4E1B-8F51-8123B7061F67}" type="slidenum">
              <a:rPr lang="en-US" smtClean="0"/>
              <a:t>14</a:t>
            </a:fld>
            <a:endParaRPr lang="en-US" dirty="0"/>
          </a:p>
        </p:txBody>
      </p:sp>
    </p:spTree>
    <p:extLst>
      <p:ext uri="{BB962C8B-B14F-4D97-AF65-F5344CB8AC3E}">
        <p14:creationId xmlns:p14="http://schemas.microsoft.com/office/powerpoint/2010/main" val="2187457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KATHERINE</a:t>
            </a:r>
          </a:p>
        </p:txBody>
      </p:sp>
      <p:sp>
        <p:nvSpPr>
          <p:cNvPr id="4" name="Slide Number Placeholder 3"/>
          <p:cNvSpPr>
            <a:spLocks noGrp="1"/>
          </p:cNvSpPr>
          <p:nvPr>
            <p:ph type="sldNum" sz="quarter" idx="10"/>
          </p:nvPr>
        </p:nvSpPr>
        <p:spPr/>
        <p:txBody>
          <a:bodyPr/>
          <a:lstStyle/>
          <a:p>
            <a:fld id="{4AC4EC1B-C899-4078-A210-521D65DCA6F0}" type="slidenum">
              <a:rPr lang="en-US" smtClean="0"/>
              <a:t>15</a:t>
            </a:fld>
            <a:endParaRPr lang="en-US" dirty="0"/>
          </a:p>
        </p:txBody>
      </p:sp>
    </p:spTree>
    <p:extLst>
      <p:ext uri="{BB962C8B-B14F-4D97-AF65-F5344CB8AC3E}">
        <p14:creationId xmlns:p14="http://schemas.microsoft.com/office/powerpoint/2010/main" val="713150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KATHERINE</a:t>
            </a:r>
          </a:p>
        </p:txBody>
      </p:sp>
      <p:sp>
        <p:nvSpPr>
          <p:cNvPr id="4" name="Slide Number Placeholder 3"/>
          <p:cNvSpPr>
            <a:spLocks noGrp="1"/>
          </p:cNvSpPr>
          <p:nvPr>
            <p:ph type="sldNum" sz="quarter" idx="10"/>
          </p:nvPr>
        </p:nvSpPr>
        <p:spPr/>
        <p:txBody>
          <a:bodyPr/>
          <a:lstStyle/>
          <a:p>
            <a:fld id="{4AC4EC1B-C899-4078-A210-521D65DCA6F0}" type="slidenum">
              <a:rPr lang="en-US" smtClean="0"/>
              <a:t>16</a:t>
            </a:fld>
            <a:endParaRPr lang="en-US" dirty="0"/>
          </a:p>
        </p:txBody>
      </p:sp>
    </p:spTree>
    <p:extLst>
      <p:ext uri="{BB962C8B-B14F-4D97-AF65-F5344CB8AC3E}">
        <p14:creationId xmlns:p14="http://schemas.microsoft.com/office/powerpoint/2010/main" val="1333304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KATHERINE</a:t>
            </a:r>
          </a:p>
        </p:txBody>
      </p:sp>
      <p:sp>
        <p:nvSpPr>
          <p:cNvPr id="4" name="Slide Number Placeholder 3"/>
          <p:cNvSpPr>
            <a:spLocks noGrp="1"/>
          </p:cNvSpPr>
          <p:nvPr>
            <p:ph type="sldNum" sz="quarter" idx="10"/>
          </p:nvPr>
        </p:nvSpPr>
        <p:spPr/>
        <p:txBody>
          <a:bodyPr/>
          <a:lstStyle/>
          <a:p>
            <a:fld id="{4AC4EC1B-C899-4078-A210-521D65DCA6F0}" type="slidenum">
              <a:rPr lang="en-US" smtClean="0"/>
              <a:t>17</a:t>
            </a:fld>
            <a:endParaRPr lang="en-US" dirty="0"/>
          </a:p>
        </p:txBody>
      </p:sp>
    </p:spTree>
    <p:extLst>
      <p:ext uri="{BB962C8B-B14F-4D97-AF65-F5344CB8AC3E}">
        <p14:creationId xmlns:p14="http://schemas.microsoft.com/office/powerpoint/2010/main" val="1992668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KATHERINE</a:t>
            </a:r>
          </a:p>
          <a:p>
            <a:br>
              <a:rPr lang="en-US" sz="2000" dirty="0"/>
            </a:br>
            <a:r>
              <a:rPr lang="en-US" sz="2000" dirty="0"/>
              <a:t>Our team has worked on every component of this project and will be ready to address project needs</a:t>
            </a:r>
          </a:p>
        </p:txBody>
      </p:sp>
      <p:sp>
        <p:nvSpPr>
          <p:cNvPr id="4" name="Slide Number Placeholder 3"/>
          <p:cNvSpPr>
            <a:spLocks noGrp="1"/>
          </p:cNvSpPr>
          <p:nvPr>
            <p:ph type="sldNum" sz="quarter" idx="10"/>
          </p:nvPr>
        </p:nvSpPr>
        <p:spPr/>
        <p:txBody>
          <a:bodyPr/>
          <a:lstStyle/>
          <a:p>
            <a:fld id="{4AC4EC1B-C899-4078-A210-521D65DCA6F0}" type="slidenum">
              <a:rPr lang="en-US" smtClean="0"/>
              <a:t>18</a:t>
            </a:fld>
            <a:endParaRPr lang="en-US" dirty="0"/>
          </a:p>
        </p:txBody>
      </p:sp>
    </p:spTree>
    <p:extLst>
      <p:ext uri="{BB962C8B-B14F-4D97-AF65-F5344CB8AC3E}">
        <p14:creationId xmlns:p14="http://schemas.microsoft.com/office/powerpoint/2010/main" val="1951001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BRIAN</a:t>
            </a:r>
          </a:p>
          <a:p>
            <a:endParaRPr lang="en-US" sz="2000" dirty="0"/>
          </a:p>
          <a:p>
            <a:r>
              <a:rPr lang="en-US" sz="2000" dirty="0"/>
              <a:t>Let’s get into some specifics </a:t>
            </a:r>
          </a:p>
        </p:txBody>
      </p:sp>
      <p:sp>
        <p:nvSpPr>
          <p:cNvPr id="4" name="Slide Number Placeholder 3"/>
          <p:cNvSpPr>
            <a:spLocks noGrp="1"/>
          </p:cNvSpPr>
          <p:nvPr>
            <p:ph type="sldNum" sz="quarter" idx="10"/>
          </p:nvPr>
        </p:nvSpPr>
        <p:spPr/>
        <p:txBody>
          <a:bodyPr/>
          <a:lstStyle/>
          <a:p>
            <a:fld id="{DC2AD48D-665A-4E1B-8F51-8123B7061F67}" type="slidenum">
              <a:rPr lang="en-US" smtClean="0"/>
              <a:t>19</a:t>
            </a:fld>
            <a:endParaRPr lang="en-US" dirty="0"/>
          </a:p>
        </p:txBody>
      </p:sp>
    </p:spTree>
    <p:extLst>
      <p:ext uri="{BB962C8B-B14F-4D97-AF65-F5344CB8AC3E}">
        <p14:creationId xmlns:p14="http://schemas.microsoft.com/office/powerpoint/2010/main" val="907590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KATHERINE:</a:t>
            </a:r>
          </a:p>
          <a:p>
            <a:endParaRPr lang="en-US" sz="2000" dirty="0"/>
          </a:p>
          <a:p>
            <a:r>
              <a:rPr lang="en-US" sz="2000" dirty="0"/>
              <a:t>Feel free to stop us at any point and we are happy to answer questions…we would love to make this conversational</a:t>
            </a:r>
          </a:p>
        </p:txBody>
      </p:sp>
      <p:sp>
        <p:nvSpPr>
          <p:cNvPr id="4" name="Slide Number Placeholder 3"/>
          <p:cNvSpPr>
            <a:spLocks noGrp="1"/>
          </p:cNvSpPr>
          <p:nvPr>
            <p:ph type="sldNum" sz="quarter" idx="10"/>
          </p:nvPr>
        </p:nvSpPr>
        <p:spPr/>
        <p:txBody>
          <a:bodyPr/>
          <a:lstStyle/>
          <a:p>
            <a:fld id="{4AC4EC1B-C899-4078-A210-521D65DCA6F0}" type="slidenum">
              <a:rPr lang="en-US" smtClean="0"/>
              <a:t>2</a:t>
            </a:fld>
            <a:endParaRPr lang="en-US" dirty="0"/>
          </a:p>
        </p:txBody>
      </p:sp>
    </p:spTree>
    <p:extLst>
      <p:ext uri="{BB962C8B-B14F-4D97-AF65-F5344CB8AC3E}">
        <p14:creationId xmlns:p14="http://schemas.microsoft.com/office/powerpoint/2010/main" val="4205147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BRIAN</a:t>
            </a:r>
            <a:br>
              <a:rPr lang="en-US" sz="1400" dirty="0"/>
            </a:br>
            <a:br>
              <a:rPr lang="en-US" sz="1400" dirty="0"/>
            </a:br>
            <a:r>
              <a:rPr lang="en-US" sz="1400" dirty="0"/>
              <a:t>Start by mentioning that you live and recreate here, you also drive the roads that surround this project. Make a plug that this means something to you personally and with your family.</a:t>
            </a:r>
          </a:p>
          <a:p>
            <a:endParaRPr lang="en-US" sz="1400" dirty="0"/>
          </a:p>
          <a:p>
            <a:r>
              <a:rPr lang="en-US" sz="1400" dirty="0"/>
              <a:t>A key to this project’s success is that you end up with a public space that is both loved and consistently utilized. </a:t>
            </a:r>
          </a:p>
          <a:p>
            <a:r>
              <a:rPr lang="en-US" sz="1400" dirty="0"/>
              <a:t>It needs to be a destination that locals and visitors want to explore. It needs to connect to existing and potential future pedestrian access points.</a:t>
            </a:r>
            <a:br>
              <a:rPr lang="en-US" sz="1400" dirty="0"/>
            </a:br>
            <a:br>
              <a:rPr lang="en-US" sz="1400" dirty="0"/>
            </a:br>
            <a:r>
              <a:rPr lang="en-US" sz="1400" dirty="0"/>
              <a:t>It needs to be a functional space supporting uses that Simpsonville values: for example you want space that people can just throw a blanket down for a picnic and you want space for more formal events.</a:t>
            </a:r>
            <a:br>
              <a:rPr lang="en-US" sz="1400" dirty="0"/>
            </a:br>
            <a:endParaRPr lang="en-US" sz="1400" dirty="0"/>
          </a:p>
          <a:p>
            <a:r>
              <a:rPr lang="en-US" sz="1400" dirty="0"/>
              <a:t>We know the charrette process was included in the Downtown Master Plan process. That being said, we feel it is important to keep the public engaged and excited about the project. One affordable way to do this is through graphics and interactive websites. Our ROBUST design team is fully equipped to help with this effort providing assistance from a press releases to an interactive StoryMap that can be updated throughout the project.</a:t>
            </a:r>
          </a:p>
          <a:p>
            <a:endParaRPr lang="en-US" sz="1400" dirty="0"/>
          </a:p>
          <a:p>
            <a:r>
              <a:rPr lang="en-US" sz="1400" dirty="0"/>
              <a:t>We are also experienced and capable of both in person and virtual public engagement</a:t>
            </a:r>
          </a:p>
          <a:p>
            <a:endParaRPr lang="en-US" sz="1400" dirty="0"/>
          </a:p>
          <a:p>
            <a:r>
              <a:rPr lang="en-US" sz="1400" dirty="0"/>
              <a:t>More details about GIS</a:t>
            </a:r>
          </a:p>
          <a:p>
            <a:pPr defTabSz="924916">
              <a:defRPr/>
            </a:pPr>
            <a:r>
              <a:rPr lang="en-US" sz="1400" dirty="0"/>
              <a:t>SynTerra’s online GIS offerings include password-protected synchronized 2D/3D data visualizations, query-driven statistical analysis with full chart/graph support, 2D/3D measurement capabilities, 2D sketching tools, Apple/Android/Windows mobile device support, mobile data editing, custom print layouts, and more. </a:t>
            </a:r>
            <a:br>
              <a:rPr lang="en-US" sz="1400" dirty="0"/>
            </a:br>
            <a:br>
              <a:rPr lang="en-US" sz="1400" dirty="0"/>
            </a:br>
            <a:r>
              <a:rPr lang="en-US" sz="1400" dirty="0"/>
              <a:t>What is a StoryMap:</a:t>
            </a:r>
            <a:br>
              <a:rPr lang="en-US" sz="1400" dirty="0"/>
            </a:br>
            <a:r>
              <a:rPr lang="en-US" sz="1400" dirty="0"/>
              <a:t>We also offer Story Map development and support, integrating the power of GIS in an interactive PowerPoint-like format that are great for presentations and reports.</a:t>
            </a:r>
          </a:p>
          <a:p>
            <a:endParaRPr lang="en-US" sz="1400" dirty="0"/>
          </a:p>
        </p:txBody>
      </p:sp>
      <p:sp>
        <p:nvSpPr>
          <p:cNvPr id="4" name="Slide Number Placeholder 3"/>
          <p:cNvSpPr>
            <a:spLocks noGrp="1"/>
          </p:cNvSpPr>
          <p:nvPr>
            <p:ph type="sldNum" sz="quarter" idx="10"/>
          </p:nvPr>
        </p:nvSpPr>
        <p:spPr/>
        <p:txBody>
          <a:bodyPr/>
          <a:lstStyle/>
          <a:p>
            <a:fld id="{4AC4EC1B-C899-4078-A210-521D65DCA6F0}" type="slidenum">
              <a:rPr lang="en-US" smtClean="0"/>
              <a:t>20</a:t>
            </a:fld>
            <a:endParaRPr lang="en-US" dirty="0"/>
          </a:p>
        </p:txBody>
      </p:sp>
    </p:spTree>
    <p:extLst>
      <p:ext uri="{BB962C8B-B14F-4D97-AF65-F5344CB8AC3E}">
        <p14:creationId xmlns:p14="http://schemas.microsoft.com/office/powerpoint/2010/main" val="4268217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BRIAN</a:t>
            </a:r>
          </a:p>
          <a:p>
            <a:r>
              <a:rPr lang="en-US" sz="1400" dirty="0"/>
              <a:t>We recognize that there are many components of this project will drive it’s success. </a:t>
            </a:r>
          </a:p>
          <a:p>
            <a:r>
              <a:rPr lang="en-US" sz="1400" dirty="0"/>
              <a:t>This is an engineering project at its core. The success of this park space and the streetscaping relies on really good survey, as builts, utility analysis and the ability to work around existing limitations to this project.  </a:t>
            </a:r>
          </a:p>
          <a:p>
            <a:endParaRPr lang="en-US" sz="1400" dirty="0"/>
          </a:p>
          <a:p>
            <a:r>
              <a:rPr lang="en-US" sz="1400" dirty="0"/>
              <a:t>We bring the multifaceted engineering required for project success, including geotechnical analysis, civil site design, permitting, erosion control, stormwater.</a:t>
            </a:r>
          </a:p>
          <a:p>
            <a:endParaRPr lang="en-US" sz="1400" dirty="0"/>
          </a:p>
          <a:p>
            <a:pPr defTabSz="924916">
              <a:defRPr/>
            </a:pPr>
            <a:r>
              <a:rPr lang="en-US" sz="1400" dirty="0"/>
              <a:t>Again we will be responsible with the City’s funding for this Project and will make suggestions to improve the City Park Project from start to finish and we will focus on this Project being a long-term and sustainable initiative for the City of Simpsonville</a:t>
            </a:r>
          </a:p>
          <a:p>
            <a:endParaRPr lang="en-US" sz="1400" dirty="0"/>
          </a:p>
        </p:txBody>
      </p:sp>
      <p:sp>
        <p:nvSpPr>
          <p:cNvPr id="4" name="Slide Number Placeholder 3"/>
          <p:cNvSpPr>
            <a:spLocks noGrp="1"/>
          </p:cNvSpPr>
          <p:nvPr>
            <p:ph type="sldNum" sz="quarter" idx="10"/>
          </p:nvPr>
        </p:nvSpPr>
        <p:spPr/>
        <p:txBody>
          <a:bodyPr/>
          <a:lstStyle/>
          <a:p>
            <a:fld id="{4AC4EC1B-C899-4078-A210-521D65DCA6F0}" type="slidenum">
              <a:rPr lang="en-US" smtClean="0"/>
              <a:t>21</a:t>
            </a:fld>
            <a:endParaRPr lang="en-US" dirty="0"/>
          </a:p>
        </p:txBody>
      </p:sp>
    </p:spTree>
    <p:extLst>
      <p:ext uri="{BB962C8B-B14F-4D97-AF65-F5344CB8AC3E}">
        <p14:creationId xmlns:p14="http://schemas.microsoft.com/office/powerpoint/2010/main" val="2914634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BRIAN</a:t>
            </a:r>
          </a:p>
          <a:p>
            <a:br>
              <a:rPr lang="en-US" sz="1400" dirty="0"/>
            </a:br>
            <a:r>
              <a:rPr lang="en-US" sz="1400" dirty="0"/>
              <a:t>ADD </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Other Grants: Our firms also have vast experience with many grants including, RIA, CDBG, South Carolina Revolving Loan Funds, C funds, Department of Commerce funds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Private Investment: We think the prominence of this park could garner private investment to offset some of the costs not only from traditional businesses but even think about partnering with local schools. Furman or even the SC Governor’s School for the Arts and Humanities funding assistance.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endParaRPr lang="en-US" sz="1400" dirty="0"/>
          </a:p>
        </p:txBody>
      </p:sp>
      <p:sp>
        <p:nvSpPr>
          <p:cNvPr id="4" name="Slide Number Placeholder 3"/>
          <p:cNvSpPr>
            <a:spLocks noGrp="1"/>
          </p:cNvSpPr>
          <p:nvPr>
            <p:ph type="sldNum" sz="quarter" idx="10"/>
          </p:nvPr>
        </p:nvSpPr>
        <p:spPr/>
        <p:txBody>
          <a:bodyPr/>
          <a:lstStyle/>
          <a:p>
            <a:fld id="{4AC4EC1B-C899-4078-A210-521D65DCA6F0}" type="slidenum">
              <a:rPr lang="en-US" smtClean="0"/>
              <a:t>22</a:t>
            </a:fld>
            <a:endParaRPr lang="en-US" dirty="0"/>
          </a:p>
        </p:txBody>
      </p:sp>
    </p:spTree>
    <p:extLst>
      <p:ext uri="{BB962C8B-B14F-4D97-AF65-F5344CB8AC3E}">
        <p14:creationId xmlns:p14="http://schemas.microsoft.com/office/powerpoint/2010/main" val="1383602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a:t>
            </a:r>
          </a:p>
          <a:p>
            <a:endParaRPr lang="en-US" baseline="0" dirty="0"/>
          </a:p>
          <a:p>
            <a:r>
              <a:rPr lang="en-US" baseline="0" dirty="0"/>
              <a:t>General Design points feel free to elaborate on all of these</a:t>
            </a:r>
          </a:p>
          <a:p>
            <a:endParaRPr lang="en-US" dirty="0"/>
          </a:p>
          <a:p>
            <a:r>
              <a:rPr lang="en-US" dirty="0"/>
              <a:t>CPTED is defined as a multi-disciplinary approach for reducing crime through urban and environmental design and the management and use of built environments. In planning this space we will keep these principles in mind at the forefront. Katherine is a CPTED professional</a:t>
            </a:r>
          </a:p>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23</a:t>
            </a:fld>
            <a:endParaRPr lang="en-US" dirty="0"/>
          </a:p>
        </p:txBody>
      </p:sp>
    </p:spTree>
    <p:extLst>
      <p:ext uri="{BB962C8B-B14F-4D97-AF65-F5344CB8AC3E}">
        <p14:creationId xmlns:p14="http://schemas.microsoft.com/office/powerpoint/2010/main" val="3763404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KEVIN</a:t>
            </a:r>
          </a:p>
          <a:p>
            <a:endParaRPr lang="en-US" sz="1400" dirty="0">
              <a:solidFill>
                <a:srgbClr val="1C2E5D"/>
              </a:solidFill>
              <a:latin typeface="Helvetica" pitchFamily="34" charset="0"/>
            </a:endParaRPr>
          </a:p>
          <a:p>
            <a:r>
              <a:rPr lang="en-US" sz="1400" dirty="0">
                <a:solidFill>
                  <a:srgbClr val="1C2E5D"/>
                </a:solidFill>
                <a:latin typeface="Helvetica" pitchFamily="34" charset="0"/>
              </a:rPr>
              <a:t>Inventory &amp; Mapping of Existing Conditions</a:t>
            </a:r>
          </a:p>
          <a:p>
            <a:r>
              <a:rPr lang="en-US" sz="1400" dirty="0">
                <a:solidFill>
                  <a:srgbClr val="1C2E5D"/>
                </a:solidFill>
                <a:latin typeface="Helvetica" pitchFamily="34" charset="0"/>
              </a:rPr>
              <a:t>Evaluation of Downtown Master Plan</a:t>
            </a:r>
          </a:p>
          <a:p>
            <a:r>
              <a:rPr lang="en-US" sz="1400" dirty="0">
                <a:solidFill>
                  <a:srgbClr val="1C2E5D"/>
                </a:solidFill>
                <a:latin typeface="Helvetica" pitchFamily="34" charset="0"/>
              </a:rPr>
              <a:t>Evaluate Existing local and County tree ordinance and standards</a:t>
            </a:r>
          </a:p>
          <a:p>
            <a:r>
              <a:rPr lang="en-US" sz="1400" dirty="0">
                <a:solidFill>
                  <a:srgbClr val="1C2E5D"/>
                </a:solidFill>
                <a:latin typeface="Helvetica" pitchFamily="34" charset="0"/>
              </a:rPr>
              <a:t>Establish Community/Simpsonville Goals</a:t>
            </a:r>
          </a:p>
          <a:p>
            <a:r>
              <a:rPr lang="en-US" sz="1400" dirty="0">
                <a:solidFill>
                  <a:srgbClr val="1C2E5D"/>
                </a:solidFill>
                <a:latin typeface="Helvetica" pitchFamily="34" charset="0"/>
              </a:rPr>
              <a:t>Establish project goals for GSI (Green Stormwater Infrastructure) and LID (Low Impact Development) principles</a:t>
            </a:r>
          </a:p>
          <a:p>
            <a:r>
              <a:rPr lang="en-US" sz="1400" dirty="0">
                <a:solidFill>
                  <a:srgbClr val="1C2E5D"/>
                </a:solidFill>
                <a:latin typeface="Helvetica" pitchFamily="34" charset="0"/>
              </a:rPr>
              <a:t>Subsurface Drainage &amp; Routing of needed drainage</a:t>
            </a:r>
          </a:p>
          <a:p>
            <a:r>
              <a:rPr lang="en-US" sz="1400" dirty="0">
                <a:solidFill>
                  <a:srgbClr val="1C2E5D"/>
                </a:solidFill>
                <a:latin typeface="Helvetica" pitchFamily="34" charset="0"/>
              </a:rPr>
              <a:t>Develop minimums for soil volume and standard for implementation (open planter, suspended slab and/or modular suspended pavement system)</a:t>
            </a:r>
          </a:p>
          <a:p>
            <a:r>
              <a:rPr lang="en-US" sz="1400" dirty="0">
                <a:solidFill>
                  <a:srgbClr val="1C2E5D"/>
                </a:solidFill>
                <a:latin typeface="Helvetica" pitchFamily="34" charset="0"/>
              </a:rPr>
              <a:t>Irrigation Standards</a:t>
            </a:r>
          </a:p>
          <a:p>
            <a:r>
              <a:rPr lang="en-US" sz="1400" dirty="0">
                <a:solidFill>
                  <a:srgbClr val="1C2E5D"/>
                </a:solidFill>
                <a:latin typeface="Helvetica" pitchFamily="34" charset="0"/>
              </a:rPr>
              <a:t>Overhead Utility conflicts</a:t>
            </a:r>
          </a:p>
          <a:p>
            <a:r>
              <a:rPr lang="en-US" sz="1400" dirty="0">
                <a:solidFill>
                  <a:srgbClr val="1C2E5D"/>
                </a:solidFill>
                <a:latin typeface="Helvetica" pitchFamily="34" charset="0"/>
              </a:rPr>
              <a:t>Subsurface Utility conflicts affecting the root ball depths or limiting soil volume</a:t>
            </a:r>
          </a:p>
          <a:p>
            <a:r>
              <a:rPr lang="en-US" sz="1400" dirty="0">
                <a:solidFill>
                  <a:srgbClr val="1C2E5D"/>
                </a:solidFill>
                <a:latin typeface="Helvetica" pitchFamily="34" charset="0"/>
              </a:rPr>
              <a:t>Finding good tree stock (inventory supply/caliper size/healthy root and branching structure) </a:t>
            </a:r>
          </a:p>
          <a:p>
            <a:r>
              <a:rPr lang="en-US" sz="1400" dirty="0">
                <a:solidFill>
                  <a:srgbClr val="1C2E5D"/>
                </a:solidFill>
                <a:latin typeface="Helvetica" pitchFamily="34" charset="0"/>
              </a:rPr>
              <a:t>Utility conflicts affecting the root ball depths or limiting soil volume</a:t>
            </a:r>
          </a:p>
          <a:p>
            <a:r>
              <a:rPr lang="en-US" sz="1400" dirty="0">
                <a:solidFill>
                  <a:srgbClr val="1C2E5D"/>
                </a:solidFill>
                <a:latin typeface="Helvetica" pitchFamily="34" charset="0"/>
              </a:rPr>
              <a:t>Routing the subsurface drainage </a:t>
            </a:r>
          </a:p>
          <a:p>
            <a:endParaRPr lang="en-US" sz="1400" dirty="0"/>
          </a:p>
        </p:txBody>
      </p:sp>
      <p:sp>
        <p:nvSpPr>
          <p:cNvPr id="4" name="Slide Number Placeholder 3"/>
          <p:cNvSpPr>
            <a:spLocks noGrp="1"/>
          </p:cNvSpPr>
          <p:nvPr>
            <p:ph type="sldNum" sz="quarter" idx="10"/>
          </p:nvPr>
        </p:nvSpPr>
        <p:spPr/>
        <p:txBody>
          <a:bodyPr/>
          <a:lstStyle/>
          <a:p>
            <a:fld id="{4AC4EC1B-C899-4078-A210-521D65DCA6F0}" type="slidenum">
              <a:rPr lang="en-US" smtClean="0"/>
              <a:t>24</a:t>
            </a:fld>
            <a:endParaRPr lang="en-US" dirty="0"/>
          </a:p>
        </p:txBody>
      </p:sp>
    </p:spTree>
    <p:extLst>
      <p:ext uri="{BB962C8B-B14F-4D97-AF65-F5344CB8AC3E}">
        <p14:creationId xmlns:p14="http://schemas.microsoft.com/office/powerpoint/2010/main" val="1447151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KEVIN</a:t>
            </a:r>
          </a:p>
          <a:p>
            <a:endParaRPr lang="en-US" sz="1400" dirty="0"/>
          </a:p>
          <a:p>
            <a:r>
              <a:rPr lang="en-US" sz="1400" b="1" dirty="0">
                <a:solidFill>
                  <a:srgbClr val="1C2E5D"/>
                </a:solidFill>
                <a:latin typeface="Helvetica" pitchFamily="34" charset="0"/>
              </a:rPr>
              <a:t>Biodiversity – Careful tree selection</a:t>
            </a:r>
          </a:p>
          <a:p>
            <a:pPr marL="289036" indent="-289036">
              <a:buFont typeface="Arial" panose="020B0604020202020204" pitchFamily="34" charset="0"/>
              <a:buChar char="•"/>
            </a:pPr>
            <a:r>
              <a:rPr lang="en-US" sz="1400" dirty="0">
                <a:solidFill>
                  <a:srgbClr val="1C2E5D"/>
                </a:solidFill>
                <a:latin typeface="Helvetica" pitchFamily="34" charset="0"/>
              </a:rPr>
              <a:t>Climate-appropriate plants</a:t>
            </a:r>
          </a:p>
          <a:p>
            <a:pPr marL="289036" indent="-289036">
              <a:buFont typeface="Arial" panose="020B0604020202020204" pitchFamily="34" charset="0"/>
              <a:buChar char="•"/>
            </a:pPr>
            <a:r>
              <a:rPr lang="en-US" sz="1400" dirty="0">
                <a:solidFill>
                  <a:srgbClr val="1C2E5D"/>
                </a:solidFill>
                <a:latin typeface="Helvetica" pitchFamily="34" charset="0"/>
              </a:rPr>
              <a:t>Respectful biodiverse palette </a:t>
            </a:r>
          </a:p>
          <a:p>
            <a:pPr marL="289036" indent="-289036">
              <a:buFont typeface="Arial" panose="020B0604020202020204" pitchFamily="34" charset="0"/>
              <a:buChar char="•"/>
            </a:pPr>
            <a:r>
              <a:rPr lang="en-US" sz="1400" dirty="0">
                <a:solidFill>
                  <a:srgbClr val="1C2E5D"/>
                </a:solidFill>
                <a:latin typeface="Helvetica" pitchFamily="34" charset="0"/>
              </a:rPr>
              <a:t>Weather patterns</a:t>
            </a:r>
          </a:p>
          <a:p>
            <a:pPr marL="289036" indent="-289036">
              <a:buFont typeface="Arial" panose="020B0604020202020204" pitchFamily="34" charset="0"/>
              <a:buChar char="•"/>
            </a:pPr>
            <a:r>
              <a:rPr lang="en-US" sz="1400" dirty="0">
                <a:solidFill>
                  <a:srgbClr val="1C2E5D"/>
                </a:solidFill>
                <a:latin typeface="Helvetica" pitchFamily="34" charset="0"/>
              </a:rPr>
              <a:t>Shade canopy</a:t>
            </a:r>
          </a:p>
          <a:p>
            <a:pPr marL="289036" indent="-289036">
              <a:buFont typeface="Arial" panose="020B0604020202020204" pitchFamily="34" charset="0"/>
              <a:buChar char="•"/>
            </a:pPr>
            <a:r>
              <a:rPr lang="en-US" sz="1400" dirty="0">
                <a:solidFill>
                  <a:srgbClr val="1C2E5D"/>
                </a:solidFill>
                <a:latin typeface="Helvetica" pitchFamily="34" charset="0"/>
              </a:rPr>
              <a:t>Cost effective maintenance plan</a:t>
            </a:r>
          </a:p>
          <a:p>
            <a:pPr marL="289036" indent="-289036">
              <a:buFont typeface="Arial" panose="020B0604020202020204" pitchFamily="34" charset="0"/>
              <a:buChar char="•"/>
            </a:pPr>
            <a:r>
              <a:rPr lang="en-US" sz="1400" dirty="0">
                <a:solidFill>
                  <a:srgbClr val="1C2E5D"/>
                </a:solidFill>
                <a:latin typeface="Helvetica" pitchFamily="34" charset="0"/>
              </a:rPr>
              <a:t>Identifiable spaces</a:t>
            </a:r>
          </a:p>
          <a:p>
            <a:pPr marL="289036" indent="-289036">
              <a:buFont typeface="Arial" panose="020B0604020202020204" pitchFamily="34" charset="0"/>
              <a:buChar char="•"/>
            </a:pPr>
            <a:r>
              <a:rPr lang="en-US" sz="1400" dirty="0">
                <a:solidFill>
                  <a:srgbClr val="1C2E5D"/>
                </a:solidFill>
                <a:latin typeface="Helvetica" pitchFamily="34" charset="0"/>
              </a:rPr>
              <a:t>ANSI Standards</a:t>
            </a:r>
          </a:p>
          <a:p>
            <a:pPr marL="289036" indent="-289036">
              <a:buFont typeface="Arial" panose="020B0604020202020204" pitchFamily="34" charset="0"/>
              <a:buChar char="•"/>
            </a:pPr>
            <a:r>
              <a:rPr lang="en-US" sz="1400" dirty="0">
                <a:solidFill>
                  <a:srgbClr val="1C2E5D"/>
                </a:solidFill>
                <a:latin typeface="Helvetica" pitchFamily="34" charset="0"/>
              </a:rPr>
              <a:t>Soil specifications</a:t>
            </a:r>
          </a:p>
          <a:p>
            <a:endParaRPr lang="en-US" sz="1400" dirty="0"/>
          </a:p>
          <a:p>
            <a:pPr marL="289036" indent="-289036">
              <a:buFont typeface="Arial" panose="020B0604020202020204" pitchFamily="34" charset="0"/>
              <a:buChar char="•"/>
            </a:pPr>
            <a:r>
              <a:rPr lang="en-US" sz="1400" dirty="0">
                <a:solidFill>
                  <a:srgbClr val="1C2E5D"/>
                </a:solidFill>
                <a:latin typeface="Helvetica" pitchFamily="34" charset="0"/>
              </a:rPr>
              <a:t>Paving Standards </a:t>
            </a:r>
          </a:p>
          <a:p>
            <a:pPr marL="289036" indent="-289036">
              <a:buFont typeface="Arial" panose="020B0604020202020204" pitchFamily="34" charset="0"/>
              <a:buChar char="•"/>
            </a:pPr>
            <a:r>
              <a:rPr lang="en-US" sz="1400" dirty="0">
                <a:solidFill>
                  <a:srgbClr val="1C2E5D"/>
                </a:solidFill>
                <a:latin typeface="Helvetica" pitchFamily="34" charset="0"/>
              </a:rPr>
              <a:t>Pedestrian Zones </a:t>
            </a:r>
          </a:p>
          <a:p>
            <a:pPr marL="289036" indent="-289036">
              <a:buFont typeface="Arial" panose="020B0604020202020204" pitchFamily="34" charset="0"/>
              <a:buChar char="•"/>
            </a:pPr>
            <a:r>
              <a:rPr lang="en-US" sz="1400" dirty="0">
                <a:solidFill>
                  <a:srgbClr val="1C2E5D"/>
                </a:solidFill>
                <a:latin typeface="Helvetica" pitchFamily="34" charset="0"/>
              </a:rPr>
              <a:t>Placemaking Opportunities </a:t>
            </a:r>
          </a:p>
          <a:p>
            <a:pPr marL="289036" indent="-289036">
              <a:buFont typeface="Arial" panose="020B0604020202020204" pitchFamily="34" charset="0"/>
              <a:buChar char="•"/>
            </a:pPr>
            <a:r>
              <a:rPr lang="en-US" sz="1400" dirty="0">
                <a:solidFill>
                  <a:srgbClr val="1C2E5D"/>
                </a:solidFill>
                <a:latin typeface="Helvetica" pitchFamily="34" charset="0"/>
              </a:rPr>
              <a:t>Streetscape Furnishing Standards </a:t>
            </a:r>
          </a:p>
          <a:p>
            <a:endParaRPr lang="en-US" sz="1400" dirty="0"/>
          </a:p>
        </p:txBody>
      </p:sp>
      <p:sp>
        <p:nvSpPr>
          <p:cNvPr id="4" name="Slide Number Placeholder 3"/>
          <p:cNvSpPr>
            <a:spLocks noGrp="1"/>
          </p:cNvSpPr>
          <p:nvPr>
            <p:ph type="sldNum" sz="quarter" idx="10"/>
          </p:nvPr>
        </p:nvSpPr>
        <p:spPr/>
        <p:txBody>
          <a:bodyPr/>
          <a:lstStyle/>
          <a:p>
            <a:fld id="{4AC4EC1B-C899-4078-A210-521D65DCA6F0}" type="slidenum">
              <a:rPr lang="en-US" smtClean="0"/>
              <a:t>25</a:t>
            </a:fld>
            <a:endParaRPr lang="en-US" dirty="0"/>
          </a:p>
        </p:txBody>
      </p:sp>
    </p:spTree>
    <p:extLst>
      <p:ext uri="{BB962C8B-B14F-4D97-AF65-F5344CB8AC3E}">
        <p14:creationId xmlns:p14="http://schemas.microsoft.com/office/powerpoint/2010/main" val="70805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KATHERINE</a:t>
            </a:r>
            <a:br>
              <a:rPr lang="en-US" sz="2000" dirty="0"/>
            </a:br>
            <a:r>
              <a:rPr lang="en-US" sz="2000" dirty="0"/>
              <a:t>Bring it home</a:t>
            </a:r>
          </a:p>
          <a:p>
            <a:endParaRPr lang="en-US" sz="2000" dirty="0"/>
          </a:p>
          <a:p>
            <a:r>
              <a:rPr lang="en-US" sz="2000" dirty="0"/>
              <a:t>Our team brings a multifaceted and experienced approach to engineering, landscape architecture, urban design, traffic, and electrical.</a:t>
            </a:r>
          </a:p>
          <a:p>
            <a:r>
              <a:rPr lang="en-US" sz="2000" dirty="0"/>
              <a:t>We are invested in this community!!</a:t>
            </a:r>
          </a:p>
          <a:p>
            <a:pPr defTabSz="924916">
              <a:defRPr/>
            </a:pPr>
            <a:endParaRPr lang="en-US" sz="2000" dirty="0"/>
          </a:p>
        </p:txBody>
      </p:sp>
      <p:sp>
        <p:nvSpPr>
          <p:cNvPr id="4" name="Slide Number Placeholder 3"/>
          <p:cNvSpPr>
            <a:spLocks noGrp="1"/>
          </p:cNvSpPr>
          <p:nvPr>
            <p:ph type="sldNum" sz="quarter" idx="10"/>
          </p:nvPr>
        </p:nvSpPr>
        <p:spPr/>
        <p:txBody>
          <a:bodyPr/>
          <a:lstStyle/>
          <a:p>
            <a:fld id="{4AC4EC1B-C899-4078-A210-521D65DCA6F0}" type="slidenum">
              <a:rPr lang="en-US" smtClean="0"/>
              <a:t>26</a:t>
            </a:fld>
            <a:endParaRPr lang="en-US" dirty="0"/>
          </a:p>
        </p:txBody>
      </p:sp>
    </p:spTree>
    <p:extLst>
      <p:ext uri="{BB962C8B-B14F-4D97-AF65-F5344CB8AC3E}">
        <p14:creationId xmlns:p14="http://schemas.microsoft.com/office/powerpoint/2010/main" val="2351530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KATHERINE</a:t>
            </a:r>
          </a:p>
        </p:txBody>
      </p:sp>
      <p:sp>
        <p:nvSpPr>
          <p:cNvPr id="4" name="Slide Number Placeholder 3"/>
          <p:cNvSpPr>
            <a:spLocks noGrp="1"/>
          </p:cNvSpPr>
          <p:nvPr>
            <p:ph type="sldNum" sz="quarter" idx="10"/>
          </p:nvPr>
        </p:nvSpPr>
        <p:spPr/>
        <p:txBody>
          <a:bodyPr/>
          <a:lstStyle/>
          <a:p>
            <a:fld id="{4AC4EC1B-C899-4078-A210-521D65DCA6F0}" type="slidenum">
              <a:rPr lang="en-US" smtClean="0"/>
              <a:t>27</a:t>
            </a:fld>
            <a:endParaRPr lang="en-US" dirty="0"/>
          </a:p>
        </p:txBody>
      </p:sp>
    </p:spTree>
    <p:extLst>
      <p:ext uri="{BB962C8B-B14F-4D97-AF65-F5344CB8AC3E}">
        <p14:creationId xmlns:p14="http://schemas.microsoft.com/office/powerpoint/2010/main" val="2383287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28</a:t>
            </a:fld>
            <a:endParaRPr lang="en-US" dirty="0"/>
          </a:p>
        </p:txBody>
      </p:sp>
    </p:spTree>
    <p:extLst>
      <p:ext uri="{BB962C8B-B14F-4D97-AF65-F5344CB8AC3E}">
        <p14:creationId xmlns:p14="http://schemas.microsoft.com/office/powerpoint/2010/main" val="750427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29</a:t>
            </a:fld>
            <a:endParaRPr lang="en-US" dirty="0"/>
          </a:p>
        </p:txBody>
      </p:sp>
    </p:spTree>
    <p:extLst>
      <p:ext uri="{BB962C8B-B14F-4D97-AF65-F5344CB8AC3E}">
        <p14:creationId xmlns:p14="http://schemas.microsoft.com/office/powerpoint/2010/main" val="358743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We will all introduce ourselves..</a:t>
            </a:r>
          </a:p>
          <a:p>
            <a:endParaRPr lang="en-US" sz="2000" dirty="0"/>
          </a:p>
          <a:p>
            <a:pPr defTabSz="924916">
              <a:defRPr/>
            </a:pPr>
            <a:r>
              <a:rPr lang="en-US" sz="2000" dirty="0"/>
              <a:t>Katherine hit on being the project manager.</a:t>
            </a:r>
          </a:p>
          <a:p>
            <a:pPr defTabSz="924916">
              <a:defRPr/>
            </a:pPr>
            <a:r>
              <a:rPr lang="en-US" sz="2000" dirty="0"/>
              <a:t>I am a career-dedicated certified planner with a strong background in science. I will bring the planning lens to the core engineering and science that we do and will help support the vision for Simpsonville to simply be the place to want to be!</a:t>
            </a:r>
          </a:p>
        </p:txBody>
      </p:sp>
      <p:sp>
        <p:nvSpPr>
          <p:cNvPr id="4" name="Slide Number Placeholder 3"/>
          <p:cNvSpPr>
            <a:spLocks noGrp="1"/>
          </p:cNvSpPr>
          <p:nvPr>
            <p:ph type="sldNum" sz="quarter" idx="10"/>
          </p:nvPr>
        </p:nvSpPr>
        <p:spPr/>
        <p:txBody>
          <a:bodyPr/>
          <a:lstStyle/>
          <a:p>
            <a:fld id="{4AC4EC1B-C899-4078-A210-521D65DCA6F0}" type="slidenum">
              <a:rPr lang="en-US" smtClean="0"/>
              <a:t>3</a:t>
            </a:fld>
            <a:endParaRPr lang="en-US" dirty="0"/>
          </a:p>
        </p:txBody>
      </p:sp>
    </p:spTree>
    <p:extLst>
      <p:ext uri="{BB962C8B-B14F-4D97-AF65-F5344CB8AC3E}">
        <p14:creationId xmlns:p14="http://schemas.microsoft.com/office/powerpoint/2010/main" val="3565633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30</a:t>
            </a:fld>
            <a:endParaRPr lang="en-US" dirty="0"/>
          </a:p>
        </p:txBody>
      </p:sp>
    </p:spTree>
    <p:extLst>
      <p:ext uri="{BB962C8B-B14F-4D97-AF65-F5344CB8AC3E}">
        <p14:creationId xmlns:p14="http://schemas.microsoft.com/office/powerpoint/2010/main" val="1566974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C4EC1B-C899-4078-A210-521D65DCA6F0}" type="slidenum">
              <a:rPr lang="en-US" smtClean="0"/>
              <a:t>31</a:t>
            </a:fld>
            <a:endParaRPr lang="en-US" dirty="0"/>
          </a:p>
        </p:txBody>
      </p:sp>
    </p:spTree>
    <p:extLst>
      <p:ext uri="{BB962C8B-B14F-4D97-AF65-F5344CB8AC3E}">
        <p14:creationId xmlns:p14="http://schemas.microsoft.com/office/powerpoint/2010/main" val="1018091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C4EC1B-C899-4078-A210-521D65DCA6F0}" type="slidenum">
              <a:rPr lang="en-US" smtClean="0"/>
              <a:t>32</a:t>
            </a:fld>
            <a:endParaRPr lang="en-US" dirty="0"/>
          </a:p>
        </p:txBody>
      </p:sp>
    </p:spTree>
    <p:extLst>
      <p:ext uri="{BB962C8B-B14F-4D97-AF65-F5344CB8AC3E}">
        <p14:creationId xmlns:p14="http://schemas.microsoft.com/office/powerpoint/2010/main" val="4032269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C4EC1B-C899-4078-A210-521D65DCA6F0}" type="slidenum">
              <a:rPr lang="en-US" smtClean="0"/>
              <a:t>33</a:t>
            </a:fld>
            <a:endParaRPr lang="en-US" dirty="0"/>
          </a:p>
        </p:txBody>
      </p:sp>
    </p:spTree>
    <p:extLst>
      <p:ext uri="{BB962C8B-B14F-4D97-AF65-F5344CB8AC3E}">
        <p14:creationId xmlns:p14="http://schemas.microsoft.com/office/powerpoint/2010/main" val="2243907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C4EC1B-C899-4078-A210-521D65DCA6F0}" type="slidenum">
              <a:rPr lang="en-US" smtClean="0"/>
              <a:t>34</a:t>
            </a:fld>
            <a:endParaRPr lang="en-US" dirty="0"/>
          </a:p>
        </p:txBody>
      </p:sp>
    </p:spTree>
    <p:extLst>
      <p:ext uri="{BB962C8B-B14F-4D97-AF65-F5344CB8AC3E}">
        <p14:creationId xmlns:p14="http://schemas.microsoft.com/office/powerpoint/2010/main" val="2453045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C4EC1B-C899-4078-A210-521D65DCA6F0}" type="slidenum">
              <a:rPr lang="en-US" smtClean="0"/>
              <a:t>35</a:t>
            </a:fld>
            <a:endParaRPr lang="en-US" dirty="0"/>
          </a:p>
        </p:txBody>
      </p:sp>
    </p:spTree>
    <p:extLst>
      <p:ext uri="{BB962C8B-B14F-4D97-AF65-F5344CB8AC3E}">
        <p14:creationId xmlns:p14="http://schemas.microsoft.com/office/powerpoint/2010/main" val="407434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C4EC1B-C899-4078-A210-521D65DCA6F0}" type="slidenum">
              <a:rPr lang="en-US" smtClean="0"/>
              <a:t>36</a:t>
            </a:fld>
            <a:endParaRPr lang="en-US" dirty="0"/>
          </a:p>
        </p:txBody>
      </p:sp>
    </p:spTree>
    <p:extLst>
      <p:ext uri="{BB962C8B-B14F-4D97-AF65-F5344CB8AC3E}">
        <p14:creationId xmlns:p14="http://schemas.microsoft.com/office/powerpoint/2010/main" val="2204683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37</a:t>
            </a:fld>
            <a:endParaRPr lang="en-US" dirty="0"/>
          </a:p>
        </p:txBody>
      </p:sp>
    </p:spTree>
    <p:extLst>
      <p:ext uri="{BB962C8B-B14F-4D97-AF65-F5344CB8AC3E}">
        <p14:creationId xmlns:p14="http://schemas.microsoft.com/office/powerpoint/2010/main" val="1554234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38</a:t>
            </a:fld>
            <a:endParaRPr lang="en-US" dirty="0"/>
          </a:p>
        </p:txBody>
      </p:sp>
    </p:spTree>
    <p:extLst>
      <p:ext uri="{BB962C8B-B14F-4D97-AF65-F5344CB8AC3E}">
        <p14:creationId xmlns:p14="http://schemas.microsoft.com/office/powerpoint/2010/main" val="2643623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39</a:t>
            </a:fld>
            <a:endParaRPr lang="en-US" dirty="0"/>
          </a:p>
        </p:txBody>
      </p:sp>
    </p:spTree>
    <p:extLst>
      <p:ext uri="{BB962C8B-B14F-4D97-AF65-F5344CB8AC3E}">
        <p14:creationId xmlns:p14="http://schemas.microsoft.com/office/powerpoint/2010/main" val="3603863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all introduce</a:t>
            </a:r>
            <a:r>
              <a:rPr lang="en-US" baseline="0" dirty="0"/>
              <a:t> ourselves</a:t>
            </a:r>
            <a:endParaRPr lang="en-US" dirty="0"/>
          </a:p>
          <a:p>
            <a:r>
              <a:rPr lang="en-US" dirty="0"/>
              <a:t>Josh, please touch on dedicating staff, reactivity to project needs, etc. </a:t>
            </a:r>
          </a:p>
        </p:txBody>
      </p:sp>
      <p:sp>
        <p:nvSpPr>
          <p:cNvPr id="4" name="Slide Number Placeholder 3"/>
          <p:cNvSpPr>
            <a:spLocks noGrp="1"/>
          </p:cNvSpPr>
          <p:nvPr>
            <p:ph type="sldNum" sz="quarter" idx="10"/>
          </p:nvPr>
        </p:nvSpPr>
        <p:spPr/>
        <p:txBody>
          <a:bodyPr/>
          <a:lstStyle/>
          <a:p>
            <a:fld id="{4AC4EC1B-C899-4078-A210-521D65DCA6F0}" type="slidenum">
              <a:rPr lang="en-US" smtClean="0"/>
              <a:t>4</a:t>
            </a:fld>
            <a:endParaRPr lang="en-US" dirty="0"/>
          </a:p>
        </p:txBody>
      </p:sp>
    </p:spTree>
    <p:extLst>
      <p:ext uri="{BB962C8B-B14F-4D97-AF65-F5344CB8AC3E}">
        <p14:creationId xmlns:p14="http://schemas.microsoft.com/office/powerpoint/2010/main" val="280253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40</a:t>
            </a:fld>
            <a:endParaRPr lang="en-US" dirty="0"/>
          </a:p>
        </p:txBody>
      </p:sp>
    </p:spTree>
    <p:extLst>
      <p:ext uri="{BB962C8B-B14F-4D97-AF65-F5344CB8AC3E}">
        <p14:creationId xmlns:p14="http://schemas.microsoft.com/office/powerpoint/2010/main" val="2650381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41</a:t>
            </a:fld>
            <a:endParaRPr lang="en-US" dirty="0"/>
          </a:p>
        </p:txBody>
      </p:sp>
    </p:spTree>
    <p:extLst>
      <p:ext uri="{BB962C8B-B14F-4D97-AF65-F5344CB8AC3E}">
        <p14:creationId xmlns:p14="http://schemas.microsoft.com/office/powerpoint/2010/main" val="3347330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42</a:t>
            </a:fld>
            <a:endParaRPr lang="en-US" dirty="0"/>
          </a:p>
        </p:txBody>
      </p:sp>
    </p:spTree>
    <p:extLst>
      <p:ext uri="{BB962C8B-B14F-4D97-AF65-F5344CB8AC3E}">
        <p14:creationId xmlns:p14="http://schemas.microsoft.com/office/powerpoint/2010/main" val="1012128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43</a:t>
            </a:fld>
            <a:endParaRPr lang="en-US" dirty="0"/>
          </a:p>
        </p:txBody>
      </p:sp>
    </p:spTree>
    <p:extLst>
      <p:ext uri="{BB962C8B-B14F-4D97-AF65-F5344CB8AC3E}">
        <p14:creationId xmlns:p14="http://schemas.microsoft.com/office/powerpoint/2010/main" val="3638071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44</a:t>
            </a:fld>
            <a:endParaRPr lang="en-US" dirty="0"/>
          </a:p>
        </p:txBody>
      </p:sp>
    </p:spTree>
    <p:extLst>
      <p:ext uri="{BB962C8B-B14F-4D97-AF65-F5344CB8AC3E}">
        <p14:creationId xmlns:p14="http://schemas.microsoft.com/office/powerpoint/2010/main" val="19820507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45</a:t>
            </a:fld>
            <a:endParaRPr lang="en-US" dirty="0"/>
          </a:p>
        </p:txBody>
      </p:sp>
    </p:spTree>
    <p:extLst>
      <p:ext uri="{BB962C8B-B14F-4D97-AF65-F5344CB8AC3E}">
        <p14:creationId xmlns:p14="http://schemas.microsoft.com/office/powerpoint/2010/main" val="232291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KATHERINE</a:t>
            </a:r>
            <a:br>
              <a:rPr lang="en-US" dirty="0"/>
            </a:br>
            <a:br>
              <a:rPr lang="en-US" dirty="0"/>
            </a:br>
            <a:r>
              <a:rPr lang="en-US" dirty="0"/>
              <a:t>So who is not in the room</a:t>
            </a:r>
          </a:p>
          <a:p>
            <a:endParaRPr lang="en-US" dirty="0"/>
          </a:p>
          <a:p>
            <a:r>
              <a:rPr lang="en-US" dirty="0"/>
              <a:t>We have also partnered with </a:t>
            </a:r>
          </a:p>
          <a:p>
            <a:r>
              <a:rPr lang="en-US" dirty="0"/>
              <a:t>Ridgeway Traffic Consulting.</a:t>
            </a:r>
          </a:p>
          <a:p>
            <a:r>
              <a:rPr lang="en-US" dirty="0"/>
              <a:t>Mike Ridgeway </a:t>
            </a:r>
          </a:p>
          <a:p>
            <a:endParaRPr lang="en-US" dirty="0"/>
          </a:p>
          <a:p>
            <a:r>
              <a:rPr lang="en-US" dirty="0"/>
              <a:t>Don Burdette</a:t>
            </a:r>
          </a:p>
          <a:p>
            <a:endParaRPr lang="en-US" dirty="0"/>
          </a:p>
          <a:p>
            <a:r>
              <a:rPr lang="en-US" dirty="0"/>
              <a:t>If there are other partners that are needed to make this project a success we will work with you to chose that Partner especially if the city already has a preferred firm for example surveying or if additional branding work is needed we would call up Tripp Muldrow</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AC4EC1B-C899-4078-A210-521D65DCA6F0}" type="slidenum">
              <a:rPr lang="en-US" smtClean="0"/>
              <a:t>5</a:t>
            </a:fld>
            <a:endParaRPr lang="en-US" dirty="0"/>
          </a:p>
        </p:txBody>
      </p:sp>
    </p:spTree>
    <p:extLst>
      <p:ext uri="{BB962C8B-B14F-4D97-AF65-F5344CB8AC3E}">
        <p14:creationId xmlns:p14="http://schemas.microsoft.com/office/powerpoint/2010/main" val="1429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KATHERINE</a:t>
            </a:r>
          </a:p>
          <a:p>
            <a:r>
              <a:rPr lang="en-US" sz="2000" dirty="0"/>
              <a:t>We understand that Simpsonville wants a downtown City Park that has a unique identity to Simpsonville that honors the current branding </a:t>
            </a:r>
          </a:p>
          <a:p>
            <a:r>
              <a:rPr lang="en-US" sz="2000" dirty="0"/>
              <a:t>What I love about the branding is the simple roots and dedication to family that couple with the desire to maintain history while attracting new residents and visitors with intentional programing, home grown businesses, and exciting destinations that create a unique vibrancy to downtown. </a:t>
            </a:r>
            <a:br>
              <a:rPr lang="en-US" sz="2000" dirty="0"/>
            </a:br>
            <a:br>
              <a:rPr lang="en-US" sz="2000" dirty="0"/>
            </a:br>
            <a:r>
              <a:rPr lang="en-US" sz="2000" dirty="0"/>
              <a:t>This public space, the surrounding corridors, and connectivity  within this project scope should be inviting to residents, and visitors alike. </a:t>
            </a:r>
          </a:p>
        </p:txBody>
      </p:sp>
      <p:sp>
        <p:nvSpPr>
          <p:cNvPr id="4" name="Slide Number Placeholder 3"/>
          <p:cNvSpPr>
            <a:spLocks noGrp="1"/>
          </p:cNvSpPr>
          <p:nvPr>
            <p:ph type="sldNum" sz="quarter" idx="10"/>
          </p:nvPr>
        </p:nvSpPr>
        <p:spPr/>
        <p:txBody>
          <a:bodyPr/>
          <a:lstStyle/>
          <a:p>
            <a:fld id="{4AC4EC1B-C899-4078-A210-521D65DCA6F0}" type="slidenum">
              <a:rPr lang="en-US" smtClean="0"/>
              <a:t>6</a:t>
            </a:fld>
            <a:endParaRPr lang="en-US" dirty="0"/>
          </a:p>
        </p:txBody>
      </p:sp>
    </p:spTree>
    <p:extLst>
      <p:ext uri="{BB962C8B-B14F-4D97-AF65-F5344CB8AC3E}">
        <p14:creationId xmlns:p14="http://schemas.microsoft.com/office/powerpoint/2010/main" val="388383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800" dirty="0"/>
              <a:t>KATHERINE</a:t>
            </a:r>
          </a:p>
          <a:p>
            <a:pPr lvl="0"/>
            <a:r>
              <a:rPr lang="en-US" sz="1800" dirty="0"/>
              <a:t>To achieve your vision and achieve the guiding principals from your Downtown Master Plan: simply historic, simply connected, and simple home, we believe you need a team that can complete every task and solve every challenge that may arise during this revitalization project</a:t>
            </a:r>
          </a:p>
          <a:p>
            <a:pPr lvl="0"/>
            <a:endParaRPr lang="en-US" sz="1800" dirty="0"/>
          </a:p>
          <a:p>
            <a:pPr lvl="0"/>
            <a:r>
              <a:rPr lang="en-US" sz="1800" dirty="0"/>
              <a:t>This project is about implementing your vision. </a:t>
            </a:r>
          </a:p>
          <a:p>
            <a:pPr lvl="0"/>
            <a:r>
              <a:rPr lang="en-US" sz="1800" dirty="0"/>
              <a:t>We are the team for this project. </a:t>
            </a:r>
          </a:p>
          <a:p>
            <a:pPr defTabSz="924916">
              <a:defRPr/>
            </a:pPr>
            <a:r>
              <a:rPr lang="en-US" sz="1800" dirty="0"/>
              <a:t>We also are part of the constantly changing environment that is our world here in the upstate. And within the scope of this project are ever changing requirements, regulations, and trends.</a:t>
            </a:r>
          </a:p>
          <a:p>
            <a:pPr defTabSz="924916">
              <a:defRPr/>
            </a:pPr>
            <a:r>
              <a:rPr lang="en-US" sz="1800" dirty="0"/>
              <a:t>We’ve proven time and time again that we can adjust and deliver even when we’ve been tested with new projects. We have not failed. We rise to these challenges and determine a solution every time</a:t>
            </a:r>
            <a:r>
              <a:rPr lang="en-US" sz="1800" baseline="0" dirty="0"/>
              <a:t> from project start to project completion.</a:t>
            </a:r>
            <a:endParaRPr lang="en-US" sz="1800" dirty="0"/>
          </a:p>
          <a:p>
            <a:pPr lvl="0"/>
            <a:endParaRPr lang="en-US" sz="1800" dirty="0"/>
          </a:p>
          <a:p>
            <a:pPr lvl="0"/>
            <a:r>
              <a:rPr lang="en-US" sz="1800" dirty="0"/>
              <a:t>SynTerra’s partner, ColeJenest &amp; Stone, brings 30 years of successful streetscape design experience and were intentionally chosen for their extensive public space and placemaking experience. </a:t>
            </a:r>
          </a:p>
          <a:p>
            <a:pPr lvl="0"/>
            <a:r>
              <a:rPr lang="en-US" sz="1800" dirty="0"/>
              <a:t>They have created award wining parks. Partnering with ColeJenest &amp; Stone was important to us because of the scale and prominence of this project. The streetscape and urban design needs to be right for Simpsonville.</a:t>
            </a:r>
          </a:p>
          <a:p>
            <a:pPr lvl="0"/>
            <a:endParaRPr lang="en-US" sz="1800" dirty="0"/>
          </a:p>
          <a:p>
            <a:pPr lvl="0"/>
            <a:endParaRPr lang="en-US" sz="1800" dirty="0"/>
          </a:p>
          <a:p>
            <a:pPr lvl="0"/>
            <a:endParaRPr lang="en-US" sz="1800" dirty="0"/>
          </a:p>
          <a:p>
            <a:pPr lvl="0"/>
            <a:r>
              <a:rPr lang="en-US" sz="1800" dirty="0"/>
              <a:t>In summary, you have a big idea and together we want to deliver on that idea.</a:t>
            </a:r>
          </a:p>
        </p:txBody>
      </p:sp>
      <p:sp>
        <p:nvSpPr>
          <p:cNvPr id="4" name="Slide Number Placeholder 3"/>
          <p:cNvSpPr>
            <a:spLocks noGrp="1"/>
          </p:cNvSpPr>
          <p:nvPr>
            <p:ph type="sldNum" sz="quarter" idx="10"/>
          </p:nvPr>
        </p:nvSpPr>
        <p:spPr/>
        <p:txBody>
          <a:bodyPr/>
          <a:lstStyle/>
          <a:p>
            <a:fld id="{4AC4EC1B-C899-4078-A210-521D65DCA6F0}" type="slidenum">
              <a:rPr lang="en-US" smtClean="0"/>
              <a:t>7</a:t>
            </a:fld>
            <a:endParaRPr lang="en-US" dirty="0"/>
          </a:p>
        </p:txBody>
      </p:sp>
    </p:spTree>
    <p:extLst>
      <p:ext uri="{BB962C8B-B14F-4D97-AF65-F5344CB8AC3E}">
        <p14:creationId xmlns:p14="http://schemas.microsoft.com/office/powerpoint/2010/main" val="2795405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916">
              <a:buFontTx/>
              <a:buNone/>
              <a:defRPr/>
            </a:pPr>
            <a:r>
              <a:rPr lang="en-US" sz="2000" dirty="0"/>
              <a:t>KATHERINE</a:t>
            </a:r>
          </a:p>
          <a:p>
            <a:pPr marL="231229" indent="-231229" defTabSz="924916">
              <a:buFontTx/>
              <a:buAutoNum type="arabicParenR"/>
              <a:defRPr/>
            </a:pPr>
            <a:r>
              <a:rPr lang="en-US" sz="2000" dirty="0"/>
              <a:t>Downtown Master Plan Implementation</a:t>
            </a:r>
          </a:p>
          <a:p>
            <a:pPr marL="693687" lvl="1" indent="-231229" defTabSz="924916">
              <a:buFontTx/>
              <a:buAutoNum type="arabicParenR"/>
              <a:defRPr/>
            </a:pPr>
            <a:r>
              <a:rPr lang="en-US" sz="2000" dirty="0"/>
              <a:t>We understand this Project is important to the successful implementation of the Downtown Master Plan. Time, effort, and funding went into creating those and we will work with those plans, while also working with you to determine where we need to pivot from those plans and recognizing that some of that has already happened.</a:t>
            </a:r>
          </a:p>
          <a:p>
            <a:pPr marL="231229" indent="-231229" defTabSz="924916">
              <a:buFontTx/>
              <a:buAutoNum type="arabicParenR"/>
              <a:defRPr/>
            </a:pPr>
            <a:r>
              <a:rPr lang="en-US" sz="2000" dirty="0"/>
              <a:t>Sustainable streetscape and urban design </a:t>
            </a:r>
          </a:p>
          <a:p>
            <a:pPr marL="693687" lvl="1" indent="-231229" defTabSz="924916">
              <a:buFontTx/>
              <a:buAutoNum type="arabicParenR"/>
              <a:defRPr/>
            </a:pPr>
            <a:r>
              <a:rPr lang="en-US" sz="2000" dirty="0"/>
              <a:t>The design needs to make local sense and we know it is important to you to continue downtown activated spaces and ped safety. The design components need to both tie into existing character and be timeless by containing local plant species that will thrive in their locations.</a:t>
            </a:r>
          </a:p>
          <a:p>
            <a:pPr marL="693687" lvl="1" indent="-231229" defTabSz="924916">
              <a:buFontTx/>
              <a:buAutoNum type="arabicParenR"/>
              <a:defRPr/>
            </a:pPr>
            <a:r>
              <a:rPr lang="en-US" sz="2000" dirty="0"/>
              <a:t>Adding a trail section and improving lighting are also important. </a:t>
            </a:r>
          </a:p>
          <a:p>
            <a:pPr marL="231229" indent="-231229" defTabSz="924916">
              <a:buFontTx/>
              <a:buAutoNum type="arabicParenR"/>
              <a:defRPr/>
            </a:pPr>
            <a:r>
              <a:rPr lang="en-US" sz="2000" dirty="0"/>
              <a:t>Stakeholder Engagement </a:t>
            </a:r>
          </a:p>
          <a:p>
            <a:pPr marL="693687" lvl="1" indent="-231229" defTabSz="924916">
              <a:buFontTx/>
              <a:buAutoNum type="arabicParenR"/>
              <a:defRPr/>
            </a:pPr>
            <a:r>
              <a:rPr lang="en-US" sz="2000" dirty="0"/>
              <a:t>This includes you in the room as well as other city personnel, the mayor and council, and may include Greenville County personnel, ACOG, GPATS, SCDOT, SCDHEC, and of course the public</a:t>
            </a:r>
          </a:p>
          <a:p>
            <a:pPr marL="693687" lvl="1" indent="-231229" defTabSz="924916">
              <a:buFontTx/>
              <a:buAutoNum type="arabicParenR"/>
              <a:defRPr/>
            </a:pPr>
            <a:r>
              <a:rPr lang="en-US" sz="2000" dirty="0"/>
              <a:t> We have relationships with all these stakeholders and will involve them throughout at key project stages. </a:t>
            </a:r>
          </a:p>
          <a:p>
            <a:pPr marL="231229" indent="-231229" defTabSz="924916">
              <a:buFontTx/>
              <a:buAutoNum type="arabicParenR"/>
              <a:defRPr/>
            </a:pPr>
            <a:r>
              <a:rPr lang="en-US" sz="2000" dirty="0"/>
              <a:t>Challenges and Adaptability</a:t>
            </a:r>
          </a:p>
          <a:p>
            <a:pPr marL="693687" lvl="1" indent="-231229" defTabSz="924916">
              <a:buFontTx/>
              <a:buAutoNum type="arabicParenR"/>
              <a:defRPr/>
            </a:pPr>
            <a:r>
              <a:rPr lang="en-US" sz="2000" dirty="0"/>
              <a:t>We recognize that this is an evolving project and coincides with your public facilities project. Changes in scope may arise and our team will be flexible and adjust based on project needs. Our experience with a variety of projects and in multiple cities allows us the capability to efficiently adjust to project challenges. We will provide project ideas that are directed at enables this public space to be a functional asset to the community.</a:t>
            </a:r>
          </a:p>
          <a:p>
            <a:pPr marL="236487" lvl="0" indent="-231229" defTabSz="924916">
              <a:buFontTx/>
              <a:buAutoNum type="arabicParenR"/>
              <a:defRPr/>
            </a:pPr>
            <a:r>
              <a:rPr lang="en-US" sz="2000" dirty="0"/>
              <a:t>Simpsonville Brand</a:t>
            </a:r>
          </a:p>
          <a:p>
            <a:pPr marL="693687" lvl="1" indent="-231229" defTabSz="924916">
              <a:buFontTx/>
              <a:buAutoNum type="arabicParenR"/>
              <a:defRPr/>
            </a:pPr>
            <a:r>
              <a:rPr lang="en-US" sz="1200" b="0" i="0" kern="1200" dirty="0">
                <a:solidFill>
                  <a:schemeClr val="tx1"/>
                </a:solidFill>
                <a:effectLst/>
                <a:latin typeface="+mn-lt"/>
                <a:ea typeface="+mn-ea"/>
                <a:cs typeface="+mn-cs"/>
              </a:rPr>
              <a:t>“Our credo is simple:  celebrate our past, embrace change that is sure to come, and curate the right balance for our hometown.”</a:t>
            </a:r>
            <a:endParaRPr lang="en-US" sz="2000" dirty="0"/>
          </a:p>
          <a:p>
            <a:pPr defTabSz="924916">
              <a:defRPr/>
            </a:pPr>
            <a:endParaRPr lang="en-US" sz="2000" dirty="0"/>
          </a:p>
        </p:txBody>
      </p:sp>
      <p:sp>
        <p:nvSpPr>
          <p:cNvPr id="4" name="Slide Number Placeholder 3"/>
          <p:cNvSpPr>
            <a:spLocks noGrp="1"/>
          </p:cNvSpPr>
          <p:nvPr>
            <p:ph type="sldNum" sz="quarter" idx="10"/>
          </p:nvPr>
        </p:nvSpPr>
        <p:spPr/>
        <p:txBody>
          <a:bodyPr/>
          <a:lstStyle/>
          <a:p>
            <a:fld id="{4AC4EC1B-C899-4078-A210-521D65DCA6F0}" type="slidenum">
              <a:rPr lang="en-US" smtClean="0"/>
              <a:t>8</a:t>
            </a:fld>
            <a:endParaRPr lang="en-US" dirty="0"/>
          </a:p>
        </p:txBody>
      </p:sp>
    </p:spTree>
    <p:extLst>
      <p:ext uri="{BB962C8B-B14F-4D97-AF65-F5344CB8AC3E}">
        <p14:creationId xmlns:p14="http://schemas.microsoft.com/office/powerpoint/2010/main" val="2405348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10"/>
          </p:nvPr>
        </p:nvSpPr>
        <p:spPr/>
        <p:txBody>
          <a:bodyPr/>
          <a:lstStyle/>
          <a:p>
            <a:fld id="{DC2AD48D-665A-4E1B-8F51-8123B7061F67}" type="slidenum">
              <a:rPr lang="en-US" smtClean="0"/>
              <a:t>9</a:t>
            </a:fld>
            <a:endParaRPr lang="en-US" dirty="0"/>
          </a:p>
        </p:txBody>
      </p:sp>
    </p:spTree>
    <p:extLst>
      <p:ext uri="{BB962C8B-B14F-4D97-AF65-F5344CB8AC3E}">
        <p14:creationId xmlns:p14="http://schemas.microsoft.com/office/powerpoint/2010/main" val="259316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30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C2E5D"/>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C2E5D"/>
                </a:solidFill>
                <a:latin typeface="Helvetica" panose="020B0604020202020204" pitchFamily="34" charset="0"/>
                <a:cs typeface="Helvetica"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3057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08063"/>
            <a:ext cx="8229600" cy="1143000"/>
          </a:xfrm>
        </p:spPr>
        <p:txBody>
          <a:bodyPr/>
          <a:lstStyle>
            <a:lvl1pPr>
              <a:defRPr>
                <a:solidFill>
                  <a:srgbClr val="1C2E5D"/>
                </a:solidFill>
                <a:latin typeface="Helvetica" panose="020B0604020202020204" pitchFamily="34" charset="0"/>
                <a:cs typeface="Helvetica" panose="020B0604020202020204" pitchFamily="34" charset="0"/>
              </a:defRPr>
            </a:lvl1pPr>
          </a:lstStyle>
          <a:p>
            <a:r>
              <a:rPr lang="en-US" dirty="0"/>
              <a:t>Click to edit Slide Title</a:t>
            </a:r>
          </a:p>
        </p:txBody>
      </p:sp>
      <p:sp>
        <p:nvSpPr>
          <p:cNvPr id="3" name="Content Placeholder 2"/>
          <p:cNvSpPr>
            <a:spLocks noGrp="1"/>
          </p:cNvSpPr>
          <p:nvPr>
            <p:ph idx="1"/>
          </p:nvPr>
        </p:nvSpPr>
        <p:spPr>
          <a:xfrm>
            <a:off x="457200" y="2352675"/>
            <a:ext cx="8229600" cy="3773489"/>
          </a:xfrm>
        </p:spPr>
        <p:txBody>
          <a:bodyPr/>
          <a:lstStyle>
            <a:lvl1pPr>
              <a:defRPr>
                <a:solidFill>
                  <a:srgbClr val="1C2E5D"/>
                </a:solidFill>
                <a:latin typeface="Helvetica" panose="020B0604020202020204" pitchFamily="34" charset="0"/>
                <a:cs typeface="Helvetica" panose="020B0604020202020204" pitchFamily="34" charset="0"/>
              </a:defRPr>
            </a:lvl1pPr>
            <a:lvl2pPr>
              <a:defRPr>
                <a:solidFill>
                  <a:srgbClr val="1C2E5D"/>
                </a:solidFill>
                <a:latin typeface="Helvetica" panose="020B0604020202020204" pitchFamily="34" charset="0"/>
                <a:cs typeface="Helvetica" panose="020B0604020202020204" pitchFamily="34" charset="0"/>
              </a:defRPr>
            </a:lvl2pPr>
            <a:lvl3pPr>
              <a:defRPr>
                <a:solidFill>
                  <a:srgbClr val="1C2E5D"/>
                </a:solidFill>
                <a:latin typeface="Helvetica" panose="020B0604020202020204" pitchFamily="34" charset="0"/>
                <a:cs typeface="Helvetica" panose="020B0604020202020204" pitchFamily="34" charset="0"/>
              </a:defRPr>
            </a:lvl3pPr>
            <a:lvl4pPr>
              <a:defRPr>
                <a:solidFill>
                  <a:srgbClr val="1C2E5D"/>
                </a:solidFill>
                <a:latin typeface="Helvetica" panose="020B0604020202020204" pitchFamily="34" charset="0"/>
                <a:cs typeface="Helvetica" panose="020B0604020202020204" pitchFamily="34" charset="0"/>
              </a:defRPr>
            </a:lvl4pPr>
            <a:lvl5pPr>
              <a:defRPr>
                <a:solidFill>
                  <a:srgbClr val="1C2E5D"/>
                </a:solidFill>
                <a:latin typeface="Helvetica" panose="020B0604020202020204" pitchFamily="34" charset="0"/>
                <a:cs typeface="Helvetica"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6136" y="6462862"/>
            <a:ext cx="391064" cy="365125"/>
          </a:xfrm>
        </p:spPr>
        <p:txBody>
          <a:bodyPr/>
          <a:lstStyle>
            <a:lvl1pPr>
              <a:defRPr>
                <a:solidFill>
                  <a:schemeClr val="bg1"/>
                </a:solidFill>
              </a:defRPr>
            </a:lvl1pPr>
          </a:lstStyle>
          <a:p>
            <a:fld id="{49696419-2BB8-48AE-9239-23C4EA1EF65F}" type="slidenum">
              <a:rPr lang="en-US" smtClean="0"/>
              <a:t>‹#›</a:t>
            </a:fld>
            <a:endParaRPr lang="en-US" dirty="0"/>
          </a:p>
        </p:txBody>
      </p:sp>
    </p:spTree>
    <p:extLst>
      <p:ext uri="{BB962C8B-B14F-4D97-AF65-F5344CB8AC3E}">
        <p14:creationId xmlns:p14="http://schemas.microsoft.com/office/powerpoint/2010/main" val="393504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60438"/>
            <a:ext cx="8229600" cy="1143000"/>
          </a:xfrm>
        </p:spPr>
        <p:txBody>
          <a:bodyPr/>
          <a:lstStyle>
            <a:lvl1pPr>
              <a:defRPr>
                <a:solidFill>
                  <a:srgbClr val="1C2E5D"/>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2314575"/>
            <a:ext cx="4038600" cy="3811588"/>
          </a:xfrm>
        </p:spPr>
        <p:txBody>
          <a:bodyPr/>
          <a:lstStyle>
            <a:lvl1pPr>
              <a:defRPr sz="2800">
                <a:solidFill>
                  <a:srgbClr val="1C2E5D"/>
                </a:solidFill>
                <a:latin typeface="Helvetica" panose="020B0604020202020204" pitchFamily="34" charset="0"/>
                <a:cs typeface="Helvetica" panose="020B0604020202020204" pitchFamily="34" charset="0"/>
              </a:defRPr>
            </a:lvl1pPr>
            <a:lvl2pPr>
              <a:defRPr sz="2400">
                <a:solidFill>
                  <a:srgbClr val="1C2E5D"/>
                </a:solidFill>
                <a:latin typeface="Helvetica" panose="020B0604020202020204" pitchFamily="34" charset="0"/>
                <a:cs typeface="Helvetica" panose="020B0604020202020204" pitchFamily="34" charset="0"/>
              </a:defRPr>
            </a:lvl2pPr>
            <a:lvl3pPr>
              <a:defRPr sz="2000">
                <a:solidFill>
                  <a:srgbClr val="1C2E5D"/>
                </a:solidFill>
                <a:latin typeface="Helvetica" panose="020B0604020202020204" pitchFamily="34" charset="0"/>
                <a:cs typeface="Helvetica" panose="020B0604020202020204" pitchFamily="34" charset="0"/>
              </a:defRPr>
            </a:lvl3pPr>
            <a:lvl4pPr>
              <a:defRPr sz="1800">
                <a:solidFill>
                  <a:srgbClr val="1C2E5D"/>
                </a:solidFill>
                <a:latin typeface="Helvetica" panose="020B0604020202020204" pitchFamily="34" charset="0"/>
                <a:cs typeface="Helvetica" panose="020B0604020202020204" pitchFamily="34" charset="0"/>
              </a:defRPr>
            </a:lvl4pPr>
            <a:lvl5pPr>
              <a:defRPr sz="1800">
                <a:solidFill>
                  <a:srgbClr val="1C2E5D"/>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314575"/>
            <a:ext cx="4038600" cy="3811588"/>
          </a:xfrm>
        </p:spPr>
        <p:txBody>
          <a:bodyPr/>
          <a:lstStyle>
            <a:lvl1pPr>
              <a:defRPr sz="2800">
                <a:solidFill>
                  <a:srgbClr val="1C2E5D"/>
                </a:solidFill>
                <a:latin typeface="Helvetica" panose="020B0604020202020204" pitchFamily="34" charset="0"/>
                <a:cs typeface="Helvetica" panose="020B0604020202020204" pitchFamily="34" charset="0"/>
              </a:defRPr>
            </a:lvl1pPr>
            <a:lvl2pPr>
              <a:defRPr sz="2400">
                <a:solidFill>
                  <a:srgbClr val="1C2E5D"/>
                </a:solidFill>
                <a:latin typeface="Helvetica" panose="020B0604020202020204" pitchFamily="34" charset="0"/>
                <a:cs typeface="Helvetica" panose="020B0604020202020204" pitchFamily="34" charset="0"/>
              </a:defRPr>
            </a:lvl2pPr>
            <a:lvl3pPr>
              <a:defRPr sz="2000">
                <a:solidFill>
                  <a:srgbClr val="1C2E5D"/>
                </a:solidFill>
                <a:latin typeface="Helvetica" panose="020B0604020202020204" pitchFamily="34" charset="0"/>
                <a:cs typeface="Helvetica" panose="020B0604020202020204" pitchFamily="34" charset="0"/>
              </a:defRPr>
            </a:lvl3pPr>
            <a:lvl4pPr>
              <a:defRPr sz="1800">
                <a:solidFill>
                  <a:srgbClr val="1C2E5D"/>
                </a:solidFill>
                <a:latin typeface="Helvetica" panose="020B0604020202020204" pitchFamily="34" charset="0"/>
                <a:cs typeface="Helvetica" panose="020B0604020202020204" pitchFamily="34" charset="0"/>
              </a:defRPr>
            </a:lvl4pPr>
            <a:lvl5pPr>
              <a:defRPr sz="1800">
                <a:solidFill>
                  <a:srgbClr val="1C2E5D"/>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001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38"/>
            <a:ext cx="8229600" cy="1143000"/>
          </a:xfrm>
        </p:spPr>
        <p:txBody>
          <a:bodyPr/>
          <a:lstStyle>
            <a:lvl1pPr>
              <a:defRPr>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2058988"/>
            <a:ext cx="4040188" cy="639762"/>
          </a:xfrm>
        </p:spPr>
        <p:txBody>
          <a:bodyPr anchor="b">
            <a:normAutofit/>
          </a:bodyPr>
          <a:lstStyle>
            <a:lvl1pPr marL="0" indent="0">
              <a:buNone/>
              <a:defRPr sz="2000" b="1">
                <a:latin typeface="Helvetica" panose="020B0604020202020204" pitchFamily="34" charset="0"/>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698750"/>
            <a:ext cx="4040188" cy="3216275"/>
          </a:xfrm>
        </p:spPr>
        <p:txBody>
          <a:bodyPr>
            <a:normAutofit/>
          </a:bodyPr>
          <a:lstStyle>
            <a:lvl1pPr>
              <a:defRPr sz="2000">
                <a:latin typeface="Helvetica" panose="020B0604020202020204" pitchFamily="34" charset="0"/>
                <a:cs typeface="Helvetica" panose="020B0604020202020204" pitchFamily="34" charset="0"/>
              </a:defRPr>
            </a:lvl1pPr>
            <a:lvl2pPr>
              <a:defRPr sz="1800">
                <a:latin typeface="Helvetica" panose="020B0604020202020204" pitchFamily="34" charset="0"/>
                <a:cs typeface="Helvetica" panose="020B0604020202020204" pitchFamily="34" charset="0"/>
              </a:defRPr>
            </a:lvl2pPr>
            <a:lvl3pPr>
              <a:defRPr sz="1600">
                <a:latin typeface="Helvetica" panose="020B0604020202020204" pitchFamily="34" charset="0"/>
                <a:cs typeface="Helvetica" panose="020B0604020202020204" pitchFamily="34" charset="0"/>
              </a:defRPr>
            </a:lvl3pPr>
            <a:lvl4pPr>
              <a:defRPr sz="1400">
                <a:latin typeface="Helvetica" panose="020B0604020202020204" pitchFamily="34" charset="0"/>
                <a:cs typeface="Helvetica" panose="020B0604020202020204" pitchFamily="34" charset="0"/>
              </a:defRPr>
            </a:lvl4pPr>
            <a:lvl5pPr>
              <a:defRPr sz="1400">
                <a:latin typeface="Helvetica" panose="020B0604020202020204" pitchFamily="34" charset="0"/>
                <a:cs typeface="Helvetica"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2058988"/>
            <a:ext cx="4041775" cy="639762"/>
          </a:xfrm>
        </p:spPr>
        <p:txBody>
          <a:bodyPr anchor="b">
            <a:noAutofit/>
          </a:bodyPr>
          <a:lstStyle>
            <a:lvl1pPr marL="0" indent="0">
              <a:buNone/>
              <a:defRPr sz="2000" b="1">
                <a:latin typeface="Helvetica" panose="020B0604020202020204" pitchFamily="34" charset="0"/>
                <a:cs typeface="Helvetica"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698750"/>
            <a:ext cx="4041775" cy="3216275"/>
          </a:xfrm>
        </p:spPr>
        <p:txBody>
          <a:bodyPr>
            <a:normAutofit/>
          </a:bodyPr>
          <a:lstStyle>
            <a:lvl1pPr>
              <a:defRPr sz="2000">
                <a:latin typeface="Helvetica" panose="020B0604020202020204" pitchFamily="34" charset="0"/>
                <a:cs typeface="Helvetica" panose="020B0604020202020204" pitchFamily="34" charset="0"/>
              </a:defRPr>
            </a:lvl1pPr>
            <a:lvl2pPr>
              <a:defRPr sz="1800">
                <a:latin typeface="Helvetica" panose="020B0604020202020204" pitchFamily="34" charset="0"/>
                <a:cs typeface="Helvetica" panose="020B0604020202020204" pitchFamily="34" charset="0"/>
              </a:defRPr>
            </a:lvl2pPr>
            <a:lvl3pPr>
              <a:defRPr sz="1600">
                <a:latin typeface="Helvetica" panose="020B0604020202020204" pitchFamily="34" charset="0"/>
                <a:cs typeface="Helvetica" panose="020B0604020202020204" pitchFamily="34" charset="0"/>
              </a:defRPr>
            </a:lvl3pPr>
            <a:lvl4pPr>
              <a:defRPr sz="1400">
                <a:latin typeface="Helvetica" panose="020B0604020202020204" pitchFamily="34" charset="0"/>
                <a:cs typeface="Helvetica" panose="020B0604020202020204" pitchFamily="34" charset="0"/>
              </a:defRPr>
            </a:lvl4pPr>
            <a:lvl5pPr>
              <a:defRPr sz="1400">
                <a:latin typeface="Helvetica" panose="020B0604020202020204" pitchFamily="34" charset="0"/>
                <a:cs typeface="Helvetica"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604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28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4525"/>
            <a:ext cx="3008313" cy="1162050"/>
          </a:xfrm>
        </p:spPr>
        <p:txBody>
          <a:bodyPr anchor="b"/>
          <a:lstStyle>
            <a:lvl1pPr algn="l">
              <a:defRPr sz="2000" b="1">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1133475"/>
            <a:ext cx="5111750" cy="4992688"/>
          </a:xfrm>
        </p:spPr>
        <p:txBody>
          <a:bodyPr/>
          <a:lstStyle>
            <a:lvl1pPr>
              <a:defRPr sz="3200">
                <a:latin typeface="Helvetica" panose="020B0604020202020204" pitchFamily="34" charset="0"/>
                <a:cs typeface="Helvetica" panose="020B0604020202020204" pitchFamily="34" charset="0"/>
              </a:defRPr>
            </a:lvl1pPr>
            <a:lvl2pPr>
              <a:defRPr sz="2800">
                <a:latin typeface="Helvetica" panose="020B0604020202020204" pitchFamily="34" charset="0"/>
                <a:cs typeface="Helvetica" panose="020B0604020202020204" pitchFamily="34" charset="0"/>
              </a:defRPr>
            </a:lvl2pPr>
            <a:lvl3pPr>
              <a:defRPr sz="2400">
                <a:latin typeface="Helvetica" panose="020B0604020202020204" pitchFamily="34" charset="0"/>
                <a:cs typeface="Helvetica" panose="020B0604020202020204" pitchFamily="34" charset="0"/>
              </a:defRPr>
            </a:lvl3pPr>
            <a:lvl4pPr>
              <a:defRPr sz="2000">
                <a:latin typeface="Helvetica" panose="020B0604020202020204" pitchFamily="34" charset="0"/>
                <a:cs typeface="Helvetica" panose="020B0604020202020204" pitchFamily="34" charset="0"/>
              </a:defRPr>
            </a:lvl4pPr>
            <a:lvl5pPr>
              <a:defRPr sz="2000">
                <a:latin typeface="Helvetica" panose="020B0604020202020204" pitchFamily="34" charset="0"/>
                <a:cs typeface="Helvetica"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806576"/>
            <a:ext cx="3008313" cy="4319588"/>
          </a:xfrm>
        </p:spPr>
        <p:txBody>
          <a:bodyPr/>
          <a:lstStyle>
            <a:lvl1pPr marL="0" indent="0">
              <a:buNone/>
              <a:defRPr sz="1400">
                <a:latin typeface="Helvetica" panose="020B0604020202020204" pitchFamily="34" charset="0"/>
                <a:cs typeface="Helvetica"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544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67300"/>
            <a:ext cx="5486400" cy="566738"/>
          </a:xfrm>
        </p:spPr>
        <p:txBody>
          <a:bodyPr anchor="b"/>
          <a:lstStyle>
            <a:lvl1pPr algn="l">
              <a:defRPr sz="2000" b="1">
                <a:latin typeface="Helvetica" panose="020B0604020202020204" pitchFamily="34" charset="0"/>
                <a:cs typeface="Helvetica"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1095375"/>
            <a:ext cx="5486400" cy="38989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634038"/>
            <a:ext cx="5486400" cy="804862"/>
          </a:xfrm>
        </p:spPr>
        <p:txBody>
          <a:bodyPr/>
          <a:lstStyle>
            <a:lvl1pPr marL="0" indent="0">
              <a:buNone/>
              <a:defRPr sz="1400">
                <a:latin typeface="Helvetica" panose="020B0604020202020204" pitchFamily="34" charset="0"/>
                <a:cs typeface="Helvetica"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72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FF8DAE3-BFE4-4C05-BD3D-6CCC35FFE625}" type="slidenum">
              <a:rPr lang="en-US"/>
              <a:pPr>
                <a:defRPr/>
              </a:pPr>
              <a:t>‹#›</a:t>
            </a:fld>
            <a:endParaRPr lang="en-US" dirty="0"/>
          </a:p>
        </p:txBody>
      </p:sp>
    </p:spTree>
    <p:extLst>
      <p:ext uri="{BB962C8B-B14F-4D97-AF65-F5344CB8AC3E}">
        <p14:creationId xmlns:p14="http://schemas.microsoft.com/office/powerpoint/2010/main" val="40243893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image" Target="../media/image6.jpe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userDrawn="1"/>
        </p:nvSpPr>
        <p:spPr>
          <a:xfrm>
            <a:off x="3986697" y="2826173"/>
            <a:ext cx="4802808" cy="2121314"/>
          </a:xfrm>
          <a:prstGeom prst="rect">
            <a:avLst/>
          </a:prstGeom>
        </p:spPr>
        <p:txBody>
          <a:bodyPr anchor="ctr" anchorCtr="0">
            <a:normAutofit/>
          </a:bodyPr>
          <a:lstStyle>
            <a:lvl1pPr algn="ctr" defTabSz="457200" rtl="0" eaLnBrk="1" latinLnBrk="0" hangingPunct="1">
              <a:spcBef>
                <a:spcPct val="0"/>
              </a:spcBef>
              <a:buNone/>
              <a:defRPr sz="4400" kern="1200">
                <a:solidFill>
                  <a:srgbClr val="1C2E5D"/>
                </a:solidFill>
                <a:latin typeface="+mj-lt"/>
                <a:ea typeface="+mj-ea"/>
                <a:cs typeface="+mj-cs"/>
              </a:defRPr>
            </a:lvl1pPr>
          </a:lstStyle>
          <a:p>
            <a:pPr algn="r"/>
            <a:r>
              <a:rPr lang="en-US" sz="2400" baseline="0" dirty="0">
                <a:latin typeface="Helvetica Light"/>
                <a:cs typeface="Helvetica Light"/>
              </a:rPr>
              <a:t>SynTerra Submittal </a:t>
            </a:r>
          </a:p>
          <a:p>
            <a:pPr algn="r"/>
            <a:r>
              <a:rPr lang="en-US" sz="2400" i="1" baseline="0" dirty="0">
                <a:latin typeface="Helvetica Light"/>
                <a:cs typeface="Helvetica Light"/>
              </a:rPr>
              <a:t>Downtown Revitalization</a:t>
            </a:r>
          </a:p>
        </p:txBody>
      </p:sp>
      <p:sp>
        <p:nvSpPr>
          <p:cNvPr id="7" name="Title 1"/>
          <p:cNvSpPr txBox="1">
            <a:spLocks/>
          </p:cNvSpPr>
          <p:nvPr userDrawn="1"/>
        </p:nvSpPr>
        <p:spPr>
          <a:xfrm>
            <a:off x="7885215" y="6510547"/>
            <a:ext cx="1029215" cy="2429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900" b="1" baseline="0" dirty="0">
                <a:solidFill>
                  <a:srgbClr val="00843E"/>
                </a:solidFill>
                <a:latin typeface="Helvetica"/>
                <a:cs typeface="Helvetica"/>
              </a:rPr>
              <a:t>MAY 18, 2021</a:t>
            </a:r>
            <a:endParaRPr lang="en-US" sz="900" b="1" dirty="0">
              <a:solidFill>
                <a:srgbClr val="00843E"/>
              </a:solidFill>
              <a:latin typeface="Helvetica"/>
              <a:cs typeface="Helvetica"/>
            </a:endParaRPr>
          </a:p>
        </p:txBody>
      </p:sp>
      <p:pic>
        <p:nvPicPr>
          <p:cNvPr id="1026" name="Picture 2" descr="Home Page | Simpsonville South Carolina">
            <a:extLst>
              <a:ext uri="{FF2B5EF4-FFF2-40B4-BE49-F238E27FC236}">
                <a16:creationId xmlns:a16="http://schemas.microsoft.com/office/drawing/2014/main" id="{DFBB4410-3E85-4B27-B098-22F55EA66958}"/>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27013" y="580260"/>
            <a:ext cx="3490443" cy="9751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10;&#10;Description automatically generated">
            <a:extLst>
              <a:ext uri="{FF2B5EF4-FFF2-40B4-BE49-F238E27FC236}">
                <a16:creationId xmlns:a16="http://schemas.microsoft.com/office/drawing/2014/main" id="{D86195BB-0F19-492A-98FB-9EB804BBF67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169544" y="4386250"/>
            <a:ext cx="2694503" cy="634285"/>
          </a:xfrm>
          <a:prstGeom prst="rect">
            <a:avLst/>
          </a:prstGeom>
        </p:spPr>
      </p:pic>
      <p:pic>
        <p:nvPicPr>
          <p:cNvPr id="12" name="Picture 11" descr="Text&#10;&#10;Description automatically generated">
            <a:extLst>
              <a:ext uri="{FF2B5EF4-FFF2-40B4-BE49-F238E27FC236}">
                <a16:creationId xmlns:a16="http://schemas.microsoft.com/office/drawing/2014/main" id="{0FCF1960-DB74-4E1D-A3F4-C9458F6B98B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745091" y="5188461"/>
            <a:ext cx="2518351" cy="548409"/>
          </a:xfrm>
          <a:prstGeom prst="rect">
            <a:avLst/>
          </a:prstGeom>
        </p:spPr>
      </p:pic>
      <p:pic>
        <p:nvPicPr>
          <p:cNvPr id="14" name="Picture 13">
            <a:extLst>
              <a:ext uri="{FF2B5EF4-FFF2-40B4-BE49-F238E27FC236}">
                <a16:creationId xmlns:a16="http://schemas.microsoft.com/office/drawing/2014/main" id="{15D6BD2E-2B33-4090-B0AB-896968549D2B}"/>
              </a:ext>
            </a:extLst>
          </p:cNvPr>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5101730" y="5770298"/>
            <a:ext cx="1805072" cy="607810"/>
          </a:xfrm>
          <a:prstGeom prst="rect">
            <a:avLst/>
          </a:prstGeom>
          <a:noFill/>
          <a:ln>
            <a:noFill/>
          </a:ln>
        </p:spPr>
      </p:pic>
    </p:spTree>
    <p:extLst>
      <p:ext uri="{BB962C8B-B14F-4D97-AF65-F5344CB8AC3E}">
        <p14:creationId xmlns:p14="http://schemas.microsoft.com/office/powerpoint/2010/main" val="2117749420"/>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rgbClr val="1C2E5D"/>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1C2E5D"/>
          </a:solidFill>
          <a:latin typeface="Helvetica" panose="020B0604020202020204" pitchFamily="34" charset="0"/>
          <a:ea typeface="+mn-ea"/>
          <a:cs typeface="Helvetica" panose="020B0604020202020204" pitchFamily="34" charset="0"/>
        </a:defRPr>
      </a:lvl1pPr>
      <a:lvl2pPr marL="742950" indent="-285750" algn="l" defTabSz="457200" rtl="0" eaLnBrk="1" latinLnBrk="0" hangingPunct="1">
        <a:spcBef>
          <a:spcPct val="20000"/>
        </a:spcBef>
        <a:buFont typeface="Arial"/>
        <a:buChar char="–"/>
        <a:defRPr sz="2800" kern="1200">
          <a:solidFill>
            <a:srgbClr val="1C2E5D"/>
          </a:solidFill>
          <a:latin typeface="Helvetica" panose="020B0604020202020204" pitchFamily="34" charset="0"/>
          <a:ea typeface="+mn-ea"/>
          <a:cs typeface="Helvetica" panose="020B0604020202020204" pitchFamily="34" charset="0"/>
        </a:defRPr>
      </a:lvl2pPr>
      <a:lvl3pPr marL="1143000" indent="-228600" algn="l" defTabSz="457200" rtl="0" eaLnBrk="1" latinLnBrk="0" hangingPunct="1">
        <a:spcBef>
          <a:spcPct val="20000"/>
        </a:spcBef>
        <a:buFont typeface="Arial"/>
        <a:buChar char="•"/>
        <a:defRPr sz="2400" kern="1200">
          <a:solidFill>
            <a:srgbClr val="1C2E5D"/>
          </a:solidFill>
          <a:latin typeface="Helvetica" panose="020B0604020202020204" pitchFamily="34" charset="0"/>
          <a:ea typeface="+mn-ea"/>
          <a:cs typeface="Helvetica" panose="020B0604020202020204" pitchFamily="34" charset="0"/>
        </a:defRPr>
      </a:lvl3pPr>
      <a:lvl4pPr marL="1600200" indent="-228600" algn="l" defTabSz="457200" rtl="0" eaLnBrk="1" latinLnBrk="0" hangingPunct="1">
        <a:spcBef>
          <a:spcPct val="20000"/>
        </a:spcBef>
        <a:buFont typeface="Arial"/>
        <a:buChar char="–"/>
        <a:defRPr sz="2000" kern="1200">
          <a:solidFill>
            <a:srgbClr val="1C2E5D"/>
          </a:solidFill>
          <a:latin typeface="Helvetica" panose="020B0604020202020204" pitchFamily="34" charset="0"/>
          <a:ea typeface="+mn-ea"/>
          <a:cs typeface="Helvetica" panose="020B0604020202020204" pitchFamily="34" charset="0"/>
        </a:defRPr>
      </a:lvl4pPr>
      <a:lvl5pPr marL="2057400" indent="-228600" algn="l" defTabSz="457200" rtl="0" eaLnBrk="1" latinLnBrk="0" hangingPunct="1">
        <a:spcBef>
          <a:spcPct val="20000"/>
        </a:spcBef>
        <a:buFont typeface="Arial"/>
        <a:buChar char="»"/>
        <a:defRPr sz="2000" kern="1200">
          <a:solidFill>
            <a:srgbClr val="1C2E5D"/>
          </a:solidFill>
          <a:latin typeface="Helvetica" panose="020B0604020202020204" pitchFamily="34" charset="0"/>
          <a:ea typeface="+mn-ea"/>
          <a:cs typeface="Helvetica"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B0D918-DF89-4DB1-9CC2-10605B3C13AE}" type="datetimeFigureOut">
              <a:rPr lang="en-US" smtClean="0"/>
              <a:t>5/16/2021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6CED-65C4-4A25-B592-6A6E7390AC04}" type="slidenum">
              <a:rPr lang="en-US" smtClean="0"/>
              <a:t>‹#›</a:t>
            </a:fld>
            <a:endParaRPr lang="en-US" dirty="0"/>
          </a:p>
        </p:txBody>
      </p:sp>
      <p:pic>
        <p:nvPicPr>
          <p:cNvPr id="7" name="Picture 6"/>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le 1"/>
          <p:cNvSpPr txBox="1">
            <a:spLocks/>
          </p:cNvSpPr>
          <p:nvPr userDrawn="1"/>
        </p:nvSpPr>
        <p:spPr>
          <a:xfrm>
            <a:off x="4732325" y="242001"/>
            <a:ext cx="4211567" cy="4647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1200" dirty="0">
                <a:solidFill>
                  <a:srgbClr val="1C2E5D"/>
                </a:solidFill>
                <a:latin typeface="Helvetica Light"/>
                <a:cs typeface="Helvetica Light"/>
              </a:rPr>
              <a:t>SYNTERRA SUBMITTAL for Downtown Revitalization</a:t>
            </a:r>
          </a:p>
        </p:txBody>
      </p:sp>
      <p:sp>
        <p:nvSpPr>
          <p:cNvPr id="10" name="Title 1"/>
          <p:cNvSpPr txBox="1">
            <a:spLocks/>
          </p:cNvSpPr>
          <p:nvPr userDrawn="1"/>
        </p:nvSpPr>
        <p:spPr>
          <a:xfrm>
            <a:off x="7879277" y="6516485"/>
            <a:ext cx="1064615" cy="2429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900" b="1" baseline="0" dirty="0">
                <a:solidFill>
                  <a:schemeClr val="bg1"/>
                </a:solidFill>
                <a:latin typeface="Helvetica"/>
                <a:cs typeface="Helvetica"/>
              </a:rPr>
              <a:t>MAY 18</a:t>
            </a:r>
            <a:r>
              <a:rPr lang="en-US" sz="900" b="1" dirty="0">
                <a:solidFill>
                  <a:schemeClr val="bg1"/>
                </a:solidFill>
                <a:latin typeface="Helvetica"/>
                <a:cs typeface="Helvetica"/>
              </a:rPr>
              <a:t>, 2021</a:t>
            </a:r>
          </a:p>
        </p:txBody>
      </p:sp>
      <p:sp>
        <p:nvSpPr>
          <p:cNvPr id="11" name="Slide Number Placeholder 5"/>
          <p:cNvSpPr txBox="1">
            <a:spLocks/>
          </p:cNvSpPr>
          <p:nvPr userDrawn="1"/>
        </p:nvSpPr>
        <p:spPr>
          <a:xfrm>
            <a:off x="66135" y="6462862"/>
            <a:ext cx="494581" cy="365125"/>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696419-2BB8-48AE-9239-23C4EA1EF65F}" type="slidenum">
              <a:rPr lang="en-US" sz="1400" smtClean="0">
                <a:latin typeface="Helvetica" panose="020B0604020202020204" pitchFamily="34" charset="0"/>
                <a:cs typeface="Helvetica" panose="020B0604020202020204" pitchFamily="34" charset="0"/>
              </a:rPr>
              <a:pPr/>
              <a:t>‹#›</a:t>
            </a:fld>
            <a:endParaRPr lang="en-US" sz="1400" dirty="0">
              <a:latin typeface="Helvetica" panose="020B0604020202020204" pitchFamily="34" charset="0"/>
              <a:cs typeface="Helvetica" panose="020B0604020202020204" pitchFamily="34" charset="0"/>
            </a:endParaRPr>
          </a:p>
        </p:txBody>
      </p:sp>
      <p:pic>
        <p:nvPicPr>
          <p:cNvPr id="13" name="Picture 2" descr="Home Page | Simpsonville South Carolina">
            <a:extLst>
              <a:ext uri="{FF2B5EF4-FFF2-40B4-BE49-F238E27FC236}">
                <a16:creationId xmlns:a16="http://schemas.microsoft.com/office/drawing/2014/main" id="{6BCA383E-D947-4CC1-8126-F7C1AC5FEA59}"/>
              </a:ext>
            </a:extLst>
          </p:cNvPr>
          <p:cNvPicPr>
            <a:picLocks noChangeAspect="1" noChangeArrowheads="1"/>
          </p:cNvPicPr>
          <p:nvPr userDrawn="1"/>
        </p:nvPicPr>
        <p:blipFill>
          <a:blip r:embed="rId11">
            <a:extLst>
              <a:ext uri="{28A0092B-C50C-407E-A947-70E740481C1C}">
                <a14:useLocalDpi xmlns:a14="http://schemas.microsoft.com/office/drawing/2010/main"/>
              </a:ext>
            </a:extLst>
          </a:blip>
          <a:srcRect/>
          <a:stretch>
            <a:fillRect/>
          </a:stretch>
        </p:blipFill>
        <p:spPr bwMode="auto">
          <a:xfrm>
            <a:off x="200109" y="244283"/>
            <a:ext cx="2301552" cy="642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477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7" r:id="rId5"/>
    <p:sldLayoutId id="2147483668" r:id="rId6"/>
    <p:sldLayoutId id="2147483669" r:id="rId7"/>
    <p:sldLayoutId id="2147483670"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jpg"/><Relationship Id="rId5" Type="http://schemas.openxmlformats.org/officeDocument/2006/relationships/image" Target="../media/image5.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maps.synterracorp.com/cityofclinton/opportunityzoneretail/index.html"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628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9911" y="771799"/>
            <a:ext cx="8229600" cy="1143000"/>
          </a:xfrm>
        </p:spPr>
        <p:txBody>
          <a:bodyPr>
            <a:normAutofit/>
          </a:bodyPr>
          <a:lstStyle/>
          <a:p>
            <a:r>
              <a:rPr lang="en-US" sz="3600" b="1" dirty="0"/>
              <a:t>Downtown Greenville HQ:</a:t>
            </a:r>
          </a:p>
        </p:txBody>
      </p:sp>
      <p:sp>
        <p:nvSpPr>
          <p:cNvPr id="16" name="TextBox 15"/>
          <p:cNvSpPr txBox="1"/>
          <p:nvPr/>
        </p:nvSpPr>
        <p:spPr>
          <a:xfrm>
            <a:off x="6326442" y="1623401"/>
            <a:ext cx="2644569" cy="1938992"/>
          </a:xfrm>
          <a:prstGeom prst="rect">
            <a:avLst/>
          </a:prstGeom>
          <a:noFill/>
        </p:spPr>
        <p:txBody>
          <a:bodyPr wrap="square" rtlCol="0">
            <a:spAutoFit/>
          </a:bodyPr>
          <a:lstStyle/>
          <a:p>
            <a:pPr algn="ctr"/>
            <a:r>
              <a:rPr lang="en-US" sz="2000" dirty="0">
                <a:solidFill>
                  <a:srgbClr val="1C2E5D"/>
                </a:solidFill>
                <a:latin typeface="Helvetica" panose="020B0604020202020204" pitchFamily="34" charset="0"/>
                <a:ea typeface="Verdana" panose="020B0604030504040204" pitchFamily="34" charset="0"/>
                <a:cs typeface="Helvetica" panose="020B0604020202020204" pitchFamily="34" charset="0"/>
              </a:rPr>
              <a:t>Our headquarters office is conveniently located under 15 miles from City Park.</a:t>
            </a:r>
            <a:br>
              <a:rPr lang="en-US" sz="2000" dirty="0">
                <a:solidFill>
                  <a:srgbClr val="1C2E5D"/>
                </a:solidFill>
                <a:latin typeface="Helvetica" panose="020B0604020202020204" pitchFamily="34" charset="0"/>
                <a:ea typeface="Verdana" panose="020B0604030504040204" pitchFamily="34" charset="0"/>
                <a:cs typeface="Helvetica" panose="020B0604020202020204" pitchFamily="34" charset="0"/>
              </a:rPr>
            </a:br>
            <a:br>
              <a:rPr lang="en-US" sz="2000" dirty="0">
                <a:solidFill>
                  <a:srgbClr val="1C2E5D"/>
                </a:solidFill>
                <a:latin typeface="Helvetica" panose="020B0604020202020204" pitchFamily="34" charset="0"/>
                <a:ea typeface="Verdana" panose="020B0604030504040204" pitchFamily="34" charset="0"/>
                <a:cs typeface="Helvetica" panose="020B0604020202020204" pitchFamily="34" charset="0"/>
              </a:rPr>
            </a:br>
            <a:endParaRPr lang="en-US" sz="2000" dirty="0">
              <a:solidFill>
                <a:srgbClr val="1C2E5D"/>
              </a:solidFill>
              <a:latin typeface="Helvetica" panose="020B0604020202020204" pitchFamily="34" charset="0"/>
              <a:ea typeface="Verdana" panose="020B0604030504040204" pitchFamily="34" charset="0"/>
              <a:cs typeface="Helvetica" panose="020B0604020202020204" pitchFamily="34" charset="0"/>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77" y="1720540"/>
            <a:ext cx="5906054" cy="4299260"/>
          </a:xfrm>
          <a:prstGeom prst="rect">
            <a:avLst/>
          </a:prstGeom>
          <a:ln w="57150">
            <a:solidFill>
              <a:srgbClr val="EDCF4D"/>
            </a:solidFill>
          </a:ln>
        </p:spPr>
      </p:pic>
      <p:pic>
        <p:nvPicPr>
          <p:cNvPr id="6" name="Picture 5">
            <a:extLst>
              <a:ext uri="{FF2B5EF4-FFF2-40B4-BE49-F238E27FC236}">
                <a16:creationId xmlns:a16="http://schemas.microsoft.com/office/drawing/2014/main" id="{A620ACAA-1C9D-4D49-A1D7-559D8F65A46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34934" y="3983298"/>
            <a:ext cx="2027583" cy="1444487"/>
          </a:xfrm>
          <a:prstGeom prst="rect">
            <a:avLst/>
          </a:prstGeom>
          <a:ln w="76200">
            <a:solidFill>
              <a:srgbClr val="EDCF4D"/>
            </a:solidFill>
          </a:ln>
        </p:spPr>
      </p:pic>
      <p:cxnSp>
        <p:nvCxnSpPr>
          <p:cNvPr id="9" name="Connector: Curved 8">
            <a:extLst>
              <a:ext uri="{FF2B5EF4-FFF2-40B4-BE49-F238E27FC236}">
                <a16:creationId xmlns:a16="http://schemas.microsoft.com/office/drawing/2014/main" id="{D926A852-B772-4970-AC7E-151A3F402C88}"/>
              </a:ext>
            </a:extLst>
          </p:cNvPr>
          <p:cNvCxnSpPr>
            <a:stCxn id="12" idx="3"/>
            <a:endCxn id="6" idx="1"/>
          </p:cNvCxnSpPr>
          <p:nvPr/>
        </p:nvCxnSpPr>
        <p:spPr>
          <a:xfrm>
            <a:off x="6118431" y="3870170"/>
            <a:ext cx="516503" cy="835372"/>
          </a:xfrm>
          <a:prstGeom prst="curvedConnector3">
            <a:avLst/>
          </a:prstGeom>
          <a:ln w="76200">
            <a:solidFill>
              <a:srgbClr val="6BA6C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2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50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937300"/>
            <a:ext cx="8229600" cy="1143000"/>
          </a:xfrm>
        </p:spPr>
        <p:txBody>
          <a:bodyPr>
            <a:normAutofit/>
          </a:bodyPr>
          <a:lstStyle/>
          <a:p>
            <a:r>
              <a:rPr lang="en-US" sz="3600" b="1" dirty="0"/>
              <a:t>Invested in the Upstate</a:t>
            </a:r>
          </a:p>
        </p:txBody>
      </p:sp>
      <p:sp>
        <p:nvSpPr>
          <p:cNvPr id="9" name="Content Placeholder 2"/>
          <p:cNvSpPr>
            <a:spLocks noGrp="1"/>
          </p:cNvSpPr>
          <p:nvPr>
            <p:ph idx="1"/>
          </p:nvPr>
        </p:nvSpPr>
        <p:spPr>
          <a:xfrm>
            <a:off x="457200" y="1862131"/>
            <a:ext cx="7158251" cy="4525963"/>
          </a:xfrm>
        </p:spPr>
        <p:txBody>
          <a:bodyPr>
            <a:normAutofit/>
          </a:bodyPr>
          <a:lstStyle/>
          <a:p>
            <a:pPr lvl="0"/>
            <a:r>
              <a:rPr lang="en-US" sz="2800" dirty="0"/>
              <a:t>Long history of delivering successful engineering solutions and working alongside municipalities and government agencies both locally and across the Southeast</a:t>
            </a:r>
          </a:p>
          <a:p>
            <a:r>
              <a:rPr lang="en-US" sz="2800" dirty="0"/>
              <a:t>Local participation in regional groups</a:t>
            </a:r>
          </a:p>
          <a:p>
            <a:r>
              <a:rPr lang="en-US" sz="2800" dirty="0"/>
              <a:t>We want to be a long-term partner as Simpsonville grows. We live, work, and play here too.</a:t>
            </a:r>
          </a:p>
          <a:p>
            <a:pPr lvl="0"/>
            <a:endParaRPr lang="en-US" sz="2800" dirty="0"/>
          </a:p>
          <a:p>
            <a:pPr lvl="0"/>
            <a:endParaRPr lang="en-US" sz="2800" dirty="0"/>
          </a:p>
        </p:txBody>
      </p:sp>
    </p:spTree>
    <p:extLst>
      <p:ext uri="{BB962C8B-B14F-4D97-AF65-F5344CB8AC3E}">
        <p14:creationId xmlns:p14="http://schemas.microsoft.com/office/powerpoint/2010/main" val="241505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749156"/>
            <a:ext cx="8229600" cy="1143000"/>
          </a:xfrm>
        </p:spPr>
        <p:txBody>
          <a:bodyPr>
            <a:normAutofit fontScale="90000"/>
          </a:bodyPr>
          <a:lstStyle/>
          <a:p>
            <a:r>
              <a:rPr lang="en-US" sz="3600" b="1" dirty="0"/>
              <a:t>Invested in the Upstate</a:t>
            </a:r>
            <a:br>
              <a:rPr lang="en-US" sz="3600" b="1" dirty="0"/>
            </a:br>
            <a:r>
              <a:rPr lang="en-US" sz="3600" b="1" dirty="0"/>
              <a:t>We give back to our community</a:t>
            </a:r>
          </a:p>
        </p:txBody>
      </p:sp>
      <p:sp>
        <p:nvSpPr>
          <p:cNvPr id="9" name="Content Placeholder 2"/>
          <p:cNvSpPr>
            <a:spLocks noGrp="1"/>
          </p:cNvSpPr>
          <p:nvPr>
            <p:ph idx="1"/>
          </p:nvPr>
        </p:nvSpPr>
        <p:spPr>
          <a:xfrm>
            <a:off x="457200" y="2021295"/>
            <a:ext cx="8067964" cy="4525963"/>
          </a:xfrm>
        </p:spPr>
        <p:txBody>
          <a:bodyPr>
            <a:normAutofit/>
          </a:bodyPr>
          <a:lstStyle/>
          <a:p>
            <a:pPr lvl="1"/>
            <a:r>
              <a:rPr lang="en-US" sz="2400" dirty="0"/>
              <a:t>United Way of Greenville County </a:t>
            </a:r>
          </a:p>
          <a:p>
            <a:pPr lvl="1"/>
            <a:r>
              <a:rPr lang="en-US" sz="2400" dirty="0"/>
              <a:t>American Red Cross Greenville Chapter</a:t>
            </a:r>
          </a:p>
          <a:p>
            <a:pPr lvl="1"/>
            <a:r>
              <a:rPr lang="en-US" sz="2400" dirty="0"/>
              <a:t>Greenville Humane Society </a:t>
            </a:r>
          </a:p>
          <a:p>
            <a:pPr lvl="1"/>
            <a:r>
              <a:rPr lang="en-US" sz="2400" dirty="0"/>
              <a:t>Upstate Forever</a:t>
            </a:r>
          </a:p>
          <a:p>
            <a:pPr lvl="1"/>
            <a:r>
              <a:rPr lang="en-US" sz="2400" dirty="0"/>
              <a:t>Greenville Chamber Member</a:t>
            </a:r>
          </a:p>
          <a:p>
            <a:pPr lvl="1"/>
            <a:r>
              <a:rPr lang="en-US" sz="2400" dirty="0"/>
              <a:t>Upstate Alliance &amp; TATT investors</a:t>
            </a:r>
          </a:p>
          <a:p>
            <a:pPr lvl="1"/>
            <a:r>
              <a:rPr lang="en-US" sz="2400" dirty="0"/>
              <a:t>Blue Ridge Chapter Michael J. Fox Foundation</a:t>
            </a:r>
          </a:p>
          <a:p>
            <a:pPr lvl="1"/>
            <a:r>
              <a:rPr lang="en-US" sz="2400" dirty="0"/>
              <a:t>Public Education Partners of Greenville County </a:t>
            </a:r>
          </a:p>
          <a:p>
            <a:pPr marL="457200" lvl="1" indent="0">
              <a:buNone/>
            </a:pPr>
            <a:endParaRPr lang="en-US" sz="2400" dirty="0"/>
          </a:p>
          <a:p>
            <a:pPr marL="457200" lvl="1" indent="0">
              <a:buNone/>
            </a:pPr>
            <a:r>
              <a:rPr lang="en-US" sz="2400" dirty="0"/>
              <a:t>Just a few of the organizations we support!</a:t>
            </a:r>
          </a:p>
          <a:p>
            <a:pPr lvl="0"/>
            <a:endParaRPr lang="en-US" sz="2400" dirty="0"/>
          </a:p>
          <a:p>
            <a:pPr lvl="0"/>
            <a:endParaRPr lang="en-US" sz="2400" dirty="0"/>
          </a:p>
        </p:txBody>
      </p:sp>
    </p:spTree>
    <p:extLst>
      <p:ext uri="{BB962C8B-B14F-4D97-AF65-F5344CB8AC3E}">
        <p14:creationId xmlns:p14="http://schemas.microsoft.com/office/powerpoint/2010/main" val="140827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fade">
                                      <p:cBhvr>
                                        <p:cTn id="31" dur="500"/>
                                        <p:tgtEl>
                                          <p:spTgt spid="9">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500"/>
                                        <p:tgtEl>
                                          <p:spTgt spid="9">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animEffect transition="in" filter="fade">
                                      <p:cBhvr>
                                        <p:cTn id="39"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100138"/>
            <a:ext cx="8229600" cy="1143000"/>
          </a:xfrm>
        </p:spPr>
        <p:txBody>
          <a:bodyPr>
            <a:normAutofit/>
          </a:bodyPr>
          <a:lstStyle/>
          <a:p>
            <a:r>
              <a:rPr lang="en-US" sz="3600" b="1" dirty="0"/>
              <a:t>SynTerra’s Goal</a:t>
            </a:r>
            <a:endParaRPr lang="en-US" sz="3600" i="1" dirty="0"/>
          </a:p>
        </p:txBody>
      </p:sp>
      <p:sp>
        <p:nvSpPr>
          <p:cNvPr id="10" name="Content Placeholder 2"/>
          <p:cNvSpPr>
            <a:spLocks noGrp="1"/>
          </p:cNvSpPr>
          <p:nvPr>
            <p:ph idx="1"/>
          </p:nvPr>
        </p:nvSpPr>
        <p:spPr>
          <a:xfrm>
            <a:off x="928255" y="2522538"/>
            <a:ext cx="7758545" cy="4525963"/>
          </a:xfrm>
        </p:spPr>
        <p:txBody>
          <a:bodyPr/>
          <a:lstStyle/>
          <a:p>
            <a:pPr marL="0" indent="0" algn="ctr">
              <a:buNone/>
            </a:pPr>
            <a:r>
              <a:rPr lang="en-US" sz="3600" b="1" i="1" dirty="0"/>
              <a:t>Our Goal is to meet our clients’ objectives in a cost-effective way while achieving compliance with laws, rules, and regulations</a:t>
            </a:r>
            <a:r>
              <a:rPr lang="en-US" b="1" dirty="0"/>
              <a:t>.</a:t>
            </a:r>
          </a:p>
        </p:txBody>
      </p:sp>
    </p:spTree>
    <p:extLst>
      <p:ext uri="{BB962C8B-B14F-4D97-AF65-F5344CB8AC3E}">
        <p14:creationId xmlns:p14="http://schemas.microsoft.com/office/powerpoint/2010/main" val="395787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79418" y="1774572"/>
            <a:ext cx="6317673" cy="1362075"/>
          </a:xfrm>
        </p:spPr>
        <p:txBody>
          <a:bodyPr/>
          <a:lstStyle/>
          <a:p>
            <a:pPr algn="ctr"/>
            <a:r>
              <a:rPr lang="en-US" dirty="0">
                <a:solidFill>
                  <a:srgbClr val="1C2E5D"/>
                </a:solidFill>
                <a:latin typeface="Helvetica" panose="020B0604020202020204" pitchFamily="34" charset="0"/>
                <a:cs typeface="Helvetica" panose="020B0604020202020204" pitchFamily="34" charset="0"/>
              </a:rPr>
              <a:t>Team Approach</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3829" y="2870907"/>
            <a:ext cx="2678461" cy="1834949"/>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5484EBA-F1EB-4A3E-A5C4-EC921E04B6E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57439" y="2784366"/>
            <a:ext cx="2694503" cy="634285"/>
          </a:xfrm>
          <a:prstGeom prst="rect">
            <a:avLst/>
          </a:prstGeom>
        </p:spPr>
      </p:pic>
      <p:pic>
        <p:nvPicPr>
          <p:cNvPr id="7" name="Picture 6">
            <a:extLst>
              <a:ext uri="{FF2B5EF4-FFF2-40B4-BE49-F238E27FC236}">
                <a16:creationId xmlns:a16="http://schemas.microsoft.com/office/drawing/2014/main" id="{A6438195-BC9B-49CD-A6C3-08D6474ABA42}"/>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5031712" y="3842536"/>
            <a:ext cx="1805072" cy="607810"/>
          </a:xfrm>
          <a:prstGeom prst="rect">
            <a:avLst/>
          </a:prstGeom>
          <a:noFill/>
          <a:ln>
            <a:noFill/>
          </a:ln>
        </p:spPr>
      </p:pic>
      <p:pic>
        <p:nvPicPr>
          <p:cNvPr id="8" name="Picture 7" descr="Text&#10;&#10;Description automatically generated">
            <a:extLst>
              <a:ext uri="{FF2B5EF4-FFF2-40B4-BE49-F238E27FC236}">
                <a16:creationId xmlns:a16="http://schemas.microsoft.com/office/drawing/2014/main" id="{D3955294-402E-4D90-9417-F38D37A836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33591" y="5362633"/>
            <a:ext cx="2518351" cy="548409"/>
          </a:xfrm>
          <a:prstGeom prst="rect">
            <a:avLst/>
          </a:prstGeom>
        </p:spPr>
      </p:pic>
    </p:spTree>
    <p:extLst>
      <p:ext uri="{BB962C8B-B14F-4D97-AF65-F5344CB8AC3E}">
        <p14:creationId xmlns:p14="http://schemas.microsoft.com/office/powerpoint/2010/main" val="257340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899722"/>
            <a:ext cx="8229600" cy="1143000"/>
          </a:xfrm>
        </p:spPr>
        <p:txBody>
          <a:bodyPr>
            <a:normAutofit/>
          </a:bodyPr>
          <a:lstStyle/>
          <a:p>
            <a:r>
              <a:rPr lang="en-US" sz="3600" b="1" dirty="0"/>
              <a:t>Team Experience</a:t>
            </a:r>
          </a:p>
        </p:txBody>
      </p:sp>
      <p:sp>
        <p:nvSpPr>
          <p:cNvPr id="9" name="Content Placeholder 2"/>
          <p:cNvSpPr>
            <a:spLocks noGrp="1"/>
          </p:cNvSpPr>
          <p:nvPr>
            <p:ph idx="1"/>
          </p:nvPr>
        </p:nvSpPr>
        <p:spPr>
          <a:xfrm>
            <a:off x="457201" y="1862131"/>
            <a:ext cx="3109874" cy="4776664"/>
          </a:xfrm>
        </p:spPr>
        <p:txBody>
          <a:bodyPr>
            <a:normAutofit/>
          </a:bodyPr>
          <a:lstStyle/>
          <a:p>
            <a:pPr lvl="0"/>
            <a:r>
              <a:rPr lang="en-US" sz="3000" dirty="0"/>
              <a:t>Vast project experience, designing public spaces with engineering in mind</a:t>
            </a:r>
          </a:p>
          <a:p>
            <a:pPr lvl="0"/>
            <a:endParaRPr lang="en-US" sz="2800" dirty="0"/>
          </a:p>
        </p:txBody>
      </p:sp>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3606619" y="1852800"/>
            <a:ext cx="5119726" cy="3714270"/>
          </a:xfrm>
          <a:prstGeom prst="rect">
            <a:avLst/>
          </a:prstGeom>
          <a:noFill/>
          <a:ln w="12700">
            <a:solidFill>
              <a:schemeClr val="accent1"/>
            </a:solidFill>
          </a:ln>
          <a:effectLst/>
        </p:spPr>
      </p:pic>
    </p:spTree>
    <p:extLst>
      <p:ext uri="{BB962C8B-B14F-4D97-AF65-F5344CB8AC3E}">
        <p14:creationId xmlns:p14="http://schemas.microsoft.com/office/powerpoint/2010/main" val="100529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899722"/>
            <a:ext cx="8229600" cy="1143000"/>
          </a:xfrm>
        </p:spPr>
        <p:txBody>
          <a:bodyPr>
            <a:normAutofit/>
          </a:bodyPr>
          <a:lstStyle/>
          <a:p>
            <a:r>
              <a:rPr lang="en-US" sz="3600" b="1" dirty="0"/>
              <a:t>Team Experience (cont.)</a:t>
            </a:r>
          </a:p>
        </p:txBody>
      </p:sp>
      <p:sp>
        <p:nvSpPr>
          <p:cNvPr id="9" name="Content Placeholder 2"/>
          <p:cNvSpPr>
            <a:spLocks noGrp="1"/>
          </p:cNvSpPr>
          <p:nvPr>
            <p:ph idx="1"/>
          </p:nvPr>
        </p:nvSpPr>
        <p:spPr>
          <a:xfrm>
            <a:off x="457201" y="1862132"/>
            <a:ext cx="4198946" cy="4510620"/>
          </a:xfrm>
        </p:spPr>
        <p:txBody>
          <a:bodyPr>
            <a:normAutofit fontScale="92500" lnSpcReduction="20000"/>
          </a:bodyPr>
          <a:lstStyle/>
          <a:p>
            <a:pPr lvl="1"/>
            <a:r>
              <a:rPr lang="en-US" sz="3200" dirty="0"/>
              <a:t>Permitting </a:t>
            </a:r>
          </a:p>
          <a:p>
            <a:pPr lvl="1"/>
            <a:r>
              <a:rPr lang="en-US" sz="3200" dirty="0"/>
              <a:t>Drainage design </a:t>
            </a:r>
          </a:p>
          <a:p>
            <a:pPr lvl="1"/>
            <a:r>
              <a:rPr lang="en-US" sz="3200" dirty="0"/>
              <a:t>Utility coordination and relocation </a:t>
            </a:r>
          </a:p>
          <a:p>
            <a:pPr lvl="1"/>
            <a:r>
              <a:rPr lang="en-US" sz="3200" dirty="0"/>
              <a:t>Regulatory </a:t>
            </a:r>
            <a:br>
              <a:rPr lang="en-US" sz="3200" dirty="0"/>
            </a:br>
            <a:r>
              <a:rPr lang="en-US" sz="3200" dirty="0"/>
              <a:t>coordination</a:t>
            </a:r>
          </a:p>
          <a:p>
            <a:pPr lvl="1"/>
            <a:r>
              <a:rPr lang="en-US" sz="3200" dirty="0"/>
              <a:t>Preliminary and </a:t>
            </a:r>
            <a:br>
              <a:rPr lang="en-US" sz="3200" dirty="0"/>
            </a:br>
            <a:r>
              <a:rPr lang="en-US" sz="3200" dirty="0"/>
              <a:t>final designs</a:t>
            </a:r>
          </a:p>
          <a:p>
            <a:pPr lvl="1"/>
            <a:r>
              <a:rPr lang="en-US" sz="3200" dirty="0"/>
              <a:t>Construction </a:t>
            </a:r>
            <a:br>
              <a:rPr lang="en-US" sz="3200" dirty="0"/>
            </a:br>
            <a:r>
              <a:rPr lang="en-US" sz="3200" dirty="0"/>
              <a:t>management</a:t>
            </a:r>
          </a:p>
          <a:p>
            <a:pPr lvl="0"/>
            <a:endParaRPr lang="en-US" sz="2800" dirty="0"/>
          </a:p>
        </p:txBody>
      </p:sp>
      <p:pic>
        <p:nvPicPr>
          <p:cNvPr id="1026" name="Picture 2" descr="IMG_19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809889"/>
            <a:ext cx="2745572" cy="205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kamidon\AppData\Local\Microsoft\Windows\INetCache\Content.Outlook\3A3A8TNW\Romare Bearden Park.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9054" y="3949304"/>
            <a:ext cx="3838688" cy="2478696"/>
          </a:xfrm>
          <a:prstGeom prst="rect">
            <a:avLst/>
          </a:prstGeom>
          <a:noFill/>
          <a:ln w="12700">
            <a:solidFill>
              <a:srgbClr val="4F81BD"/>
            </a:solidFill>
          </a:ln>
        </p:spPr>
      </p:pic>
    </p:spTree>
    <p:extLst>
      <p:ext uri="{BB962C8B-B14F-4D97-AF65-F5344CB8AC3E}">
        <p14:creationId xmlns:p14="http://schemas.microsoft.com/office/powerpoint/2010/main" val="291950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fade">
                                      <p:cBhvr>
                                        <p:cTn id="40"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899722"/>
            <a:ext cx="8229600" cy="1143000"/>
          </a:xfrm>
        </p:spPr>
        <p:txBody>
          <a:bodyPr>
            <a:normAutofit/>
          </a:bodyPr>
          <a:lstStyle/>
          <a:p>
            <a:r>
              <a:rPr lang="en-US" sz="3600" b="1" dirty="0"/>
              <a:t>Team Experience (cont.)</a:t>
            </a:r>
          </a:p>
        </p:txBody>
      </p:sp>
      <p:sp>
        <p:nvSpPr>
          <p:cNvPr id="9" name="Content Placeholder 2"/>
          <p:cNvSpPr>
            <a:spLocks noGrp="1"/>
          </p:cNvSpPr>
          <p:nvPr>
            <p:ph idx="1"/>
          </p:nvPr>
        </p:nvSpPr>
        <p:spPr>
          <a:xfrm>
            <a:off x="457200" y="1862131"/>
            <a:ext cx="6765235" cy="4776664"/>
          </a:xfrm>
        </p:spPr>
        <p:txBody>
          <a:bodyPr>
            <a:normAutofit/>
          </a:bodyPr>
          <a:lstStyle/>
          <a:p>
            <a:pPr lvl="1"/>
            <a:r>
              <a:rPr lang="en-US" dirty="0"/>
              <a:t>Electrical planning and </a:t>
            </a:r>
            <a:br>
              <a:rPr lang="en-US" dirty="0"/>
            </a:br>
            <a:r>
              <a:rPr lang="en-US" dirty="0"/>
              <a:t>design</a:t>
            </a:r>
          </a:p>
          <a:p>
            <a:pPr lvl="1"/>
            <a:r>
              <a:rPr lang="en-US" dirty="0"/>
              <a:t>Power distribution</a:t>
            </a:r>
          </a:p>
          <a:p>
            <a:pPr lvl="1"/>
            <a:r>
              <a:rPr lang="en-US" dirty="0"/>
              <a:t>LEED design</a:t>
            </a:r>
          </a:p>
          <a:p>
            <a:pPr lvl="1"/>
            <a:r>
              <a:rPr lang="en-US" dirty="0"/>
              <a:t>Traffic studies</a:t>
            </a:r>
          </a:p>
          <a:p>
            <a:pPr lvl="1"/>
            <a:r>
              <a:rPr lang="en-US" dirty="0"/>
              <a:t>Signal timing</a:t>
            </a:r>
          </a:p>
          <a:p>
            <a:pPr lvl="1"/>
            <a:r>
              <a:rPr lang="en-US" dirty="0"/>
              <a:t>Parking studies</a:t>
            </a:r>
          </a:p>
          <a:p>
            <a:pPr lvl="1"/>
            <a:r>
              <a:rPr lang="en-US" dirty="0"/>
              <a:t>Signal design </a:t>
            </a:r>
          </a:p>
          <a:p>
            <a:pPr lvl="0"/>
            <a:endParaRPr lang="en-US" sz="2800" dirty="0"/>
          </a:p>
        </p:txBody>
      </p:sp>
      <p:pic>
        <p:nvPicPr>
          <p:cNvPr id="6" name="Picture 5">
            <a:extLst>
              <a:ext uri="{FF2B5EF4-FFF2-40B4-BE49-F238E27FC236}">
                <a16:creationId xmlns:a16="http://schemas.microsoft.com/office/drawing/2014/main" id="{C31B8FA4-20C8-43E4-B0CB-095506AF5B67}"/>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5839460" y="1862131"/>
            <a:ext cx="2847340" cy="2147570"/>
          </a:xfrm>
          <a:prstGeom prst="rect">
            <a:avLst/>
          </a:prstGeom>
          <a:noFill/>
          <a:ln>
            <a:noFill/>
          </a:ln>
        </p:spPr>
      </p:pic>
      <p:pic>
        <p:nvPicPr>
          <p:cNvPr id="7" name="Picture 6">
            <a:extLst>
              <a:ext uri="{FF2B5EF4-FFF2-40B4-BE49-F238E27FC236}">
                <a16:creationId xmlns:a16="http://schemas.microsoft.com/office/drawing/2014/main" id="{5AA48555-BE4D-4D35-BCAB-93F8E2E8367D}"/>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3983935" y="4190292"/>
            <a:ext cx="3238500" cy="2156460"/>
          </a:xfrm>
          <a:prstGeom prst="rect">
            <a:avLst/>
          </a:prstGeom>
          <a:noFill/>
          <a:ln>
            <a:noFill/>
          </a:ln>
        </p:spPr>
      </p:pic>
    </p:spTree>
    <p:extLst>
      <p:ext uri="{BB962C8B-B14F-4D97-AF65-F5344CB8AC3E}">
        <p14:creationId xmlns:p14="http://schemas.microsoft.com/office/powerpoint/2010/main" val="330765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500"/>
                                        <p:tgtEl>
                                          <p:spTgt spid="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500"/>
                                        <p:tgtEl>
                                          <p:spTgt spid="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fade">
                                      <p:cBhvr>
                                        <p:cTn id="38" dur="500"/>
                                        <p:tgtEl>
                                          <p:spTgt spid="9">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899722"/>
            <a:ext cx="8229600" cy="1143000"/>
          </a:xfrm>
        </p:spPr>
        <p:txBody>
          <a:bodyPr>
            <a:normAutofit/>
          </a:bodyPr>
          <a:lstStyle/>
          <a:p>
            <a:r>
              <a:rPr lang="en-US" sz="3600" b="1" dirty="0"/>
              <a:t>Team Experience (cont.)</a:t>
            </a:r>
          </a:p>
        </p:txBody>
      </p:sp>
      <p:sp>
        <p:nvSpPr>
          <p:cNvPr id="9" name="Content Placeholder 2"/>
          <p:cNvSpPr>
            <a:spLocks noGrp="1"/>
          </p:cNvSpPr>
          <p:nvPr>
            <p:ph idx="1"/>
          </p:nvPr>
        </p:nvSpPr>
        <p:spPr>
          <a:xfrm>
            <a:off x="457200" y="1862131"/>
            <a:ext cx="7158251" cy="4776664"/>
          </a:xfrm>
        </p:spPr>
        <p:txBody>
          <a:bodyPr>
            <a:normAutofit lnSpcReduction="10000"/>
          </a:bodyPr>
          <a:lstStyle/>
          <a:p>
            <a:pPr lvl="1"/>
            <a:r>
              <a:rPr lang="en-US" dirty="0"/>
              <a:t>Streetscape</a:t>
            </a:r>
          </a:p>
          <a:p>
            <a:pPr lvl="1"/>
            <a:r>
              <a:rPr lang="en-US" dirty="0"/>
              <a:t>Wayfinding</a:t>
            </a:r>
          </a:p>
          <a:p>
            <a:pPr lvl="1"/>
            <a:r>
              <a:rPr lang="en-US" dirty="0"/>
              <a:t>Recreational stormwater </a:t>
            </a:r>
            <a:br>
              <a:rPr lang="en-US" dirty="0"/>
            </a:br>
            <a:r>
              <a:rPr lang="en-US" dirty="0"/>
              <a:t>projects</a:t>
            </a:r>
          </a:p>
          <a:p>
            <a:pPr lvl="1"/>
            <a:r>
              <a:rPr lang="en-US" dirty="0"/>
              <a:t>GSI/LID features</a:t>
            </a:r>
          </a:p>
          <a:p>
            <a:pPr lvl="1"/>
            <a:r>
              <a:rPr lang="en-US" dirty="0"/>
              <a:t>Nature trails</a:t>
            </a:r>
          </a:p>
          <a:p>
            <a:pPr lvl="1"/>
            <a:r>
              <a:rPr lang="en-US" dirty="0"/>
              <a:t>Educational kiosks</a:t>
            </a:r>
          </a:p>
          <a:p>
            <a:pPr lvl="1"/>
            <a:r>
              <a:rPr lang="en-US" dirty="0"/>
              <a:t>Public safety </a:t>
            </a:r>
            <a:br>
              <a:rPr lang="en-US" dirty="0"/>
            </a:br>
            <a:r>
              <a:rPr lang="en-US" dirty="0"/>
              <a:t>features</a:t>
            </a:r>
          </a:p>
          <a:p>
            <a:pPr lvl="1"/>
            <a:r>
              <a:rPr lang="en-US" dirty="0"/>
              <a:t>Placemaking</a:t>
            </a:r>
          </a:p>
          <a:p>
            <a:pPr lvl="0"/>
            <a:endParaRPr lang="en-US" sz="2800" dirty="0"/>
          </a:p>
        </p:txBody>
      </p:sp>
      <p:pic>
        <p:nvPicPr>
          <p:cNvPr id="5" name="Picture 4" descr="P:\CITY OF GREENVILLE.327\07.REEDY RIVER\photos\2008-11 (Nov)-01\HPIM3785.JPG"/>
          <p:cNvPicPr/>
          <p:nvPr/>
        </p:nvPicPr>
        <p:blipFill rotWithShape="1">
          <a:blip r:embed="rId3" cstate="screen">
            <a:extLst>
              <a:ext uri="{28A0092B-C50C-407E-A947-70E740481C1C}">
                <a14:useLocalDpi xmlns:a14="http://schemas.microsoft.com/office/drawing/2010/main"/>
              </a:ext>
            </a:extLst>
          </a:blip>
          <a:srcRect/>
          <a:stretch/>
        </p:blipFill>
        <p:spPr bwMode="auto">
          <a:xfrm>
            <a:off x="5891465" y="1757082"/>
            <a:ext cx="3075305" cy="1937569"/>
          </a:xfrm>
          <a:prstGeom prst="rect">
            <a:avLst/>
          </a:prstGeom>
          <a:noFill/>
          <a:ln w="12700">
            <a:solidFill>
              <a:srgbClr val="4F81BD"/>
            </a:solidFill>
          </a:ln>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9474" y="3744622"/>
            <a:ext cx="4584526" cy="2698955"/>
          </a:xfrm>
          <a:prstGeom prst="rect">
            <a:avLst/>
          </a:prstGeom>
        </p:spPr>
      </p:pic>
    </p:spTree>
    <p:extLst>
      <p:ext uri="{BB962C8B-B14F-4D97-AF65-F5344CB8AC3E}">
        <p14:creationId xmlns:p14="http://schemas.microsoft.com/office/powerpoint/2010/main" val="348640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fade">
                                      <p:cBhvr>
                                        <p:cTn id="40" dur="500"/>
                                        <p:tgtEl>
                                          <p:spTgt spid="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animEffect transition="in" filter="fade">
                                      <p:cBhvr>
                                        <p:cTn id="45" dur="500"/>
                                        <p:tgtEl>
                                          <p:spTgt spid="9">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xEl>
                                              <p:pRg st="7" end="7"/>
                                            </p:txEl>
                                          </p:spTgt>
                                        </p:tgtEl>
                                        <p:attrNameLst>
                                          <p:attrName>style.visibility</p:attrName>
                                        </p:attrNameLst>
                                      </p:cBhvr>
                                      <p:to>
                                        <p:strVal val="visible"/>
                                      </p:to>
                                    </p:set>
                                    <p:animEffect transition="in" filter="fade">
                                      <p:cBhvr>
                                        <p:cTn id="50"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79418" y="2455609"/>
            <a:ext cx="6317673" cy="1362075"/>
          </a:xfrm>
        </p:spPr>
        <p:txBody>
          <a:bodyPr/>
          <a:lstStyle/>
          <a:p>
            <a:pPr algn="ctr"/>
            <a:r>
              <a:rPr lang="en-US" dirty="0">
                <a:solidFill>
                  <a:srgbClr val="1C2E5D"/>
                </a:solidFill>
                <a:latin typeface="Helvetica" panose="020B0604020202020204" pitchFamily="34" charset="0"/>
                <a:cs typeface="Helvetica" panose="020B0604020202020204" pitchFamily="34" charset="0"/>
              </a:rPr>
              <a:t>Key Success factors</a:t>
            </a:r>
          </a:p>
        </p:txBody>
      </p:sp>
    </p:spTree>
    <p:extLst>
      <p:ext uri="{BB962C8B-B14F-4D97-AF65-F5344CB8AC3E}">
        <p14:creationId xmlns:p14="http://schemas.microsoft.com/office/powerpoint/2010/main" val="1360666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Agenda</a:t>
            </a:r>
          </a:p>
        </p:txBody>
      </p:sp>
      <p:sp>
        <p:nvSpPr>
          <p:cNvPr id="3" name="Content Placeholder 2"/>
          <p:cNvSpPr>
            <a:spLocks noGrp="1"/>
          </p:cNvSpPr>
          <p:nvPr>
            <p:ph idx="1"/>
          </p:nvPr>
        </p:nvSpPr>
        <p:spPr>
          <a:xfrm>
            <a:off x="457200" y="2151063"/>
            <a:ext cx="8229600" cy="3773489"/>
          </a:xfrm>
        </p:spPr>
        <p:txBody>
          <a:bodyPr>
            <a:normAutofit/>
          </a:bodyPr>
          <a:lstStyle/>
          <a:p>
            <a:r>
              <a:rPr lang="en-US" dirty="0"/>
              <a:t>Introductions</a:t>
            </a:r>
          </a:p>
          <a:p>
            <a:r>
              <a:rPr lang="en-US" dirty="0"/>
              <a:t>The Project – Simple Simpsonville </a:t>
            </a:r>
          </a:p>
          <a:p>
            <a:r>
              <a:rPr lang="en-US" dirty="0"/>
              <a:t>The SynTerra Difference &amp; Our Team</a:t>
            </a:r>
          </a:p>
          <a:p>
            <a:r>
              <a:rPr lang="en-US" dirty="0"/>
              <a:t>Key Factors for Success</a:t>
            </a:r>
          </a:p>
          <a:p>
            <a:r>
              <a:rPr lang="en-US" dirty="0"/>
              <a:t>Implementation Schedule</a:t>
            </a:r>
          </a:p>
          <a:p>
            <a:r>
              <a:rPr lang="en-US" dirty="0"/>
              <a:t>Questions &amp; Discussion</a:t>
            </a:r>
          </a:p>
        </p:txBody>
      </p:sp>
    </p:spTree>
    <p:extLst>
      <p:ext uri="{BB962C8B-B14F-4D97-AF65-F5344CB8AC3E}">
        <p14:creationId xmlns:p14="http://schemas.microsoft.com/office/powerpoint/2010/main" val="410834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960438"/>
            <a:ext cx="8229600" cy="1143000"/>
          </a:xfrm>
        </p:spPr>
        <p:txBody>
          <a:bodyPr anchor="ctr">
            <a:normAutofit/>
          </a:bodyPr>
          <a:lstStyle/>
          <a:p>
            <a:r>
              <a:rPr lang="en-US" b="1"/>
              <a:t>Key Success Factors</a:t>
            </a:r>
          </a:p>
        </p:txBody>
      </p:sp>
      <p:sp>
        <p:nvSpPr>
          <p:cNvPr id="9" name="Content Placeholder 2"/>
          <p:cNvSpPr>
            <a:spLocks noGrp="1"/>
          </p:cNvSpPr>
          <p:nvPr>
            <p:ph sz="half" idx="1"/>
          </p:nvPr>
        </p:nvSpPr>
        <p:spPr>
          <a:xfrm>
            <a:off x="457200" y="2314575"/>
            <a:ext cx="4038600" cy="3811588"/>
          </a:xfrm>
        </p:spPr>
        <p:txBody>
          <a:bodyPr>
            <a:normAutofit/>
          </a:bodyPr>
          <a:lstStyle/>
          <a:p>
            <a:pPr lvl="0">
              <a:lnSpc>
                <a:spcPct val="90000"/>
              </a:lnSpc>
            </a:pPr>
            <a:r>
              <a:rPr lang="en-US" sz="2000" dirty="0"/>
              <a:t>Public Space</a:t>
            </a:r>
          </a:p>
          <a:p>
            <a:pPr lvl="1">
              <a:lnSpc>
                <a:spcPct val="90000"/>
              </a:lnSpc>
            </a:pPr>
            <a:r>
              <a:rPr lang="en-US" sz="2000" dirty="0"/>
              <a:t>Creating a space both loved </a:t>
            </a:r>
            <a:br>
              <a:rPr lang="en-US" sz="2000" dirty="0"/>
            </a:br>
            <a:r>
              <a:rPr lang="en-US" sz="2000" dirty="0"/>
              <a:t>and used by the community </a:t>
            </a:r>
            <a:br>
              <a:rPr lang="en-US" sz="2000" dirty="0"/>
            </a:br>
            <a:r>
              <a:rPr lang="en-US" sz="2000" dirty="0"/>
              <a:t>and visitors alike</a:t>
            </a:r>
          </a:p>
          <a:p>
            <a:pPr lvl="1">
              <a:lnSpc>
                <a:spcPct val="90000"/>
              </a:lnSpc>
            </a:pPr>
            <a:r>
              <a:rPr lang="en-US" sz="2000" dirty="0"/>
              <a:t>Destination to explore</a:t>
            </a:r>
          </a:p>
          <a:p>
            <a:pPr lvl="1">
              <a:lnSpc>
                <a:spcPct val="90000"/>
              </a:lnSpc>
            </a:pPr>
            <a:r>
              <a:rPr lang="en-US" sz="2000" dirty="0"/>
              <a:t>Keeping the public engaged, </a:t>
            </a:r>
            <a:br>
              <a:rPr lang="en-US" sz="2000" dirty="0"/>
            </a:br>
            <a:r>
              <a:rPr lang="en-US" sz="2000" dirty="0"/>
              <a:t>excited and informed</a:t>
            </a:r>
          </a:p>
          <a:p>
            <a:pPr lvl="2">
              <a:lnSpc>
                <a:spcPct val="90000"/>
              </a:lnSpc>
            </a:pPr>
            <a:r>
              <a:rPr lang="en-US" dirty="0"/>
              <a:t>Data and Graphics Management</a:t>
            </a:r>
          </a:p>
          <a:p>
            <a:pPr lvl="1">
              <a:lnSpc>
                <a:spcPct val="90000"/>
              </a:lnSpc>
            </a:pPr>
            <a:r>
              <a:rPr lang="en-US" sz="2000" dirty="0"/>
              <a:t>GIS management</a:t>
            </a:r>
          </a:p>
          <a:p>
            <a:pPr lvl="0">
              <a:lnSpc>
                <a:spcPct val="90000"/>
              </a:lnSpc>
            </a:pPr>
            <a:endParaRPr lang="en-US" sz="2000" dirty="0"/>
          </a:p>
        </p:txBody>
      </p:sp>
      <p:pic>
        <p:nvPicPr>
          <p:cNvPr id="7" name="Picture 6" descr="A picture containing grass, sky, outdoor, path&#10;&#10;Description automatically generated">
            <a:extLst>
              <a:ext uri="{FF2B5EF4-FFF2-40B4-BE49-F238E27FC236}">
                <a16:creationId xmlns:a16="http://schemas.microsoft.com/office/drawing/2014/main" id="{EF6373E1-1882-42C9-8F4F-2FF3688232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
          <a:stretch/>
        </p:blipFill>
        <p:spPr>
          <a:xfrm>
            <a:off x="4648200" y="1864004"/>
            <a:ext cx="4038600" cy="3811588"/>
          </a:xfrm>
          <a:prstGeom prst="rect">
            <a:avLst/>
          </a:prstGeom>
          <a:noFill/>
        </p:spPr>
      </p:pic>
    </p:spTree>
    <p:extLst>
      <p:ext uri="{BB962C8B-B14F-4D97-AF65-F5344CB8AC3E}">
        <p14:creationId xmlns:p14="http://schemas.microsoft.com/office/powerpoint/2010/main" val="36932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100138"/>
            <a:ext cx="8229600" cy="1143000"/>
          </a:xfrm>
        </p:spPr>
        <p:txBody>
          <a:bodyPr>
            <a:normAutofit/>
          </a:bodyPr>
          <a:lstStyle/>
          <a:p>
            <a:r>
              <a:rPr lang="en-US" sz="3600" b="1" dirty="0"/>
              <a:t>Key Success Factors</a:t>
            </a:r>
          </a:p>
        </p:txBody>
      </p:sp>
      <p:sp>
        <p:nvSpPr>
          <p:cNvPr id="9" name="Content Placeholder 2"/>
          <p:cNvSpPr>
            <a:spLocks noGrp="1"/>
          </p:cNvSpPr>
          <p:nvPr>
            <p:ph idx="1"/>
          </p:nvPr>
        </p:nvSpPr>
        <p:spPr>
          <a:xfrm>
            <a:off x="457200" y="2100125"/>
            <a:ext cx="7158251" cy="4252211"/>
          </a:xfrm>
        </p:spPr>
        <p:txBody>
          <a:bodyPr>
            <a:normAutofit/>
          </a:bodyPr>
          <a:lstStyle/>
          <a:p>
            <a:pPr lvl="0"/>
            <a:r>
              <a:rPr lang="en-US" sz="2800" dirty="0"/>
              <a:t>Engineering</a:t>
            </a:r>
            <a:endParaRPr lang="en-US" sz="2400" dirty="0"/>
          </a:p>
          <a:p>
            <a:pPr lvl="1"/>
            <a:r>
              <a:rPr lang="en-US" sz="2400" dirty="0"/>
              <a:t>Sidewalk, Curb, &amp; Gutter</a:t>
            </a:r>
          </a:p>
          <a:p>
            <a:pPr lvl="1"/>
            <a:r>
              <a:rPr lang="en-US" sz="2400" dirty="0"/>
              <a:t>Grading and Drainage</a:t>
            </a:r>
          </a:p>
          <a:p>
            <a:pPr lvl="1"/>
            <a:r>
              <a:rPr lang="en-US" sz="2400" dirty="0"/>
              <a:t>GSI/LID</a:t>
            </a:r>
          </a:p>
          <a:p>
            <a:pPr lvl="1"/>
            <a:r>
              <a:rPr lang="en-US" sz="2400" dirty="0"/>
              <a:t>Utilities</a:t>
            </a:r>
          </a:p>
          <a:p>
            <a:pPr lvl="1"/>
            <a:r>
              <a:rPr lang="en-US" sz="2400" dirty="0"/>
              <a:t>Limitations</a:t>
            </a:r>
          </a:p>
          <a:p>
            <a:r>
              <a:rPr lang="en-US" sz="2800" dirty="0"/>
              <a:t>Triple</a:t>
            </a:r>
            <a:br>
              <a:rPr lang="en-US" sz="2800" dirty="0"/>
            </a:br>
            <a:r>
              <a:rPr lang="en-US" sz="2800" dirty="0"/>
              <a:t>Bottom</a:t>
            </a:r>
            <a:br>
              <a:rPr lang="en-US" sz="2800" dirty="0"/>
            </a:br>
            <a:r>
              <a:rPr lang="en-US" sz="2800" dirty="0"/>
              <a:t>Line</a:t>
            </a:r>
          </a:p>
          <a:p>
            <a:pPr lvl="1"/>
            <a:endParaRPr lang="en-US" sz="2400" dirty="0"/>
          </a:p>
          <a:p>
            <a:pPr lvl="0"/>
            <a:endParaRPr lang="en-US" sz="2800" dirty="0"/>
          </a:p>
        </p:txBody>
      </p:sp>
      <p:pic>
        <p:nvPicPr>
          <p:cNvPr id="3" name="Picture 2"/>
          <p:cNvPicPr>
            <a:picLocks noChangeAspect="1"/>
          </p:cNvPicPr>
          <p:nvPr/>
        </p:nvPicPr>
        <p:blipFill>
          <a:blip r:embed="rId3"/>
          <a:stretch>
            <a:fillRect/>
          </a:stretch>
        </p:blipFill>
        <p:spPr>
          <a:xfrm>
            <a:off x="5299788" y="1913499"/>
            <a:ext cx="3619996" cy="2710158"/>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74667" y="4426610"/>
            <a:ext cx="2633032" cy="1925726"/>
          </a:xfrm>
          <a:prstGeom prst="rect">
            <a:avLst/>
          </a:prstGeom>
        </p:spPr>
      </p:pic>
    </p:spTree>
    <p:extLst>
      <p:ext uri="{BB962C8B-B14F-4D97-AF65-F5344CB8AC3E}">
        <p14:creationId xmlns:p14="http://schemas.microsoft.com/office/powerpoint/2010/main" val="113031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fade">
                                      <p:cBhvr>
                                        <p:cTn id="40" dur="500"/>
                                        <p:tgtEl>
                                          <p:spTgt spid="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animEffect transition="in" filter="fade">
                                      <p:cBhvr>
                                        <p:cTn id="45"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100138"/>
            <a:ext cx="8229600" cy="1143000"/>
          </a:xfrm>
        </p:spPr>
        <p:txBody>
          <a:bodyPr>
            <a:normAutofit/>
          </a:bodyPr>
          <a:lstStyle/>
          <a:p>
            <a:r>
              <a:rPr lang="en-US" sz="3600" b="1" dirty="0"/>
              <a:t>Key Success Factors</a:t>
            </a:r>
          </a:p>
        </p:txBody>
      </p:sp>
      <p:sp>
        <p:nvSpPr>
          <p:cNvPr id="9" name="Content Placeholder 2"/>
          <p:cNvSpPr>
            <a:spLocks noGrp="1"/>
          </p:cNvSpPr>
          <p:nvPr>
            <p:ph idx="1"/>
          </p:nvPr>
        </p:nvSpPr>
        <p:spPr>
          <a:xfrm>
            <a:off x="457200" y="2100125"/>
            <a:ext cx="7158251" cy="4252211"/>
          </a:xfrm>
        </p:spPr>
        <p:txBody>
          <a:bodyPr>
            <a:normAutofit/>
          </a:bodyPr>
          <a:lstStyle/>
          <a:p>
            <a:pPr lvl="0"/>
            <a:r>
              <a:rPr lang="en-US" sz="2800" dirty="0"/>
              <a:t>Realigning Traffic Patterns</a:t>
            </a:r>
          </a:p>
          <a:p>
            <a:r>
              <a:rPr lang="en-US" sz="2800" dirty="0"/>
              <a:t>SCDOT as a key partner</a:t>
            </a:r>
          </a:p>
          <a:p>
            <a:pPr lvl="0"/>
            <a:r>
              <a:rPr lang="en-US" sz="2800" dirty="0"/>
              <a:t>Safety </a:t>
            </a:r>
          </a:p>
          <a:p>
            <a:pPr lvl="0"/>
            <a:r>
              <a:rPr lang="en-US" sz="2800" dirty="0"/>
              <a:t>Funding</a:t>
            </a:r>
          </a:p>
          <a:p>
            <a:pPr lvl="0"/>
            <a:endParaRPr lang="en-US" sz="2800" dirty="0"/>
          </a:p>
          <a:p>
            <a:pPr lvl="1"/>
            <a:endParaRPr lang="en-US" sz="2400" dirty="0"/>
          </a:p>
          <a:p>
            <a:pPr lvl="0"/>
            <a:endParaRPr lang="en-US" sz="2800" dirty="0"/>
          </a:p>
        </p:txBody>
      </p:sp>
      <p:pic>
        <p:nvPicPr>
          <p:cNvPr id="1026" name="Picture 2">
            <a:extLst>
              <a:ext uri="{FF2B5EF4-FFF2-40B4-BE49-F238E27FC236}">
                <a16:creationId xmlns:a16="http://schemas.microsoft.com/office/drawing/2014/main" id="{B7416324-E2D2-48D7-BE16-B484102D64D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07207" y="3243125"/>
            <a:ext cx="4129586" cy="29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18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fade">
                                      <p:cBhvr>
                                        <p:cTn id="2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100138"/>
            <a:ext cx="8229600" cy="1143000"/>
          </a:xfrm>
        </p:spPr>
        <p:txBody>
          <a:bodyPr>
            <a:normAutofit/>
          </a:bodyPr>
          <a:lstStyle/>
          <a:p>
            <a:r>
              <a:rPr lang="en-US" sz="3600" b="1" dirty="0"/>
              <a:t>Key Success Factors</a:t>
            </a:r>
          </a:p>
        </p:txBody>
      </p:sp>
      <p:sp>
        <p:nvSpPr>
          <p:cNvPr id="9" name="Content Placeholder 2"/>
          <p:cNvSpPr>
            <a:spLocks noGrp="1"/>
          </p:cNvSpPr>
          <p:nvPr>
            <p:ph idx="1"/>
          </p:nvPr>
        </p:nvSpPr>
        <p:spPr>
          <a:xfrm>
            <a:off x="327738" y="1913225"/>
            <a:ext cx="4799634" cy="4525963"/>
          </a:xfrm>
        </p:spPr>
        <p:txBody>
          <a:bodyPr>
            <a:normAutofit/>
          </a:bodyPr>
          <a:lstStyle/>
          <a:p>
            <a:pPr lvl="0"/>
            <a:r>
              <a:rPr lang="en-US" sz="3000" dirty="0"/>
              <a:t>Design</a:t>
            </a:r>
          </a:p>
          <a:p>
            <a:pPr lvl="1"/>
            <a:r>
              <a:rPr lang="en-US" sz="2400" dirty="0"/>
              <a:t>Model for green projects in the Upstate and Beyond</a:t>
            </a:r>
          </a:p>
          <a:p>
            <a:pPr lvl="1"/>
            <a:r>
              <a:rPr lang="en-US" sz="2400" dirty="0"/>
              <a:t>Sustainable and </a:t>
            </a:r>
            <a:br>
              <a:rPr lang="en-US" sz="2400" dirty="0"/>
            </a:br>
            <a:r>
              <a:rPr lang="en-US" sz="2400" dirty="0"/>
              <a:t>Timeless</a:t>
            </a:r>
          </a:p>
          <a:p>
            <a:pPr lvl="1"/>
            <a:r>
              <a:rPr lang="en-US" sz="2400" dirty="0"/>
              <a:t>Species Selection </a:t>
            </a:r>
          </a:p>
          <a:p>
            <a:pPr lvl="1"/>
            <a:r>
              <a:rPr lang="en-US" sz="2400" dirty="0"/>
              <a:t>Wayfinding</a:t>
            </a:r>
          </a:p>
          <a:p>
            <a:pPr lvl="1"/>
            <a:r>
              <a:rPr lang="en-US" sz="2400" dirty="0"/>
              <a:t>Connectivity</a:t>
            </a:r>
          </a:p>
          <a:p>
            <a:pPr lvl="1"/>
            <a:r>
              <a:rPr lang="en-US" sz="2400" dirty="0"/>
              <a:t>Limitations</a:t>
            </a:r>
          </a:p>
          <a:p>
            <a:pPr lvl="1"/>
            <a:r>
              <a:rPr lang="en-US" sz="2400" dirty="0"/>
              <a:t>CPTED Design Principles</a:t>
            </a:r>
          </a:p>
          <a:p>
            <a:pPr lvl="1"/>
            <a:endParaRPr lang="en-US" sz="2400" dirty="0"/>
          </a:p>
          <a:p>
            <a:pPr marL="0" lvl="0" indent="0">
              <a:buNone/>
            </a:pPr>
            <a:endParaRPr lang="en-US" sz="2800" dirty="0"/>
          </a:p>
          <a:p>
            <a:pPr lvl="0"/>
            <a:endParaRPr lang="en-US" sz="2800"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9209" y="2826356"/>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lated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1918" y="2969707"/>
            <a:ext cx="4292082" cy="268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41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fade">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500"/>
                                        <p:tgtEl>
                                          <p:spTgt spid="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500"/>
                                        <p:tgtEl>
                                          <p:spTgt spid="9">
                                            <p:txEl>
                                              <p:pRg st="7" end="7"/>
                                            </p:txEl>
                                          </p:spTgt>
                                        </p:tgtEl>
                                      </p:cBhvr>
                                    </p:animEffect>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tree&#10;&#10;Description automatically generated">
            <a:extLst>
              <a:ext uri="{FF2B5EF4-FFF2-40B4-BE49-F238E27FC236}">
                <a16:creationId xmlns:a16="http://schemas.microsoft.com/office/drawing/2014/main" id="{793E1CE2-225E-4CB2-A82F-197A956576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2155" y="2025130"/>
            <a:ext cx="4064923" cy="4414058"/>
          </a:xfrm>
          <a:prstGeom prst="rect">
            <a:avLst/>
          </a:prstGeom>
        </p:spPr>
      </p:pic>
      <p:sp>
        <p:nvSpPr>
          <p:cNvPr id="8" name="Title 1"/>
          <p:cNvSpPr>
            <a:spLocks noGrp="1"/>
          </p:cNvSpPr>
          <p:nvPr>
            <p:ph type="title"/>
          </p:nvPr>
        </p:nvSpPr>
        <p:spPr>
          <a:xfrm>
            <a:off x="457200" y="1100138"/>
            <a:ext cx="8229600" cy="1143000"/>
          </a:xfrm>
        </p:spPr>
        <p:txBody>
          <a:bodyPr>
            <a:normAutofit/>
          </a:bodyPr>
          <a:lstStyle/>
          <a:p>
            <a:r>
              <a:rPr lang="en-US" sz="3600" b="1" dirty="0"/>
              <a:t>Key Success Factors</a:t>
            </a:r>
          </a:p>
        </p:txBody>
      </p:sp>
      <p:sp>
        <p:nvSpPr>
          <p:cNvPr id="9" name="Content Placeholder 2"/>
          <p:cNvSpPr>
            <a:spLocks noGrp="1"/>
          </p:cNvSpPr>
          <p:nvPr>
            <p:ph idx="1"/>
          </p:nvPr>
        </p:nvSpPr>
        <p:spPr>
          <a:xfrm>
            <a:off x="273951" y="1913225"/>
            <a:ext cx="8108302" cy="4525963"/>
          </a:xfrm>
        </p:spPr>
        <p:txBody>
          <a:bodyPr>
            <a:normAutofit/>
          </a:bodyPr>
          <a:lstStyle/>
          <a:p>
            <a:r>
              <a:rPr lang="en-US" sz="2800" dirty="0"/>
              <a:t>Assessment</a:t>
            </a:r>
          </a:p>
          <a:p>
            <a:pPr lvl="1"/>
            <a:r>
              <a:rPr lang="en-US" sz="2400" dirty="0"/>
              <a:t>Inventory existing </a:t>
            </a:r>
            <a:br>
              <a:rPr lang="en-US" sz="2400" dirty="0"/>
            </a:br>
            <a:r>
              <a:rPr lang="en-US" sz="2400" dirty="0"/>
              <a:t>conditions</a:t>
            </a:r>
          </a:p>
          <a:p>
            <a:pPr lvl="1"/>
            <a:r>
              <a:rPr lang="en-US" sz="2400" dirty="0"/>
              <a:t>Evaluate local ordinances </a:t>
            </a:r>
            <a:br>
              <a:rPr lang="en-US" sz="2400" dirty="0"/>
            </a:br>
            <a:r>
              <a:rPr lang="en-US" sz="2400" dirty="0"/>
              <a:t>and standards</a:t>
            </a:r>
          </a:p>
          <a:p>
            <a:pPr lvl="1"/>
            <a:r>
              <a:rPr lang="en-US" sz="2400" dirty="0"/>
              <a:t>Establish Goals</a:t>
            </a:r>
          </a:p>
          <a:p>
            <a:pPr lvl="1"/>
            <a:r>
              <a:rPr lang="en-US" sz="2400" dirty="0"/>
              <a:t>Technical Considerations</a:t>
            </a:r>
          </a:p>
          <a:p>
            <a:pPr lvl="1"/>
            <a:r>
              <a:rPr lang="en-US" sz="2400" dirty="0"/>
              <a:t>Utility Conflicts</a:t>
            </a:r>
          </a:p>
          <a:p>
            <a:pPr lvl="1"/>
            <a:endParaRPr lang="en-US" sz="2400" dirty="0"/>
          </a:p>
          <a:p>
            <a:pPr marL="0" lvl="0" indent="0">
              <a:buNone/>
            </a:pPr>
            <a:endParaRPr lang="en-US" sz="2800" dirty="0"/>
          </a:p>
          <a:p>
            <a:pPr lvl="0"/>
            <a:endParaRPr lang="en-US" sz="2800" dirty="0"/>
          </a:p>
        </p:txBody>
      </p:sp>
    </p:spTree>
    <p:extLst>
      <p:ext uri="{BB962C8B-B14F-4D97-AF65-F5344CB8AC3E}">
        <p14:creationId xmlns:p14="http://schemas.microsoft.com/office/powerpoint/2010/main" val="411406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500"/>
                                        <p:tgtEl>
                                          <p:spTgt spid="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100138"/>
            <a:ext cx="8229600" cy="1143000"/>
          </a:xfrm>
        </p:spPr>
        <p:txBody>
          <a:bodyPr>
            <a:normAutofit/>
          </a:bodyPr>
          <a:lstStyle/>
          <a:p>
            <a:r>
              <a:rPr lang="en-US" sz="3600" b="1" dirty="0"/>
              <a:t>Key Success Factors</a:t>
            </a:r>
          </a:p>
        </p:txBody>
      </p:sp>
      <p:sp>
        <p:nvSpPr>
          <p:cNvPr id="9" name="Content Placeholder 2"/>
          <p:cNvSpPr>
            <a:spLocks noGrp="1"/>
          </p:cNvSpPr>
          <p:nvPr>
            <p:ph idx="1"/>
          </p:nvPr>
        </p:nvSpPr>
        <p:spPr>
          <a:xfrm>
            <a:off x="327738" y="1913225"/>
            <a:ext cx="8108302" cy="4525963"/>
          </a:xfrm>
        </p:spPr>
        <p:txBody>
          <a:bodyPr>
            <a:normAutofit/>
          </a:bodyPr>
          <a:lstStyle/>
          <a:p>
            <a:r>
              <a:rPr lang="en-US" sz="2800" dirty="0"/>
              <a:t>Design Considerations</a:t>
            </a:r>
          </a:p>
          <a:p>
            <a:pPr lvl="1"/>
            <a:r>
              <a:rPr lang="en-US" sz="2400" dirty="0"/>
              <a:t>Biodiversity </a:t>
            </a:r>
          </a:p>
          <a:p>
            <a:pPr lvl="1"/>
            <a:r>
              <a:rPr lang="en-US" sz="2400" dirty="0"/>
              <a:t>Careful tree selection</a:t>
            </a:r>
          </a:p>
          <a:p>
            <a:pPr lvl="1"/>
            <a:r>
              <a:rPr lang="en-US" sz="2400" dirty="0"/>
              <a:t>ANSI Standards</a:t>
            </a:r>
          </a:p>
          <a:p>
            <a:pPr lvl="1"/>
            <a:r>
              <a:rPr lang="en-US" sz="2400" dirty="0"/>
              <a:t>Placemaking</a:t>
            </a:r>
          </a:p>
          <a:p>
            <a:pPr lvl="1"/>
            <a:r>
              <a:rPr lang="en-US" sz="2400" dirty="0"/>
              <a:t>Pedestrian Zones</a:t>
            </a:r>
          </a:p>
          <a:p>
            <a:pPr lvl="1"/>
            <a:r>
              <a:rPr lang="en-US" sz="2400" dirty="0"/>
              <a:t>Paving and</a:t>
            </a:r>
            <a:br>
              <a:rPr lang="en-US" sz="2400" dirty="0"/>
            </a:br>
            <a:r>
              <a:rPr lang="en-US" sz="2400" dirty="0"/>
              <a:t>Furnishings</a:t>
            </a:r>
          </a:p>
          <a:p>
            <a:pPr lvl="1"/>
            <a:endParaRPr lang="en-US" sz="2400" dirty="0"/>
          </a:p>
          <a:p>
            <a:pPr lvl="1"/>
            <a:endParaRPr lang="en-US" sz="2400" dirty="0"/>
          </a:p>
          <a:p>
            <a:pPr lvl="1"/>
            <a:endParaRPr lang="en-US" sz="2400" dirty="0"/>
          </a:p>
          <a:p>
            <a:pPr marL="0" lvl="0" indent="0">
              <a:buNone/>
            </a:pPr>
            <a:endParaRPr lang="en-US" sz="2800" dirty="0"/>
          </a:p>
          <a:p>
            <a:pPr lvl="0"/>
            <a:endParaRPr lang="en-US" sz="2800" dirty="0"/>
          </a:p>
        </p:txBody>
      </p:sp>
      <p:pic>
        <p:nvPicPr>
          <p:cNvPr id="6" name="Picture 5" descr="A bench in a garden&#10;&#10;Description automatically generated">
            <a:extLst>
              <a:ext uri="{FF2B5EF4-FFF2-40B4-BE49-F238E27FC236}">
                <a16:creationId xmlns:a16="http://schemas.microsoft.com/office/drawing/2014/main" id="{B958B359-0B82-4F74-ABAF-23337C8917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0963" y="2157825"/>
            <a:ext cx="2545977" cy="2715573"/>
          </a:xfrm>
          <a:prstGeom prst="rect">
            <a:avLst/>
          </a:prstGeom>
        </p:spPr>
      </p:pic>
      <p:pic>
        <p:nvPicPr>
          <p:cNvPr id="10" name="Picture 9" descr="A group of people walking down a street&#10;&#10;Description automatically generated">
            <a:extLst>
              <a:ext uri="{FF2B5EF4-FFF2-40B4-BE49-F238E27FC236}">
                <a16:creationId xmlns:a16="http://schemas.microsoft.com/office/drawing/2014/main" id="{82EDFC27-91EF-4997-8FE5-9E3A3437E4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2357" y="4176206"/>
            <a:ext cx="2721032" cy="2040774"/>
          </a:xfrm>
          <a:prstGeom prst="rect">
            <a:avLst/>
          </a:prstGeom>
        </p:spPr>
      </p:pic>
    </p:spTree>
    <p:extLst>
      <p:ext uri="{BB962C8B-B14F-4D97-AF65-F5344CB8AC3E}">
        <p14:creationId xmlns:p14="http://schemas.microsoft.com/office/powerpoint/2010/main" val="146375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fade">
                                      <p:cBhvr>
                                        <p:cTn id="40" dur="500"/>
                                        <p:tgtEl>
                                          <p:spTgt spid="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animEffect transition="in" filter="fade">
                                      <p:cBhvr>
                                        <p:cTn id="45"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100138"/>
            <a:ext cx="8229600" cy="1143000"/>
          </a:xfrm>
        </p:spPr>
        <p:txBody>
          <a:bodyPr>
            <a:normAutofit/>
          </a:bodyPr>
          <a:lstStyle/>
          <a:p>
            <a:r>
              <a:rPr lang="en-US" sz="3600" b="1" dirty="0"/>
              <a:t>We are your Team</a:t>
            </a:r>
          </a:p>
        </p:txBody>
      </p:sp>
      <p:sp>
        <p:nvSpPr>
          <p:cNvPr id="9" name="Content Placeholder 2"/>
          <p:cNvSpPr>
            <a:spLocks noGrp="1"/>
          </p:cNvSpPr>
          <p:nvPr>
            <p:ph idx="1"/>
          </p:nvPr>
        </p:nvSpPr>
        <p:spPr>
          <a:xfrm>
            <a:off x="457200" y="2028409"/>
            <a:ext cx="7158251" cy="4310683"/>
          </a:xfrm>
        </p:spPr>
        <p:txBody>
          <a:bodyPr>
            <a:normAutofit/>
          </a:bodyPr>
          <a:lstStyle/>
          <a:p>
            <a:r>
              <a:rPr lang="en-US" sz="2800" dirty="0"/>
              <a:t>Downtown Master Plan Implementation</a:t>
            </a:r>
            <a:endParaRPr lang="en-US" sz="2400" dirty="0"/>
          </a:p>
          <a:p>
            <a:pPr lvl="0"/>
            <a:r>
              <a:rPr lang="en-US" sz="2800" dirty="0"/>
              <a:t>Sustainable streetscape </a:t>
            </a:r>
            <a:br>
              <a:rPr lang="en-US" sz="2800" dirty="0"/>
            </a:br>
            <a:r>
              <a:rPr lang="en-US" sz="2800" dirty="0"/>
              <a:t>and Urban Design</a:t>
            </a:r>
          </a:p>
          <a:p>
            <a:pPr lvl="0"/>
            <a:r>
              <a:rPr lang="en-US" sz="2800" dirty="0"/>
              <a:t>Stakeholder Engagement</a:t>
            </a:r>
          </a:p>
          <a:p>
            <a:r>
              <a:rPr lang="en-US" sz="2800" dirty="0"/>
              <a:t>Challenges and Adaptability</a:t>
            </a:r>
          </a:p>
          <a:p>
            <a:r>
              <a:rPr lang="en-US" sz="2800" dirty="0"/>
              <a:t>Stay true to Simpsonville brand</a:t>
            </a:r>
          </a:p>
          <a:p>
            <a:pPr lvl="0"/>
            <a:endParaRPr lang="en-US" sz="2800" dirty="0"/>
          </a:p>
          <a:p>
            <a:pPr lvl="0"/>
            <a:endParaRPr lang="en-US" sz="2800" dirty="0"/>
          </a:p>
        </p:txBody>
      </p:sp>
    </p:spTree>
    <p:extLst>
      <p:ext uri="{BB962C8B-B14F-4D97-AF65-F5344CB8AC3E}">
        <p14:creationId xmlns:p14="http://schemas.microsoft.com/office/powerpoint/2010/main" val="806764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25" y="893248"/>
            <a:ext cx="8229600" cy="963633"/>
          </a:xfrm>
        </p:spPr>
        <p:txBody>
          <a:bodyPr>
            <a:normAutofit/>
          </a:bodyPr>
          <a:lstStyle/>
          <a:p>
            <a:r>
              <a:rPr lang="en-US" sz="3600" b="1" dirty="0">
                <a:solidFill>
                  <a:srgbClr val="1C2E5D"/>
                </a:solidFill>
                <a:latin typeface="Helvetica" panose="020B0604020202020204" pitchFamily="34" charset="0"/>
                <a:cs typeface="Helvetica" panose="020B0604020202020204" pitchFamily="34" charset="0"/>
              </a:rPr>
              <a:t>Questions &amp; Discussion</a:t>
            </a:r>
          </a:p>
        </p:txBody>
      </p:sp>
      <p:sp>
        <p:nvSpPr>
          <p:cNvPr id="8" name="Title 1"/>
          <p:cNvSpPr txBox="1">
            <a:spLocks/>
          </p:cNvSpPr>
          <p:nvPr/>
        </p:nvSpPr>
        <p:spPr>
          <a:xfrm>
            <a:off x="6466114" y="1614325"/>
            <a:ext cx="2677886" cy="37559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Helvetica" panose="020B0604020202020204" pitchFamily="34" charset="0"/>
                <a:ea typeface="+mj-ea"/>
                <a:cs typeface="Helvetica" panose="020B0604020202020204" pitchFamily="34" charset="0"/>
              </a:defRPr>
            </a:lvl1pPr>
          </a:lstStyle>
          <a:p>
            <a:r>
              <a:rPr lang="en-US" sz="4000" b="1" dirty="0">
                <a:solidFill>
                  <a:srgbClr val="1C2E5D"/>
                </a:solidFill>
              </a:rPr>
              <a:t>We want to deliver YOUR VISION</a:t>
            </a:r>
          </a:p>
        </p:txBody>
      </p:sp>
      <p:pic>
        <p:nvPicPr>
          <p:cNvPr id="9" name="Picture 8">
            <a:extLst>
              <a:ext uri="{FF2B5EF4-FFF2-40B4-BE49-F238E27FC236}">
                <a16:creationId xmlns:a16="http://schemas.microsoft.com/office/drawing/2014/main" id="{75789AE7-9D44-4905-82D3-A90AD93EC448}"/>
              </a:ext>
            </a:extLst>
          </p:cNvPr>
          <p:cNvPicPr>
            <a:picLocks noChangeAspect="1"/>
          </p:cNvPicPr>
          <p:nvPr/>
        </p:nvPicPr>
        <p:blipFill>
          <a:blip r:embed="rId3"/>
          <a:stretch>
            <a:fillRect/>
          </a:stretch>
        </p:blipFill>
        <p:spPr>
          <a:xfrm>
            <a:off x="201058" y="2160104"/>
            <a:ext cx="6411778" cy="3407169"/>
          </a:xfrm>
          <a:prstGeom prst="rect">
            <a:avLst/>
          </a:prstGeom>
        </p:spPr>
      </p:pic>
    </p:spTree>
    <p:extLst>
      <p:ext uri="{BB962C8B-B14F-4D97-AF65-F5344CB8AC3E}">
        <p14:creationId xmlns:p14="http://schemas.microsoft.com/office/powerpoint/2010/main" val="2837080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25" y="782526"/>
            <a:ext cx="8229600" cy="963633"/>
          </a:xfrm>
        </p:spPr>
        <p:txBody>
          <a:bodyPr>
            <a:normAutofit fontScale="90000"/>
          </a:bodyPr>
          <a:lstStyle/>
          <a:p>
            <a:r>
              <a:rPr lang="en-US" sz="3600" b="1" dirty="0">
                <a:solidFill>
                  <a:srgbClr val="FF0000"/>
                </a:solidFill>
                <a:latin typeface="Helvetica" panose="020B0604020202020204" pitchFamily="34" charset="0"/>
                <a:cs typeface="Helvetica" panose="020B0604020202020204" pitchFamily="34" charset="0"/>
              </a:rPr>
              <a:t>POCKET SLIDES – NEED TO UPDATE</a:t>
            </a:r>
          </a:p>
        </p:txBody>
      </p:sp>
      <p:sp>
        <p:nvSpPr>
          <p:cNvPr id="3" name="Rectangle 2"/>
          <p:cNvSpPr/>
          <p:nvPr/>
        </p:nvSpPr>
        <p:spPr>
          <a:xfrm>
            <a:off x="504825" y="6437947"/>
            <a:ext cx="4572000" cy="215444"/>
          </a:xfrm>
          <a:prstGeom prst="rect">
            <a:avLst/>
          </a:prstGeom>
        </p:spPr>
        <p:txBody>
          <a:bodyPr>
            <a:spAutoFit/>
          </a:bodyPr>
          <a:lstStyle/>
          <a:p>
            <a:r>
              <a:rPr lang="en-US" sz="800" dirty="0">
                <a:solidFill>
                  <a:schemeClr val="bg1"/>
                </a:solidFill>
              </a:rPr>
              <a:t>Photo Credit:</a:t>
            </a:r>
          </a:p>
        </p:txBody>
      </p:sp>
      <p:sp>
        <p:nvSpPr>
          <p:cNvPr id="4" name="Rectangle 1"/>
          <p:cNvSpPr>
            <a:spLocks noChangeArrowheads="1"/>
          </p:cNvSpPr>
          <p:nvPr/>
        </p:nvSpPr>
        <p:spPr bwMode="auto">
          <a:xfrm>
            <a:off x="762635" y="2272536"/>
            <a:ext cx="7939379" cy="273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12" tIns="914112" rIns="914112" bIns="914112" numCol="1" anchor="ctr" anchorCtr="0" compatLnSpc="1">
            <a:prstTxWarp prst="textNoShape">
              <a:avLst/>
            </a:prstTxWarp>
            <a:spAutoFit/>
          </a:bodyPr>
          <a:lstStyle/>
          <a:p>
            <a:pPr lvl="0" defTabSz="914400" eaLnBrk="0" fontAlgn="base" hangingPunct="0">
              <a:spcBef>
                <a:spcPct val="0"/>
              </a:spcBef>
              <a:spcAft>
                <a:spcPct val="0"/>
              </a:spcAft>
            </a:pPr>
            <a:endParaRPr lang="en-US" altLang="en-US" sz="4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58126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25" y="782526"/>
            <a:ext cx="8229600" cy="963633"/>
          </a:xfrm>
        </p:spPr>
        <p:txBody>
          <a:bodyPr>
            <a:normAutofit/>
          </a:bodyPr>
          <a:lstStyle/>
          <a:p>
            <a:r>
              <a:rPr lang="en-US" sz="3600" b="1" dirty="0">
                <a:solidFill>
                  <a:srgbClr val="1C2E5D"/>
                </a:solidFill>
                <a:latin typeface="Helvetica" panose="020B0604020202020204" pitchFamily="34" charset="0"/>
                <a:cs typeface="Helvetica" panose="020B0604020202020204" pitchFamily="34" charset="0"/>
              </a:rPr>
              <a:t>Story Map Example</a:t>
            </a:r>
          </a:p>
        </p:txBody>
      </p:sp>
      <p:sp>
        <p:nvSpPr>
          <p:cNvPr id="3" name="Rectangle 2"/>
          <p:cNvSpPr/>
          <p:nvPr/>
        </p:nvSpPr>
        <p:spPr>
          <a:xfrm>
            <a:off x="504825" y="6437947"/>
            <a:ext cx="4572000" cy="215444"/>
          </a:xfrm>
          <a:prstGeom prst="rect">
            <a:avLst/>
          </a:prstGeom>
        </p:spPr>
        <p:txBody>
          <a:bodyPr>
            <a:spAutoFit/>
          </a:bodyPr>
          <a:lstStyle/>
          <a:p>
            <a:r>
              <a:rPr lang="en-US" sz="800" dirty="0">
                <a:solidFill>
                  <a:schemeClr val="bg1"/>
                </a:solidFill>
              </a:rPr>
              <a:t>Photo Credit:</a:t>
            </a:r>
          </a:p>
        </p:txBody>
      </p:sp>
      <p:sp>
        <p:nvSpPr>
          <p:cNvPr id="4" name="Rectangle 1"/>
          <p:cNvSpPr>
            <a:spLocks noChangeArrowheads="1"/>
          </p:cNvSpPr>
          <p:nvPr/>
        </p:nvSpPr>
        <p:spPr bwMode="auto">
          <a:xfrm>
            <a:off x="762635" y="1841649"/>
            <a:ext cx="7939379" cy="360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12" tIns="914112" rIns="914112" bIns="914112" numCol="1" anchor="ctr" anchorCtr="0" compatLnSpc="1">
            <a:prstTxWarp prst="textNoShape">
              <a:avLst/>
            </a:prstTxWarp>
            <a:spAutoFit/>
          </a:bodyPr>
          <a:lstStyle/>
          <a:p>
            <a:pPr lvl="0" defTabSz="914400" eaLnBrk="0" fontAlgn="base" hangingPunct="0">
              <a:spcBef>
                <a:spcPct val="0"/>
              </a:spcBef>
              <a:spcAft>
                <a:spcPct val="0"/>
              </a:spcAft>
            </a:pPr>
            <a:r>
              <a:rPr lang="en-US" altLang="en-US" sz="2800" dirty="0">
                <a:latin typeface="Times New Roman" panose="02020603050405020304" pitchFamily="18" charset="0"/>
                <a:cs typeface="Times New Roman" panose="02020603050405020304" pitchFamily="18" charset="0"/>
                <a:hlinkClick r:id="rId3"/>
              </a:rPr>
              <a:t>https://maps.synterracorp.com/cityofclinton/opportunityzoneretail/index.html</a:t>
            </a:r>
            <a:endParaRPr lang="en-US" altLang="en-US" sz="2800" dirty="0">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pPr>
            <a:endParaRPr lang="en-US" altLang="en-US" sz="4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775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8862" y="609738"/>
            <a:ext cx="8229600" cy="1143000"/>
          </a:xfrm>
        </p:spPr>
        <p:txBody>
          <a:bodyPr>
            <a:normAutofit/>
          </a:bodyPr>
          <a:lstStyle/>
          <a:p>
            <a:r>
              <a:rPr lang="en-US" sz="3600" b="1" dirty="0"/>
              <a:t>Presentation Team</a:t>
            </a:r>
          </a:p>
        </p:txBody>
      </p:sp>
      <p:sp>
        <p:nvSpPr>
          <p:cNvPr id="11" name="Text Box 17"/>
          <p:cNvSpPr txBox="1">
            <a:spLocks noChangeArrowheads="1"/>
          </p:cNvSpPr>
          <p:nvPr/>
        </p:nvSpPr>
        <p:spPr bwMode="auto">
          <a:xfrm>
            <a:off x="348862" y="4051816"/>
            <a:ext cx="5049876" cy="201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defTabSz="1019175" eaLnBrk="0" hangingPunct="0">
              <a:defRPr u="sng">
                <a:solidFill>
                  <a:schemeClr val="tx1"/>
                </a:solidFill>
                <a:latin typeface="Arial" charset="0"/>
                <a:cs typeface="Arial" charset="0"/>
              </a:defRPr>
            </a:lvl1pPr>
            <a:lvl2pPr marL="742950" indent="-285750" defTabSz="1019175" eaLnBrk="0" hangingPunct="0">
              <a:defRPr u="sng">
                <a:solidFill>
                  <a:schemeClr val="tx1"/>
                </a:solidFill>
                <a:latin typeface="Arial" charset="0"/>
                <a:cs typeface="Arial" charset="0"/>
              </a:defRPr>
            </a:lvl2pPr>
            <a:lvl3pPr marL="1143000" indent="-228600" defTabSz="1019175" eaLnBrk="0" hangingPunct="0">
              <a:defRPr u="sng">
                <a:solidFill>
                  <a:schemeClr val="tx1"/>
                </a:solidFill>
                <a:latin typeface="Arial" charset="0"/>
                <a:cs typeface="Arial" charset="0"/>
              </a:defRPr>
            </a:lvl3pPr>
            <a:lvl4pPr marL="1600200" indent="-228600" defTabSz="1019175" eaLnBrk="0" hangingPunct="0">
              <a:defRPr u="sng">
                <a:solidFill>
                  <a:schemeClr val="tx1"/>
                </a:solidFill>
                <a:latin typeface="Arial" charset="0"/>
                <a:cs typeface="Arial" charset="0"/>
              </a:defRPr>
            </a:lvl4pPr>
            <a:lvl5pPr marL="2057400" indent="-228600" defTabSz="1019175" eaLnBrk="0" hangingPunct="0">
              <a:defRPr u="sng">
                <a:solidFill>
                  <a:schemeClr val="tx1"/>
                </a:solidFill>
                <a:latin typeface="Arial" charset="0"/>
                <a:cs typeface="Arial" charset="0"/>
              </a:defRPr>
            </a:lvl5pPr>
            <a:lvl6pPr marL="2514600" indent="-228600" defTabSz="1019175" eaLnBrk="0" fontAlgn="base" hangingPunct="0">
              <a:spcBef>
                <a:spcPct val="0"/>
              </a:spcBef>
              <a:spcAft>
                <a:spcPct val="0"/>
              </a:spcAft>
              <a:defRPr u="sng">
                <a:solidFill>
                  <a:schemeClr val="tx1"/>
                </a:solidFill>
                <a:latin typeface="Arial" charset="0"/>
                <a:cs typeface="Arial" charset="0"/>
              </a:defRPr>
            </a:lvl6pPr>
            <a:lvl7pPr marL="2971800" indent="-228600" defTabSz="1019175" eaLnBrk="0" fontAlgn="base" hangingPunct="0">
              <a:spcBef>
                <a:spcPct val="0"/>
              </a:spcBef>
              <a:spcAft>
                <a:spcPct val="0"/>
              </a:spcAft>
              <a:defRPr u="sng">
                <a:solidFill>
                  <a:schemeClr val="tx1"/>
                </a:solidFill>
                <a:latin typeface="Arial" charset="0"/>
                <a:cs typeface="Arial" charset="0"/>
              </a:defRPr>
            </a:lvl7pPr>
            <a:lvl8pPr marL="3429000" indent="-228600" defTabSz="1019175" eaLnBrk="0" fontAlgn="base" hangingPunct="0">
              <a:spcBef>
                <a:spcPct val="0"/>
              </a:spcBef>
              <a:spcAft>
                <a:spcPct val="0"/>
              </a:spcAft>
              <a:defRPr u="sng">
                <a:solidFill>
                  <a:schemeClr val="tx1"/>
                </a:solidFill>
                <a:latin typeface="Arial" charset="0"/>
                <a:cs typeface="Arial" charset="0"/>
              </a:defRPr>
            </a:lvl8pPr>
            <a:lvl9pPr marL="3886200" indent="-228600" defTabSz="1019175" eaLnBrk="0" fontAlgn="base" hangingPunct="0">
              <a:spcBef>
                <a:spcPct val="0"/>
              </a:spcBef>
              <a:spcAft>
                <a:spcPct val="0"/>
              </a:spcAft>
              <a:defRPr u="sng">
                <a:solidFill>
                  <a:schemeClr val="tx1"/>
                </a:solidFill>
                <a:latin typeface="Arial" charset="0"/>
                <a:cs typeface="Arial" charset="0"/>
              </a:defRPr>
            </a:lvl9pPr>
          </a:lstStyle>
          <a:p>
            <a:r>
              <a:rPr lang="en-US" altLang="en-US" sz="1400" b="1" u="none" dirty="0">
                <a:solidFill>
                  <a:srgbClr val="1C2E5D"/>
                </a:solidFill>
                <a:latin typeface="Verdana" pitchFamily="34" charset="0"/>
              </a:rPr>
              <a:t>Brian Green, PE, LEED AP</a:t>
            </a:r>
          </a:p>
          <a:p>
            <a:r>
              <a:rPr lang="en-US" altLang="en-US" sz="1400" b="1" u="none" dirty="0">
                <a:solidFill>
                  <a:srgbClr val="1C2E5D"/>
                </a:solidFill>
                <a:latin typeface="Verdana" pitchFamily="34" charset="0"/>
              </a:rPr>
              <a:t>Senior Civil Engineer</a:t>
            </a:r>
          </a:p>
          <a:p>
            <a:pPr marL="344488" indent="-227013">
              <a:buFont typeface="Arial" panose="020B0604020202020204" pitchFamily="34" charset="0"/>
              <a:buChar char="•"/>
            </a:pPr>
            <a:r>
              <a:rPr lang="en-US" altLang="en-US" sz="1200" u="none" dirty="0">
                <a:solidFill>
                  <a:srgbClr val="1C2E5D"/>
                </a:solidFill>
                <a:latin typeface="Verdana" pitchFamily="34" charset="0"/>
              </a:rPr>
              <a:t>MS Civil Engineering in Hydrology and Applied Fluid Mechanics – Clemson University</a:t>
            </a:r>
          </a:p>
          <a:p>
            <a:pPr marL="344488" indent="-227013">
              <a:buFont typeface="Arial" panose="020B0604020202020204" pitchFamily="34" charset="0"/>
              <a:buChar char="•"/>
            </a:pPr>
            <a:r>
              <a:rPr lang="en-US" altLang="en-US" sz="1200" u="none" dirty="0">
                <a:solidFill>
                  <a:srgbClr val="1C2E5D"/>
                </a:solidFill>
                <a:latin typeface="Verdana" pitchFamily="34" charset="0"/>
              </a:rPr>
              <a:t>BS Civil Engineering – Clemson University</a:t>
            </a:r>
          </a:p>
          <a:p>
            <a:pPr marL="344488" indent="-227013">
              <a:buFont typeface="Arial" panose="020B0604020202020204" pitchFamily="34" charset="0"/>
              <a:buChar char="•"/>
            </a:pPr>
            <a:r>
              <a:rPr lang="en-US" altLang="en-US" sz="1200" u="none" dirty="0">
                <a:solidFill>
                  <a:srgbClr val="1C2E5D"/>
                </a:solidFill>
                <a:latin typeface="Verdana" pitchFamily="34" charset="0"/>
              </a:rPr>
              <a:t>Over 14 years of experience in civil and environmental engineering working on infrastructure planning, permitting, stormwater design, preliminary engineering reports, sidewalk design, funding assistance, and more</a:t>
            </a:r>
          </a:p>
          <a:p>
            <a:pPr marL="344488" indent="-227013">
              <a:buFont typeface="Arial" panose="020B0604020202020204" pitchFamily="34" charset="0"/>
              <a:buChar char="•"/>
            </a:pPr>
            <a:r>
              <a:rPr lang="en-US" altLang="en-US" sz="1200" b="1" u="none" dirty="0">
                <a:solidFill>
                  <a:srgbClr val="1C2E5D"/>
                </a:solidFill>
                <a:latin typeface="Verdana" pitchFamily="34" charset="0"/>
              </a:rPr>
              <a:t>Civil Engineering Lead, Permitting</a:t>
            </a:r>
          </a:p>
        </p:txBody>
      </p:sp>
      <p:sp>
        <p:nvSpPr>
          <p:cNvPr id="7" name="Text Box 17"/>
          <p:cNvSpPr txBox="1">
            <a:spLocks noChangeArrowheads="1"/>
          </p:cNvSpPr>
          <p:nvPr/>
        </p:nvSpPr>
        <p:spPr bwMode="auto">
          <a:xfrm>
            <a:off x="1872974" y="1637419"/>
            <a:ext cx="5605567" cy="182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defTabSz="1019175" eaLnBrk="0" hangingPunct="0">
              <a:defRPr u="sng">
                <a:solidFill>
                  <a:schemeClr val="tx1"/>
                </a:solidFill>
                <a:latin typeface="Arial" charset="0"/>
                <a:cs typeface="Arial" charset="0"/>
              </a:defRPr>
            </a:lvl1pPr>
            <a:lvl2pPr marL="742950" indent="-285750" defTabSz="1019175" eaLnBrk="0" hangingPunct="0">
              <a:defRPr u="sng">
                <a:solidFill>
                  <a:schemeClr val="tx1"/>
                </a:solidFill>
                <a:latin typeface="Arial" charset="0"/>
                <a:cs typeface="Arial" charset="0"/>
              </a:defRPr>
            </a:lvl2pPr>
            <a:lvl3pPr marL="1143000" indent="-228600" defTabSz="1019175" eaLnBrk="0" hangingPunct="0">
              <a:defRPr u="sng">
                <a:solidFill>
                  <a:schemeClr val="tx1"/>
                </a:solidFill>
                <a:latin typeface="Arial" charset="0"/>
                <a:cs typeface="Arial" charset="0"/>
              </a:defRPr>
            </a:lvl3pPr>
            <a:lvl4pPr marL="1600200" indent="-228600" defTabSz="1019175" eaLnBrk="0" hangingPunct="0">
              <a:defRPr u="sng">
                <a:solidFill>
                  <a:schemeClr val="tx1"/>
                </a:solidFill>
                <a:latin typeface="Arial" charset="0"/>
                <a:cs typeface="Arial" charset="0"/>
              </a:defRPr>
            </a:lvl4pPr>
            <a:lvl5pPr marL="2057400" indent="-228600" defTabSz="1019175" eaLnBrk="0" hangingPunct="0">
              <a:defRPr u="sng">
                <a:solidFill>
                  <a:schemeClr val="tx1"/>
                </a:solidFill>
                <a:latin typeface="Arial" charset="0"/>
                <a:cs typeface="Arial" charset="0"/>
              </a:defRPr>
            </a:lvl5pPr>
            <a:lvl6pPr marL="2514600" indent="-228600" defTabSz="1019175" eaLnBrk="0" fontAlgn="base" hangingPunct="0">
              <a:spcBef>
                <a:spcPct val="0"/>
              </a:spcBef>
              <a:spcAft>
                <a:spcPct val="0"/>
              </a:spcAft>
              <a:defRPr u="sng">
                <a:solidFill>
                  <a:schemeClr val="tx1"/>
                </a:solidFill>
                <a:latin typeface="Arial" charset="0"/>
                <a:cs typeface="Arial" charset="0"/>
              </a:defRPr>
            </a:lvl6pPr>
            <a:lvl7pPr marL="2971800" indent="-228600" defTabSz="1019175" eaLnBrk="0" fontAlgn="base" hangingPunct="0">
              <a:spcBef>
                <a:spcPct val="0"/>
              </a:spcBef>
              <a:spcAft>
                <a:spcPct val="0"/>
              </a:spcAft>
              <a:defRPr u="sng">
                <a:solidFill>
                  <a:schemeClr val="tx1"/>
                </a:solidFill>
                <a:latin typeface="Arial" charset="0"/>
                <a:cs typeface="Arial" charset="0"/>
              </a:defRPr>
            </a:lvl7pPr>
            <a:lvl8pPr marL="3429000" indent="-228600" defTabSz="1019175" eaLnBrk="0" fontAlgn="base" hangingPunct="0">
              <a:spcBef>
                <a:spcPct val="0"/>
              </a:spcBef>
              <a:spcAft>
                <a:spcPct val="0"/>
              </a:spcAft>
              <a:defRPr u="sng">
                <a:solidFill>
                  <a:schemeClr val="tx1"/>
                </a:solidFill>
                <a:latin typeface="Arial" charset="0"/>
                <a:cs typeface="Arial" charset="0"/>
              </a:defRPr>
            </a:lvl8pPr>
            <a:lvl9pPr marL="3886200" indent="-228600" defTabSz="1019175" eaLnBrk="0" fontAlgn="base" hangingPunct="0">
              <a:spcBef>
                <a:spcPct val="0"/>
              </a:spcBef>
              <a:spcAft>
                <a:spcPct val="0"/>
              </a:spcAft>
              <a:defRPr u="sng">
                <a:solidFill>
                  <a:schemeClr val="tx1"/>
                </a:solidFill>
                <a:latin typeface="Arial" charset="0"/>
                <a:cs typeface="Arial" charset="0"/>
              </a:defRPr>
            </a:lvl9pPr>
          </a:lstStyle>
          <a:p>
            <a:r>
              <a:rPr lang="en-US" altLang="en-US" sz="1400" b="1" u="none" dirty="0">
                <a:solidFill>
                  <a:srgbClr val="1C2E5D"/>
                </a:solidFill>
                <a:latin typeface="Verdana" pitchFamily="34" charset="0"/>
              </a:rPr>
              <a:t>Katherine Amidon, AICP </a:t>
            </a:r>
            <a:br>
              <a:rPr lang="en-US" altLang="en-US" sz="1400" b="1" u="none" dirty="0">
                <a:solidFill>
                  <a:srgbClr val="1C2E5D"/>
                </a:solidFill>
                <a:latin typeface="Verdana" pitchFamily="34" charset="0"/>
              </a:rPr>
            </a:br>
            <a:r>
              <a:rPr lang="en-US" altLang="en-US" sz="1400" b="1" u="none" dirty="0">
                <a:solidFill>
                  <a:srgbClr val="1C2E5D"/>
                </a:solidFill>
                <a:latin typeface="Verdana" pitchFamily="34" charset="0"/>
              </a:rPr>
              <a:t>Environmental Planner</a:t>
            </a:r>
            <a:endParaRPr lang="en-US" sz="1200" u="none" dirty="0">
              <a:solidFill>
                <a:srgbClr val="1C2E5D"/>
              </a:solidFill>
              <a:latin typeface="Verdana" panose="020B0604030504040204" pitchFamily="34" charset="0"/>
              <a:ea typeface="Verdana" panose="020B0604030504040204" pitchFamily="34" charset="0"/>
              <a:cs typeface="Verdana" panose="020B0604030504040204" pitchFamily="34" charset="0"/>
            </a:endParaRPr>
          </a:p>
          <a:p>
            <a:pPr marL="342900" marR="0" lvl="0" indent="-225425">
              <a:spcBef>
                <a:spcPts val="0"/>
              </a:spcBef>
              <a:spcAft>
                <a:spcPts val="0"/>
              </a:spcAft>
              <a:buFont typeface="Arial"/>
              <a:buChar char="•"/>
              <a:tabLst>
                <a:tab pos="457200" algn="l"/>
              </a:tabLst>
            </a:pPr>
            <a:r>
              <a:rPr lang="en-US" sz="1200" u="none" dirty="0">
                <a:solidFill>
                  <a:srgbClr val="1C2E5D"/>
                </a:solidFill>
                <a:latin typeface="Verdana" panose="020B0604030504040204" pitchFamily="34" charset="0"/>
                <a:ea typeface="Verdana" panose="020B0604030504040204" pitchFamily="34" charset="0"/>
                <a:cs typeface="Verdana" panose="020B0604030504040204" pitchFamily="34" charset="0"/>
              </a:rPr>
              <a:t>MCRP City and Regional Planning – Clemson University</a:t>
            </a:r>
          </a:p>
          <a:p>
            <a:pPr marL="342900" marR="0" lvl="0" indent="-225425">
              <a:spcBef>
                <a:spcPts val="0"/>
              </a:spcBef>
              <a:spcAft>
                <a:spcPts val="0"/>
              </a:spcAft>
              <a:buFont typeface="Arial"/>
              <a:buChar char="•"/>
              <a:tabLst>
                <a:tab pos="457200" algn="l"/>
              </a:tabLst>
            </a:pPr>
            <a:r>
              <a:rPr lang="en-US" sz="1200" u="none" dirty="0">
                <a:solidFill>
                  <a:srgbClr val="1C2E5D"/>
                </a:solidFill>
                <a:latin typeface="Verdana" panose="020B0604030504040204" pitchFamily="34" charset="0"/>
                <a:ea typeface="Verdana" panose="020B0604030504040204" pitchFamily="34" charset="0"/>
                <a:cs typeface="Verdana" panose="020B0604030504040204" pitchFamily="34" charset="0"/>
              </a:rPr>
              <a:t>BS Organic Chemistry – Bates College</a:t>
            </a:r>
          </a:p>
          <a:p>
            <a:pPr marL="342900" marR="0" lvl="0" indent="-225425">
              <a:spcBef>
                <a:spcPts val="0"/>
              </a:spcBef>
              <a:spcAft>
                <a:spcPts val="0"/>
              </a:spcAft>
              <a:buFont typeface="Arial"/>
              <a:buChar char="•"/>
              <a:tabLst>
                <a:tab pos="457200" algn="l"/>
              </a:tabLst>
            </a:pPr>
            <a:r>
              <a:rPr lang="en-US" sz="1200" u="none" dirty="0">
                <a:solidFill>
                  <a:srgbClr val="1C2E5D"/>
                </a:solidFill>
                <a:latin typeface="Verdana" panose="020B0604030504040204" pitchFamily="34" charset="0"/>
                <a:ea typeface="Verdana" panose="020B0604030504040204" pitchFamily="34" charset="0"/>
                <a:cs typeface="Verdana" panose="020B0604030504040204" pitchFamily="34" charset="0"/>
              </a:rPr>
              <a:t>Over 9 years professional experience including environmental science, planning, stakeholder facilitation, research and analysis, land use and water quality, and public outreach </a:t>
            </a:r>
          </a:p>
          <a:p>
            <a:pPr marL="342900" marR="0" lvl="0" indent="-225425">
              <a:spcBef>
                <a:spcPts val="0"/>
              </a:spcBef>
              <a:spcAft>
                <a:spcPts val="0"/>
              </a:spcAft>
              <a:buFont typeface="Arial"/>
              <a:buChar char="•"/>
              <a:tabLst>
                <a:tab pos="457200" algn="l"/>
              </a:tabLst>
            </a:pPr>
            <a:r>
              <a:rPr lang="en-US" altLang="en-US" sz="1200" b="1" u="none" dirty="0">
                <a:solidFill>
                  <a:srgbClr val="1C2E5D"/>
                </a:solidFill>
                <a:latin typeface="Verdana" panose="020B0604030504040204" pitchFamily="34" charset="0"/>
                <a:ea typeface="Verdana" panose="020B0604030504040204" pitchFamily="34" charset="0"/>
              </a:rPr>
              <a:t>Project Manager, Environmental Planning, Stakeholder &amp; Community Engagement</a:t>
            </a:r>
            <a:endParaRPr lang="en-US" altLang="en-US" sz="1200" b="1" u="none" dirty="0">
              <a:solidFill>
                <a:srgbClr val="1C2E5D"/>
              </a:solidFill>
              <a:latin typeface="Verdana" pitchFamily="34" charset="0"/>
            </a:endParaRPr>
          </a:p>
        </p:txBody>
      </p:sp>
      <p:pic>
        <p:nvPicPr>
          <p:cNvPr id="9" name="Picture 8" descr="\\synterracorp.com\Data\Gen\Photos\Company People\00 Current Employee Photos\Amidon Katherine\Katherine 02.JPG"/>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14531" y="1928071"/>
            <a:ext cx="2011680" cy="1463040"/>
          </a:xfrm>
          <a:prstGeom prst="rect">
            <a:avLst/>
          </a:prstGeom>
          <a:ln w="57150" cap="sq">
            <a:solidFill>
              <a:srgbClr val="1C2E5D"/>
            </a:solidFill>
            <a:miter lim="800000"/>
          </a:ln>
          <a:effectLst/>
          <a:extLst>
            <a:ext uri="{53640926-AAD7-44D8-BBD7-CCE9431645EC}">
              <a14:shadowObscured xmlns:a14="http://schemas.microsoft.com/office/drawing/2010/main"/>
            </a:ext>
          </a:extLst>
        </p:spPr>
      </p:pic>
      <p:pic>
        <p:nvPicPr>
          <p:cNvPr id="10" name="Picture 9"/>
          <p:cNvPicPr/>
          <p:nvPr/>
        </p:nvPicPr>
        <p:blipFill rotWithShape="1">
          <a:blip r:embed="rId4" cstate="screen">
            <a:extLst>
              <a:ext uri="{28A0092B-C50C-407E-A947-70E740481C1C}">
                <a14:useLocalDpi xmlns:a14="http://schemas.microsoft.com/office/drawing/2010/main"/>
              </a:ext>
            </a:extLst>
          </a:blip>
          <a:srcRect/>
          <a:stretch/>
        </p:blipFill>
        <p:spPr bwMode="auto">
          <a:xfrm>
            <a:off x="5628201" y="4053219"/>
            <a:ext cx="1613186" cy="2011681"/>
          </a:xfrm>
          <a:prstGeom prst="rect">
            <a:avLst/>
          </a:prstGeom>
          <a:noFill/>
          <a:ln w="57150">
            <a:solidFill>
              <a:srgbClr val="1C2E5D"/>
            </a:solidFill>
          </a:ln>
        </p:spPr>
      </p:pic>
    </p:spTree>
    <p:extLst>
      <p:ext uri="{BB962C8B-B14F-4D97-AF65-F5344CB8AC3E}">
        <p14:creationId xmlns:p14="http://schemas.microsoft.com/office/powerpoint/2010/main" val="406588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63A0D77A-2699-4515-9FF5-460862FA63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4105" y="1306286"/>
            <a:ext cx="4437529" cy="4789715"/>
          </a:xfrm>
          <a:prstGeom prst="rect">
            <a:avLst/>
          </a:prstGeom>
        </p:spPr>
      </p:pic>
      <p:pic>
        <p:nvPicPr>
          <p:cNvPr id="10" name="Picture 9" descr="A close up of a sign&#10;&#10;Description automatically generated">
            <a:extLst>
              <a:ext uri="{FF2B5EF4-FFF2-40B4-BE49-F238E27FC236}">
                <a16:creationId xmlns:a16="http://schemas.microsoft.com/office/drawing/2014/main" id="{2DA909DF-A3CF-41F3-B500-62B231EE3C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2000" y="1232263"/>
            <a:ext cx="4437529" cy="4863738"/>
          </a:xfrm>
          <a:prstGeom prst="rect">
            <a:avLst/>
          </a:prstGeom>
        </p:spPr>
      </p:pic>
    </p:spTree>
    <p:extLst>
      <p:ext uri="{BB962C8B-B14F-4D97-AF65-F5344CB8AC3E}">
        <p14:creationId xmlns:p14="http://schemas.microsoft.com/office/powerpoint/2010/main" val="867613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C9AC5C-568D-471A-A877-CDAA0829C906}"/>
              </a:ext>
            </a:extLst>
          </p:cNvPr>
          <p:cNvSpPr/>
          <p:nvPr/>
        </p:nvSpPr>
        <p:spPr>
          <a:xfrm>
            <a:off x="556952" y="2052070"/>
            <a:ext cx="8212975" cy="1815882"/>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1C2E5D"/>
                </a:solidFill>
                <a:latin typeface="Helvetica" pitchFamily="34" charset="0"/>
              </a:rPr>
              <a:t>	Inventory &amp; mapping of existing conditions</a:t>
            </a:r>
          </a:p>
          <a:p>
            <a:pPr marL="285750" indent="-285750">
              <a:buFont typeface="Arial" panose="020B0604020202020204" pitchFamily="34" charset="0"/>
              <a:buChar char="•"/>
            </a:pPr>
            <a:r>
              <a:rPr lang="en-US" sz="1600" dirty="0">
                <a:solidFill>
                  <a:srgbClr val="1C2E5D"/>
                </a:solidFill>
                <a:latin typeface="Helvetica" pitchFamily="34" charset="0"/>
              </a:rPr>
              <a:t>	Evaluation of Poinsett Highway + Center Street Corridor Study</a:t>
            </a:r>
          </a:p>
          <a:p>
            <a:pPr marL="285750" indent="-285750">
              <a:buFont typeface="Arial" panose="020B0604020202020204" pitchFamily="34" charset="0"/>
              <a:buChar char="•"/>
            </a:pPr>
            <a:r>
              <a:rPr lang="en-US" sz="1600" dirty="0">
                <a:solidFill>
                  <a:srgbClr val="1C2E5D"/>
                </a:solidFill>
                <a:latin typeface="Helvetica" pitchFamily="34" charset="0"/>
              </a:rPr>
              <a:t>	Evaluate Existing local and County 	tree ordinance and standards</a:t>
            </a:r>
          </a:p>
          <a:p>
            <a:pPr marL="285750" indent="-285750">
              <a:buFont typeface="Arial" panose="020B0604020202020204" pitchFamily="34" charset="0"/>
              <a:buChar char="•"/>
            </a:pPr>
            <a:r>
              <a:rPr lang="en-US" sz="1600" dirty="0">
                <a:solidFill>
                  <a:srgbClr val="1C2E5D"/>
                </a:solidFill>
                <a:latin typeface="Helvetica" pitchFamily="34" charset="0"/>
              </a:rPr>
              <a:t>	Establish Community/TR Goals</a:t>
            </a:r>
          </a:p>
          <a:p>
            <a:pPr marL="285750" indent="-285750">
              <a:buFont typeface="Arial" panose="020B0604020202020204" pitchFamily="34" charset="0"/>
              <a:buChar char="•"/>
            </a:pPr>
            <a:r>
              <a:rPr lang="en-US" sz="1600" dirty="0">
                <a:solidFill>
                  <a:srgbClr val="1C2E5D"/>
                </a:solidFill>
                <a:latin typeface="Helvetica" pitchFamily="34" charset="0"/>
              </a:rPr>
              <a:t>   Use Downtown Master Plan &amp; Corridor study to define cross sections</a:t>
            </a:r>
          </a:p>
          <a:p>
            <a:pPr marL="285750" indent="-285750">
              <a:buFont typeface="Arial" panose="020B0604020202020204" pitchFamily="34" charset="0"/>
              <a:buChar char="•"/>
            </a:pPr>
            <a:r>
              <a:rPr lang="en-US" sz="1600" dirty="0">
                <a:solidFill>
                  <a:srgbClr val="1C2E5D"/>
                </a:solidFill>
                <a:latin typeface="Helvetica" pitchFamily="34" charset="0"/>
              </a:rPr>
              <a:t>   Assess existing and right-of-way needs</a:t>
            </a:r>
          </a:p>
          <a:p>
            <a:pPr marL="285750" indent="-285750">
              <a:buFont typeface="Arial" panose="020B0604020202020204" pitchFamily="34" charset="0"/>
              <a:buChar char="•"/>
            </a:pPr>
            <a:endParaRPr lang="en-US" sz="1600" dirty="0">
              <a:solidFill>
                <a:srgbClr val="1C2E5D"/>
              </a:solidFill>
              <a:latin typeface="Helvetica" pitchFamily="34" charset="0"/>
            </a:endParaRPr>
          </a:p>
        </p:txBody>
      </p:sp>
      <p:sp>
        <p:nvSpPr>
          <p:cNvPr id="5" name="TextBox 4">
            <a:extLst>
              <a:ext uri="{FF2B5EF4-FFF2-40B4-BE49-F238E27FC236}">
                <a16:creationId xmlns:a16="http://schemas.microsoft.com/office/drawing/2014/main" id="{A3028CB8-E0E2-48E6-9578-4030BFE23EB7}"/>
              </a:ext>
            </a:extLst>
          </p:cNvPr>
          <p:cNvSpPr txBox="1"/>
          <p:nvPr/>
        </p:nvSpPr>
        <p:spPr>
          <a:xfrm>
            <a:off x="556952" y="1713516"/>
            <a:ext cx="6650182" cy="338554"/>
          </a:xfrm>
          <a:prstGeom prst="rect">
            <a:avLst/>
          </a:prstGeom>
          <a:noFill/>
        </p:spPr>
        <p:txBody>
          <a:bodyPr wrap="square" rtlCol="0">
            <a:spAutoFit/>
          </a:bodyPr>
          <a:lstStyle/>
          <a:p>
            <a:r>
              <a:rPr lang="en-US" sz="1600" b="1" dirty="0">
                <a:solidFill>
                  <a:srgbClr val="1C2E5D"/>
                </a:solidFill>
                <a:latin typeface="Helvetica" pitchFamily="34" charset="0"/>
              </a:rPr>
              <a:t>Inventory and Analysis</a:t>
            </a:r>
          </a:p>
        </p:txBody>
      </p:sp>
      <p:sp>
        <p:nvSpPr>
          <p:cNvPr id="6" name="TextBox 5">
            <a:extLst>
              <a:ext uri="{FF2B5EF4-FFF2-40B4-BE49-F238E27FC236}">
                <a16:creationId xmlns:a16="http://schemas.microsoft.com/office/drawing/2014/main" id="{D5868C1F-788A-4940-8F5A-93AA5396E1A3}"/>
              </a:ext>
            </a:extLst>
          </p:cNvPr>
          <p:cNvSpPr txBox="1"/>
          <p:nvPr/>
        </p:nvSpPr>
        <p:spPr>
          <a:xfrm>
            <a:off x="556952" y="1190296"/>
            <a:ext cx="6650182" cy="523220"/>
          </a:xfrm>
          <a:prstGeom prst="rect">
            <a:avLst/>
          </a:prstGeom>
          <a:noFill/>
        </p:spPr>
        <p:txBody>
          <a:bodyPr wrap="square" rtlCol="0">
            <a:spAutoFit/>
          </a:bodyPr>
          <a:lstStyle/>
          <a:p>
            <a:r>
              <a:rPr lang="en-US" sz="2800" b="1" dirty="0">
                <a:solidFill>
                  <a:srgbClr val="1C2E5D"/>
                </a:solidFill>
                <a:latin typeface="Helvetica" pitchFamily="34" charset="0"/>
              </a:rPr>
              <a:t>Key Success Factors</a:t>
            </a:r>
          </a:p>
        </p:txBody>
      </p:sp>
      <p:pic>
        <p:nvPicPr>
          <p:cNvPr id="9" name="Picture 8" descr="A picture containing outdoor, road, street, orange&#10;&#10;Description automatically generated">
            <a:extLst>
              <a:ext uri="{FF2B5EF4-FFF2-40B4-BE49-F238E27FC236}">
                <a16:creationId xmlns:a16="http://schemas.microsoft.com/office/drawing/2014/main" id="{938EE180-5456-465B-A380-541BF5E993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1453" y="3680709"/>
            <a:ext cx="2097557" cy="2082749"/>
          </a:xfrm>
          <a:prstGeom prst="rect">
            <a:avLst/>
          </a:prstGeom>
        </p:spPr>
      </p:pic>
      <p:pic>
        <p:nvPicPr>
          <p:cNvPr id="11" name="Picture 10" descr="A picture containing outdoor, sidewalk, street, sitting&#10;&#10;Description automatically generated">
            <a:extLst>
              <a:ext uri="{FF2B5EF4-FFF2-40B4-BE49-F238E27FC236}">
                <a16:creationId xmlns:a16="http://schemas.microsoft.com/office/drawing/2014/main" id="{AED33D6A-EDF8-4FA8-82BF-A2F02FF77D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6410" y="3660299"/>
            <a:ext cx="2778034" cy="2082749"/>
          </a:xfrm>
          <a:prstGeom prst="rect">
            <a:avLst/>
          </a:prstGeom>
        </p:spPr>
      </p:pic>
      <p:pic>
        <p:nvPicPr>
          <p:cNvPr id="13" name="Picture 12" descr="A picture containing outdoor, road, street, sidewalk&#10;&#10;Description automatically generated">
            <a:extLst>
              <a:ext uri="{FF2B5EF4-FFF2-40B4-BE49-F238E27FC236}">
                <a16:creationId xmlns:a16="http://schemas.microsoft.com/office/drawing/2014/main" id="{12981EE7-1F23-4686-9C23-22694BA508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31844" y="3660298"/>
            <a:ext cx="2325375" cy="2082749"/>
          </a:xfrm>
          <a:prstGeom prst="rect">
            <a:avLst/>
          </a:prstGeom>
        </p:spPr>
      </p:pic>
    </p:spTree>
    <p:extLst>
      <p:ext uri="{BB962C8B-B14F-4D97-AF65-F5344CB8AC3E}">
        <p14:creationId xmlns:p14="http://schemas.microsoft.com/office/powerpoint/2010/main" val="3582549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C9AC5C-568D-471A-A877-CDAA0829C906}"/>
              </a:ext>
            </a:extLst>
          </p:cNvPr>
          <p:cNvSpPr/>
          <p:nvPr/>
        </p:nvSpPr>
        <p:spPr>
          <a:xfrm>
            <a:off x="556951" y="2172406"/>
            <a:ext cx="5208123" cy="4278094"/>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1C2E5D"/>
                </a:solidFill>
                <a:latin typeface="Helvetica" pitchFamily="34" charset="0"/>
              </a:rPr>
              <a:t>Develop minimums for soil volume and standard for implementation (open planter, suspended slab and/or modular suspended pavement system)</a:t>
            </a:r>
          </a:p>
          <a:p>
            <a:pPr marL="285750" indent="-285750">
              <a:buFont typeface="Arial" panose="020B0604020202020204" pitchFamily="34" charset="0"/>
              <a:buChar char="•"/>
            </a:pPr>
            <a:r>
              <a:rPr lang="en-US" sz="1600" dirty="0">
                <a:solidFill>
                  <a:srgbClr val="1C2E5D"/>
                </a:solidFill>
                <a:latin typeface="Helvetica" pitchFamily="34" charset="0"/>
              </a:rPr>
              <a:t>Establish soil specifications</a:t>
            </a:r>
          </a:p>
          <a:p>
            <a:pPr marL="285750" indent="-285750">
              <a:buFont typeface="Arial" panose="020B0604020202020204" pitchFamily="34" charset="0"/>
              <a:buChar char="•"/>
            </a:pPr>
            <a:r>
              <a:rPr lang="en-US" sz="1600" dirty="0">
                <a:solidFill>
                  <a:srgbClr val="1C2E5D"/>
                </a:solidFill>
                <a:latin typeface="Helvetica" pitchFamily="34" charset="0"/>
              </a:rPr>
              <a:t>Maintenance plan</a:t>
            </a:r>
          </a:p>
          <a:p>
            <a:pPr marL="285750" indent="-285750">
              <a:buFont typeface="Arial" panose="020B0604020202020204" pitchFamily="34" charset="0"/>
              <a:buChar char="•"/>
            </a:pPr>
            <a:r>
              <a:rPr lang="en-US" sz="1600" dirty="0">
                <a:solidFill>
                  <a:srgbClr val="1C2E5D"/>
                </a:solidFill>
                <a:latin typeface="Helvetica" pitchFamily="34" charset="0"/>
              </a:rPr>
              <a:t>Subsurface drainage &amp; routing of </a:t>
            </a:r>
            <a:br>
              <a:rPr lang="en-US" sz="1600" dirty="0">
                <a:solidFill>
                  <a:srgbClr val="1C2E5D"/>
                </a:solidFill>
                <a:latin typeface="Helvetica" pitchFamily="34" charset="0"/>
              </a:rPr>
            </a:br>
            <a:r>
              <a:rPr lang="en-US" sz="1600" dirty="0">
                <a:solidFill>
                  <a:srgbClr val="1C2E5D"/>
                </a:solidFill>
                <a:latin typeface="Helvetica" pitchFamily="34" charset="0"/>
              </a:rPr>
              <a:t>needed drainage</a:t>
            </a:r>
          </a:p>
          <a:p>
            <a:pPr marL="285750" indent="-285750">
              <a:buFont typeface="Arial" panose="020B0604020202020204" pitchFamily="34" charset="0"/>
              <a:buChar char="•"/>
            </a:pPr>
            <a:r>
              <a:rPr lang="en-US" sz="1600" dirty="0">
                <a:solidFill>
                  <a:srgbClr val="1C2E5D"/>
                </a:solidFill>
                <a:latin typeface="Helvetica" pitchFamily="34" charset="0"/>
              </a:rPr>
              <a:t>Routing the subsurface drainage </a:t>
            </a:r>
          </a:p>
          <a:p>
            <a:pPr marL="285750" indent="-285750">
              <a:buFont typeface="Arial" panose="020B0604020202020204" pitchFamily="34" charset="0"/>
              <a:buChar char="•"/>
            </a:pPr>
            <a:r>
              <a:rPr lang="en-US" sz="1600" dirty="0">
                <a:solidFill>
                  <a:srgbClr val="1C2E5D"/>
                </a:solidFill>
                <a:latin typeface="Helvetica" pitchFamily="34" charset="0"/>
              </a:rPr>
              <a:t>Inventory &amp; mapping of existing conditions</a:t>
            </a:r>
          </a:p>
          <a:p>
            <a:pPr marL="285750" indent="-285750">
              <a:buFont typeface="Arial" panose="020B0604020202020204" pitchFamily="34" charset="0"/>
              <a:buChar char="•"/>
            </a:pPr>
            <a:r>
              <a:rPr lang="en-US" sz="1600" dirty="0">
                <a:solidFill>
                  <a:srgbClr val="1C2E5D"/>
                </a:solidFill>
                <a:latin typeface="Helvetica" pitchFamily="34" charset="0"/>
              </a:rPr>
              <a:t>Establish project goals for GSI (Green Stormwater Infrastructure) and LID (Low Impact Development) principles</a:t>
            </a:r>
          </a:p>
          <a:p>
            <a:pPr marL="285750" indent="-285750">
              <a:buFont typeface="Arial" panose="020B0604020202020204" pitchFamily="34" charset="0"/>
              <a:buChar char="•"/>
            </a:pPr>
            <a:r>
              <a:rPr lang="en-US" sz="1600" dirty="0">
                <a:solidFill>
                  <a:srgbClr val="1C2E5D"/>
                </a:solidFill>
                <a:latin typeface="Helvetica" pitchFamily="34" charset="0"/>
              </a:rPr>
              <a:t>Evaluate existing local and County tree ordinance and standards</a:t>
            </a:r>
          </a:p>
          <a:p>
            <a:pPr marL="285750" indent="-285750">
              <a:buFont typeface="Arial" panose="020B0604020202020204" pitchFamily="34" charset="0"/>
              <a:buChar char="•"/>
            </a:pPr>
            <a:r>
              <a:rPr lang="en-US" sz="1600" dirty="0">
                <a:solidFill>
                  <a:srgbClr val="1C2E5D"/>
                </a:solidFill>
                <a:latin typeface="Helvetica" pitchFamily="34" charset="0"/>
              </a:rPr>
              <a:t>Develop minimums for soil volume and standard for implementation (open planter, suspended slab and/or modular suspended pavement system)</a:t>
            </a:r>
          </a:p>
        </p:txBody>
      </p:sp>
      <p:sp>
        <p:nvSpPr>
          <p:cNvPr id="5" name="TextBox 4">
            <a:extLst>
              <a:ext uri="{FF2B5EF4-FFF2-40B4-BE49-F238E27FC236}">
                <a16:creationId xmlns:a16="http://schemas.microsoft.com/office/drawing/2014/main" id="{A3028CB8-E0E2-48E6-9578-4030BFE23EB7}"/>
              </a:ext>
            </a:extLst>
          </p:cNvPr>
          <p:cNvSpPr txBox="1"/>
          <p:nvPr/>
        </p:nvSpPr>
        <p:spPr>
          <a:xfrm>
            <a:off x="556951" y="1750626"/>
            <a:ext cx="6650182" cy="338554"/>
          </a:xfrm>
          <a:prstGeom prst="rect">
            <a:avLst/>
          </a:prstGeom>
          <a:noFill/>
        </p:spPr>
        <p:txBody>
          <a:bodyPr wrap="square" rtlCol="0">
            <a:spAutoFit/>
          </a:bodyPr>
          <a:lstStyle/>
          <a:p>
            <a:r>
              <a:rPr lang="en-US" sz="1600" b="1" dirty="0">
                <a:solidFill>
                  <a:srgbClr val="1C2E5D"/>
                </a:solidFill>
                <a:latin typeface="Helvetica" pitchFamily="34" charset="0"/>
              </a:rPr>
              <a:t>Technical Considerations</a:t>
            </a:r>
          </a:p>
        </p:txBody>
      </p:sp>
      <p:pic>
        <p:nvPicPr>
          <p:cNvPr id="15" name="Picture 14" descr="A close up of a tree&#10;&#10;Description automatically generated">
            <a:extLst>
              <a:ext uri="{FF2B5EF4-FFF2-40B4-BE49-F238E27FC236}">
                <a16:creationId xmlns:a16="http://schemas.microsoft.com/office/drawing/2014/main" id="{793E1CE2-225E-4CB2-A82F-197A956576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3155" y="1490408"/>
            <a:ext cx="3439885" cy="3735335"/>
          </a:xfrm>
          <a:prstGeom prst="rect">
            <a:avLst/>
          </a:prstGeom>
        </p:spPr>
      </p:pic>
      <p:sp>
        <p:nvSpPr>
          <p:cNvPr id="6" name="TextBox 5">
            <a:extLst>
              <a:ext uri="{FF2B5EF4-FFF2-40B4-BE49-F238E27FC236}">
                <a16:creationId xmlns:a16="http://schemas.microsoft.com/office/drawing/2014/main" id="{ECFE0900-2D45-4812-8033-2BD7C2A258AA}"/>
              </a:ext>
            </a:extLst>
          </p:cNvPr>
          <p:cNvSpPr txBox="1"/>
          <p:nvPr/>
        </p:nvSpPr>
        <p:spPr>
          <a:xfrm>
            <a:off x="556951" y="1227406"/>
            <a:ext cx="6650182" cy="523220"/>
          </a:xfrm>
          <a:prstGeom prst="rect">
            <a:avLst/>
          </a:prstGeom>
          <a:noFill/>
        </p:spPr>
        <p:txBody>
          <a:bodyPr wrap="square" rtlCol="0">
            <a:spAutoFit/>
          </a:bodyPr>
          <a:lstStyle/>
          <a:p>
            <a:r>
              <a:rPr lang="en-US" sz="2800" b="1" dirty="0">
                <a:solidFill>
                  <a:srgbClr val="1C2E5D"/>
                </a:solidFill>
                <a:latin typeface="Helvetica" pitchFamily="34" charset="0"/>
              </a:rPr>
              <a:t>Key Success Factors</a:t>
            </a:r>
          </a:p>
        </p:txBody>
      </p:sp>
    </p:spTree>
    <p:extLst>
      <p:ext uri="{BB962C8B-B14F-4D97-AF65-F5344CB8AC3E}">
        <p14:creationId xmlns:p14="http://schemas.microsoft.com/office/powerpoint/2010/main" val="2136107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C9AC5C-568D-471A-A877-CDAA0829C906}"/>
              </a:ext>
            </a:extLst>
          </p:cNvPr>
          <p:cNvSpPr/>
          <p:nvPr/>
        </p:nvSpPr>
        <p:spPr>
          <a:xfrm>
            <a:off x="556953" y="2077243"/>
            <a:ext cx="7631084" cy="2062103"/>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1C2E5D"/>
                </a:solidFill>
                <a:latin typeface="Helvetica" pitchFamily="34" charset="0"/>
              </a:rPr>
              <a:t>	Irrigation Standards</a:t>
            </a:r>
          </a:p>
          <a:p>
            <a:pPr marL="285750" indent="-285750">
              <a:buFont typeface="Arial" panose="020B0604020202020204" pitchFamily="34" charset="0"/>
              <a:buChar char="•"/>
            </a:pPr>
            <a:r>
              <a:rPr lang="en-US" sz="1600" dirty="0">
                <a:solidFill>
                  <a:srgbClr val="1C2E5D"/>
                </a:solidFill>
                <a:latin typeface="Helvetica" pitchFamily="34" charset="0"/>
              </a:rPr>
              <a:t>	Overhead Utility conflicts</a:t>
            </a:r>
          </a:p>
          <a:p>
            <a:pPr marL="285750" indent="-285750">
              <a:buFont typeface="Arial" panose="020B0604020202020204" pitchFamily="34" charset="0"/>
              <a:buChar char="•"/>
            </a:pPr>
            <a:r>
              <a:rPr lang="en-US" sz="1600" dirty="0">
                <a:solidFill>
                  <a:srgbClr val="1C2E5D"/>
                </a:solidFill>
                <a:latin typeface="Helvetica" pitchFamily="34" charset="0"/>
              </a:rPr>
              <a:t>   Subsurface Utility conflicts affecting the root ball depths or limiting soil volume</a:t>
            </a:r>
          </a:p>
          <a:p>
            <a:pPr lvl="1"/>
            <a:r>
              <a:rPr lang="en-US" sz="1600" dirty="0">
                <a:solidFill>
                  <a:srgbClr val="1C2E5D"/>
                </a:solidFill>
                <a:latin typeface="Helvetica" pitchFamily="34" charset="0"/>
              </a:rPr>
              <a:t>Finding good tree stock (inventory supply/caliper size/healthy root and branching structure) </a:t>
            </a:r>
          </a:p>
          <a:p>
            <a:pPr marL="285750" indent="-285750">
              <a:buFont typeface="Arial" panose="020B0604020202020204" pitchFamily="34" charset="0"/>
              <a:buChar char="•"/>
            </a:pPr>
            <a:r>
              <a:rPr lang="en-US" sz="1600" dirty="0">
                <a:solidFill>
                  <a:srgbClr val="1C2E5D"/>
                </a:solidFill>
                <a:latin typeface="Helvetica" pitchFamily="34" charset="0"/>
              </a:rPr>
              <a:t>   Utility conflicts affecting the root ball depths or limiting soil volume</a:t>
            </a:r>
          </a:p>
          <a:p>
            <a:pPr marL="285750" indent="-285750">
              <a:buFont typeface="Arial" panose="020B0604020202020204" pitchFamily="34" charset="0"/>
              <a:buChar char="•"/>
            </a:pPr>
            <a:endParaRPr lang="en-US" sz="1600" dirty="0">
              <a:solidFill>
                <a:srgbClr val="1C2E5D"/>
              </a:solidFill>
              <a:latin typeface="Helvetica" pitchFamily="34" charset="0"/>
            </a:endParaRPr>
          </a:p>
          <a:p>
            <a:pPr marL="285750" indent="-285750">
              <a:buFont typeface="Arial" panose="020B0604020202020204" pitchFamily="34" charset="0"/>
              <a:buChar char="•"/>
            </a:pPr>
            <a:endParaRPr lang="en-US" sz="1600" dirty="0">
              <a:solidFill>
                <a:srgbClr val="1C2E5D"/>
              </a:solidFill>
              <a:latin typeface="Helvetica" pitchFamily="34" charset="0"/>
            </a:endParaRPr>
          </a:p>
        </p:txBody>
      </p:sp>
      <p:pic>
        <p:nvPicPr>
          <p:cNvPr id="2" name="Picture 1">
            <a:extLst>
              <a:ext uri="{FF2B5EF4-FFF2-40B4-BE49-F238E27FC236}">
                <a16:creationId xmlns:a16="http://schemas.microsoft.com/office/drawing/2014/main" id="{3BD54037-2AC7-4585-8C44-C02CDB53D3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0890" y="3788636"/>
            <a:ext cx="3299592" cy="2266234"/>
          </a:xfrm>
          <a:prstGeom prst="rect">
            <a:avLst/>
          </a:prstGeom>
        </p:spPr>
      </p:pic>
      <p:pic>
        <p:nvPicPr>
          <p:cNvPr id="6" name="Picture 5" descr="A picture containing building, outdoor, sitting, street&#10;&#10;Description automatically generated">
            <a:extLst>
              <a:ext uri="{FF2B5EF4-FFF2-40B4-BE49-F238E27FC236}">
                <a16:creationId xmlns:a16="http://schemas.microsoft.com/office/drawing/2014/main" id="{B5103C3F-4DA3-4E7B-BB6F-EECFE1FDC5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2176" y="3788635"/>
            <a:ext cx="1991558" cy="2266234"/>
          </a:xfrm>
          <a:prstGeom prst="rect">
            <a:avLst/>
          </a:prstGeom>
        </p:spPr>
      </p:pic>
      <p:pic>
        <p:nvPicPr>
          <p:cNvPr id="8" name="Picture 7" descr="A building on the side of a road&#10;&#10;Description automatically generated">
            <a:extLst>
              <a:ext uri="{FF2B5EF4-FFF2-40B4-BE49-F238E27FC236}">
                <a16:creationId xmlns:a16="http://schemas.microsoft.com/office/drawing/2014/main" id="{0F3D73EE-D326-4DEC-89E2-2845632F5B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00574" y="3788635"/>
            <a:ext cx="1963778" cy="2266235"/>
          </a:xfrm>
          <a:prstGeom prst="rect">
            <a:avLst/>
          </a:prstGeom>
        </p:spPr>
      </p:pic>
      <p:sp>
        <p:nvSpPr>
          <p:cNvPr id="9" name="TextBox 8">
            <a:extLst>
              <a:ext uri="{FF2B5EF4-FFF2-40B4-BE49-F238E27FC236}">
                <a16:creationId xmlns:a16="http://schemas.microsoft.com/office/drawing/2014/main" id="{C99C58AA-6055-46F5-A22D-F52DF5C18A93}"/>
              </a:ext>
            </a:extLst>
          </p:cNvPr>
          <p:cNvSpPr txBox="1"/>
          <p:nvPr/>
        </p:nvSpPr>
        <p:spPr>
          <a:xfrm>
            <a:off x="556953" y="1715883"/>
            <a:ext cx="6650182" cy="338554"/>
          </a:xfrm>
          <a:prstGeom prst="rect">
            <a:avLst/>
          </a:prstGeom>
          <a:noFill/>
        </p:spPr>
        <p:txBody>
          <a:bodyPr wrap="square" rtlCol="0">
            <a:spAutoFit/>
          </a:bodyPr>
          <a:lstStyle/>
          <a:p>
            <a:r>
              <a:rPr lang="en-US" sz="1600" b="1" dirty="0">
                <a:solidFill>
                  <a:srgbClr val="1C2E5D"/>
                </a:solidFill>
                <a:latin typeface="Helvetica" pitchFamily="34" charset="0"/>
              </a:rPr>
              <a:t>Technical Considerations</a:t>
            </a:r>
          </a:p>
        </p:txBody>
      </p:sp>
      <p:sp>
        <p:nvSpPr>
          <p:cNvPr id="10" name="TextBox 9">
            <a:extLst>
              <a:ext uri="{FF2B5EF4-FFF2-40B4-BE49-F238E27FC236}">
                <a16:creationId xmlns:a16="http://schemas.microsoft.com/office/drawing/2014/main" id="{98E30C19-F2E3-4F7C-B290-60D323457891}"/>
              </a:ext>
            </a:extLst>
          </p:cNvPr>
          <p:cNvSpPr txBox="1"/>
          <p:nvPr/>
        </p:nvSpPr>
        <p:spPr>
          <a:xfrm>
            <a:off x="556953" y="1192663"/>
            <a:ext cx="6650182" cy="523220"/>
          </a:xfrm>
          <a:prstGeom prst="rect">
            <a:avLst/>
          </a:prstGeom>
          <a:noFill/>
        </p:spPr>
        <p:txBody>
          <a:bodyPr wrap="square" rtlCol="0">
            <a:spAutoFit/>
          </a:bodyPr>
          <a:lstStyle/>
          <a:p>
            <a:r>
              <a:rPr lang="en-US" sz="2800" b="1" dirty="0">
                <a:solidFill>
                  <a:srgbClr val="1C2E5D"/>
                </a:solidFill>
                <a:latin typeface="Helvetica" pitchFamily="34" charset="0"/>
              </a:rPr>
              <a:t>Key Success Factors</a:t>
            </a:r>
          </a:p>
        </p:txBody>
      </p:sp>
    </p:spTree>
    <p:extLst>
      <p:ext uri="{BB962C8B-B14F-4D97-AF65-F5344CB8AC3E}">
        <p14:creationId xmlns:p14="http://schemas.microsoft.com/office/powerpoint/2010/main" val="1010699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C9AC5C-568D-471A-A877-CDAA0829C906}"/>
              </a:ext>
            </a:extLst>
          </p:cNvPr>
          <p:cNvSpPr/>
          <p:nvPr/>
        </p:nvSpPr>
        <p:spPr>
          <a:xfrm>
            <a:off x="556952" y="1859957"/>
            <a:ext cx="8212975" cy="2554545"/>
          </a:xfrm>
          <a:prstGeom prst="rect">
            <a:avLst/>
          </a:prstGeom>
        </p:spPr>
        <p:txBody>
          <a:bodyPr wrap="square">
            <a:spAutoFit/>
          </a:bodyPr>
          <a:lstStyle/>
          <a:p>
            <a:r>
              <a:rPr lang="en-US" sz="1600" b="1" dirty="0">
                <a:solidFill>
                  <a:srgbClr val="1C2E5D"/>
                </a:solidFill>
                <a:latin typeface="Helvetica" pitchFamily="34" charset="0"/>
              </a:rPr>
              <a:t>Biodiversity – Careful tree selection</a:t>
            </a:r>
          </a:p>
          <a:p>
            <a:pPr marL="285750" indent="-285750">
              <a:buFont typeface="Arial" panose="020B0604020202020204" pitchFamily="34" charset="0"/>
              <a:buChar char="•"/>
            </a:pPr>
            <a:r>
              <a:rPr lang="en-US" sz="1600" dirty="0">
                <a:solidFill>
                  <a:srgbClr val="1C2E5D"/>
                </a:solidFill>
                <a:latin typeface="Helvetica" pitchFamily="34" charset="0"/>
              </a:rPr>
              <a:t>Climate-appropriate plants</a:t>
            </a:r>
          </a:p>
          <a:p>
            <a:pPr marL="285750" indent="-285750">
              <a:buFont typeface="Arial" panose="020B0604020202020204" pitchFamily="34" charset="0"/>
              <a:buChar char="•"/>
            </a:pPr>
            <a:r>
              <a:rPr lang="en-US" sz="1600" dirty="0">
                <a:solidFill>
                  <a:srgbClr val="1C2E5D"/>
                </a:solidFill>
                <a:latin typeface="Helvetica" pitchFamily="34" charset="0"/>
              </a:rPr>
              <a:t>Respectful biodiverse palette </a:t>
            </a:r>
          </a:p>
          <a:p>
            <a:pPr marL="285750" indent="-285750">
              <a:buFont typeface="Arial" panose="020B0604020202020204" pitchFamily="34" charset="0"/>
              <a:buChar char="•"/>
            </a:pPr>
            <a:r>
              <a:rPr lang="en-US" sz="1600" dirty="0">
                <a:solidFill>
                  <a:srgbClr val="1C2E5D"/>
                </a:solidFill>
                <a:latin typeface="Helvetica" pitchFamily="34" charset="0"/>
              </a:rPr>
              <a:t>Weather patterns</a:t>
            </a:r>
          </a:p>
          <a:p>
            <a:pPr marL="285750" indent="-285750">
              <a:buFont typeface="Arial" panose="020B0604020202020204" pitchFamily="34" charset="0"/>
              <a:buChar char="•"/>
            </a:pPr>
            <a:r>
              <a:rPr lang="en-US" sz="1600" dirty="0">
                <a:solidFill>
                  <a:srgbClr val="1C2E5D"/>
                </a:solidFill>
                <a:latin typeface="Helvetica" pitchFamily="34" charset="0"/>
              </a:rPr>
              <a:t>Shade canopy</a:t>
            </a:r>
          </a:p>
          <a:p>
            <a:pPr marL="285750" indent="-285750">
              <a:buFont typeface="Arial" panose="020B0604020202020204" pitchFamily="34" charset="0"/>
              <a:buChar char="•"/>
            </a:pPr>
            <a:r>
              <a:rPr lang="en-US" sz="1600" dirty="0">
                <a:solidFill>
                  <a:srgbClr val="1C2E5D"/>
                </a:solidFill>
                <a:latin typeface="Helvetica" pitchFamily="34" charset="0"/>
              </a:rPr>
              <a:t>Cost effective maintenance plan</a:t>
            </a:r>
          </a:p>
          <a:p>
            <a:pPr marL="285750" indent="-285750">
              <a:buFont typeface="Arial" panose="020B0604020202020204" pitchFamily="34" charset="0"/>
              <a:buChar char="•"/>
            </a:pPr>
            <a:r>
              <a:rPr lang="en-US" sz="1600" dirty="0">
                <a:solidFill>
                  <a:srgbClr val="1C2E5D"/>
                </a:solidFill>
                <a:latin typeface="Helvetica" pitchFamily="34" charset="0"/>
              </a:rPr>
              <a:t>Identifiable spaces</a:t>
            </a:r>
          </a:p>
          <a:p>
            <a:pPr marL="285750" indent="-285750">
              <a:buFont typeface="Arial" panose="020B0604020202020204" pitchFamily="34" charset="0"/>
              <a:buChar char="•"/>
            </a:pPr>
            <a:r>
              <a:rPr lang="en-US" sz="1600" dirty="0">
                <a:solidFill>
                  <a:srgbClr val="1C2E5D"/>
                </a:solidFill>
                <a:latin typeface="Helvetica" pitchFamily="34" charset="0"/>
              </a:rPr>
              <a:t>ANSI Standards</a:t>
            </a:r>
          </a:p>
          <a:p>
            <a:pPr marL="285750" indent="-285750">
              <a:buFont typeface="Arial" panose="020B0604020202020204" pitchFamily="34" charset="0"/>
              <a:buChar char="•"/>
            </a:pPr>
            <a:r>
              <a:rPr lang="en-US" sz="1600" dirty="0">
                <a:solidFill>
                  <a:srgbClr val="1C2E5D"/>
                </a:solidFill>
                <a:latin typeface="Helvetica" pitchFamily="34" charset="0"/>
              </a:rPr>
              <a:t>Soil specifications</a:t>
            </a:r>
          </a:p>
          <a:p>
            <a:pPr marL="285750" indent="-285750">
              <a:buFont typeface="Arial" panose="020B0604020202020204" pitchFamily="34" charset="0"/>
              <a:buChar char="•"/>
            </a:pPr>
            <a:endParaRPr lang="en-US" sz="1600" dirty="0">
              <a:solidFill>
                <a:srgbClr val="1C2E5D"/>
              </a:solidFill>
              <a:latin typeface="Helvetica" pitchFamily="34" charset="0"/>
            </a:endParaRPr>
          </a:p>
        </p:txBody>
      </p:sp>
      <p:sp>
        <p:nvSpPr>
          <p:cNvPr id="5" name="TextBox 4">
            <a:extLst>
              <a:ext uri="{FF2B5EF4-FFF2-40B4-BE49-F238E27FC236}">
                <a16:creationId xmlns:a16="http://schemas.microsoft.com/office/drawing/2014/main" id="{A3028CB8-E0E2-48E6-9578-4030BFE23EB7}"/>
              </a:ext>
            </a:extLst>
          </p:cNvPr>
          <p:cNvSpPr txBox="1"/>
          <p:nvPr/>
        </p:nvSpPr>
        <p:spPr>
          <a:xfrm>
            <a:off x="556952" y="1317327"/>
            <a:ext cx="6650182" cy="523220"/>
          </a:xfrm>
          <a:prstGeom prst="rect">
            <a:avLst/>
          </a:prstGeom>
          <a:noFill/>
        </p:spPr>
        <p:txBody>
          <a:bodyPr wrap="square" rtlCol="0">
            <a:spAutoFit/>
          </a:bodyPr>
          <a:lstStyle/>
          <a:p>
            <a:r>
              <a:rPr lang="en-US" sz="2800" b="1" dirty="0">
                <a:solidFill>
                  <a:srgbClr val="1C2E5D"/>
                </a:solidFill>
                <a:latin typeface="Helvetica" pitchFamily="34" charset="0"/>
              </a:rPr>
              <a:t>Urban Tree Considerations</a:t>
            </a:r>
          </a:p>
        </p:txBody>
      </p:sp>
      <p:pic>
        <p:nvPicPr>
          <p:cNvPr id="7" name="Picture 6" descr="A picture containing text, map&#10;&#10;Description automatically generated">
            <a:extLst>
              <a:ext uri="{FF2B5EF4-FFF2-40B4-BE49-F238E27FC236}">
                <a16:creationId xmlns:a16="http://schemas.microsoft.com/office/drawing/2014/main" id="{EA707F16-2613-40D1-A3C6-2E94EB4FB3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5388" y="5187142"/>
            <a:ext cx="6269375" cy="1246909"/>
          </a:xfrm>
          <a:prstGeom prst="rect">
            <a:avLst/>
          </a:prstGeom>
        </p:spPr>
      </p:pic>
      <p:pic>
        <p:nvPicPr>
          <p:cNvPr id="3" name="Picture 2" descr="A picture containing text, map&#10;&#10;Description automatically generated">
            <a:extLst>
              <a:ext uri="{FF2B5EF4-FFF2-40B4-BE49-F238E27FC236}">
                <a16:creationId xmlns:a16="http://schemas.microsoft.com/office/drawing/2014/main" id="{47A38B1F-7B00-4681-AEDC-21844C6E13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05497" y="1859957"/>
            <a:ext cx="4364182" cy="3474720"/>
          </a:xfrm>
          <a:prstGeom prst="rect">
            <a:avLst/>
          </a:prstGeom>
        </p:spPr>
      </p:pic>
    </p:spTree>
    <p:extLst>
      <p:ext uri="{BB962C8B-B14F-4D97-AF65-F5344CB8AC3E}">
        <p14:creationId xmlns:p14="http://schemas.microsoft.com/office/powerpoint/2010/main" val="637450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C9AC5C-568D-471A-A877-CDAA0829C906}"/>
              </a:ext>
            </a:extLst>
          </p:cNvPr>
          <p:cNvSpPr/>
          <p:nvPr/>
        </p:nvSpPr>
        <p:spPr>
          <a:xfrm>
            <a:off x="556952" y="1854821"/>
            <a:ext cx="5495505" cy="1569660"/>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1C2E5D"/>
                </a:solidFill>
                <a:latin typeface="Helvetica" pitchFamily="34" charset="0"/>
              </a:rPr>
              <a:t>Paving and hardscape standards </a:t>
            </a:r>
          </a:p>
          <a:p>
            <a:pPr marL="285750" indent="-285750">
              <a:buFont typeface="Arial" panose="020B0604020202020204" pitchFamily="34" charset="0"/>
              <a:buChar char="•"/>
            </a:pPr>
            <a:r>
              <a:rPr lang="en-US" sz="1600" dirty="0">
                <a:solidFill>
                  <a:srgbClr val="1C2E5D"/>
                </a:solidFill>
                <a:latin typeface="Helvetica" pitchFamily="34" charset="0"/>
              </a:rPr>
              <a:t>Pedestrian and amenity zones </a:t>
            </a:r>
          </a:p>
          <a:p>
            <a:pPr marL="285750" indent="-285750">
              <a:buFont typeface="Arial" panose="020B0604020202020204" pitchFamily="34" charset="0"/>
              <a:buChar char="•"/>
            </a:pPr>
            <a:r>
              <a:rPr lang="en-US" sz="1600" dirty="0">
                <a:solidFill>
                  <a:srgbClr val="1C2E5D"/>
                </a:solidFill>
                <a:latin typeface="Helvetica" pitchFamily="34" charset="0"/>
              </a:rPr>
              <a:t>Placemaking opportunities – retail and civic spaces</a:t>
            </a:r>
          </a:p>
          <a:p>
            <a:pPr marL="285750" indent="-285750">
              <a:buFont typeface="Arial" panose="020B0604020202020204" pitchFamily="34" charset="0"/>
              <a:buChar char="•"/>
            </a:pPr>
            <a:r>
              <a:rPr lang="en-US" sz="1600" dirty="0">
                <a:solidFill>
                  <a:srgbClr val="1C2E5D"/>
                </a:solidFill>
                <a:latin typeface="Helvetica" pitchFamily="34" charset="0"/>
              </a:rPr>
              <a:t>Streetscape furnishing and material standards </a:t>
            </a:r>
          </a:p>
          <a:p>
            <a:pPr marL="742950" lvl="1" indent="-285750">
              <a:buFont typeface="Arial" panose="020B0604020202020204" pitchFamily="34" charset="0"/>
              <a:buChar char="•"/>
            </a:pPr>
            <a:r>
              <a:rPr lang="en-US" sz="1600" dirty="0">
                <a:solidFill>
                  <a:srgbClr val="1C2E5D"/>
                </a:solidFill>
                <a:latin typeface="Helvetica" pitchFamily="34" charset="0"/>
              </a:rPr>
              <a:t>Lighting, benches, planters, tree grates, signage, landscape guards, etc.</a:t>
            </a:r>
          </a:p>
        </p:txBody>
      </p:sp>
      <p:sp>
        <p:nvSpPr>
          <p:cNvPr id="5" name="TextBox 4">
            <a:extLst>
              <a:ext uri="{FF2B5EF4-FFF2-40B4-BE49-F238E27FC236}">
                <a16:creationId xmlns:a16="http://schemas.microsoft.com/office/drawing/2014/main" id="{A3028CB8-E0E2-48E6-9578-4030BFE23EB7}"/>
              </a:ext>
            </a:extLst>
          </p:cNvPr>
          <p:cNvSpPr txBox="1"/>
          <p:nvPr/>
        </p:nvSpPr>
        <p:spPr>
          <a:xfrm>
            <a:off x="556952" y="1317327"/>
            <a:ext cx="6650182" cy="523220"/>
          </a:xfrm>
          <a:prstGeom prst="rect">
            <a:avLst/>
          </a:prstGeom>
          <a:noFill/>
        </p:spPr>
        <p:txBody>
          <a:bodyPr wrap="square" rtlCol="0">
            <a:spAutoFit/>
          </a:bodyPr>
          <a:lstStyle/>
          <a:p>
            <a:r>
              <a:rPr lang="en-US" sz="2800" b="1" dirty="0">
                <a:solidFill>
                  <a:srgbClr val="1C2E5D"/>
                </a:solidFill>
                <a:latin typeface="Helvetica" pitchFamily="34" charset="0"/>
              </a:rPr>
              <a:t>Design Considerations</a:t>
            </a:r>
          </a:p>
        </p:txBody>
      </p:sp>
      <p:pic>
        <p:nvPicPr>
          <p:cNvPr id="3" name="Picture 2" descr="A group of people walking down a street&#10;&#10;Description automatically generated">
            <a:extLst>
              <a:ext uri="{FF2B5EF4-FFF2-40B4-BE49-F238E27FC236}">
                <a16:creationId xmlns:a16="http://schemas.microsoft.com/office/drawing/2014/main" id="{82EDFC27-91EF-4997-8FE5-9E3A3437E4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10644" y="3663113"/>
            <a:ext cx="2721032" cy="2040774"/>
          </a:xfrm>
          <a:prstGeom prst="rect">
            <a:avLst/>
          </a:prstGeom>
        </p:spPr>
      </p:pic>
      <p:pic>
        <p:nvPicPr>
          <p:cNvPr id="8" name="Picture 7" descr="A group of people on a sidewalk&#10;&#10;Description automatically generated">
            <a:extLst>
              <a:ext uri="{FF2B5EF4-FFF2-40B4-BE49-F238E27FC236}">
                <a16:creationId xmlns:a16="http://schemas.microsoft.com/office/drawing/2014/main" id="{FBCF4FC9-E807-45D6-AB13-793D06D647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952" y="3679740"/>
            <a:ext cx="2698864" cy="2024148"/>
          </a:xfrm>
          <a:prstGeom prst="rect">
            <a:avLst/>
          </a:prstGeom>
        </p:spPr>
      </p:pic>
      <p:pic>
        <p:nvPicPr>
          <p:cNvPr id="10" name="Picture 9" descr="A bench in a garden&#10;&#10;Description automatically generated">
            <a:extLst>
              <a:ext uri="{FF2B5EF4-FFF2-40B4-BE49-F238E27FC236}">
                <a16:creationId xmlns:a16="http://schemas.microsoft.com/office/drawing/2014/main" id="{B958B359-0B82-4F74-ABAF-23337C8917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86504" y="1154112"/>
            <a:ext cx="2188952" cy="2334765"/>
          </a:xfrm>
          <a:prstGeom prst="rect">
            <a:avLst/>
          </a:prstGeom>
        </p:spPr>
      </p:pic>
      <p:pic>
        <p:nvPicPr>
          <p:cNvPr id="11" name="Picture 10">
            <a:extLst>
              <a:ext uri="{FF2B5EF4-FFF2-40B4-BE49-F238E27FC236}">
                <a16:creationId xmlns:a16="http://schemas.microsoft.com/office/drawing/2014/main" id="{C83968D5-137A-4965-A59D-489ADE82A1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86504" y="3663113"/>
            <a:ext cx="2188951" cy="2040775"/>
          </a:xfrm>
          <a:prstGeom prst="rect">
            <a:avLst/>
          </a:prstGeom>
        </p:spPr>
      </p:pic>
    </p:spTree>
    <p:extLst>
      <p:ext uri="{BB962C8B-B14F-4D97-AF65-F5344CB8AC3E}">
        <p14:creationId xmlns:p14="http://schemas.microsoft.com/office/powerpoint/2010/main" val="2576475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4E1251-65CB-4E3D-A841-7CEC48D781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10273"/>
            <a:ext cx="9144000" cy="2837453"/>
          </a:xfrm>
          <a:prstGeom prst="rect">
            <a:avLst/>
          </a:prstGeom>
        </p:spPr>
      </p:pic>
      <p:sp>
        <p:nvSpPr>
          <p:cNvPr id="8" name="Title 1">
            <a:extLst>
              <a:ext uri="{FF2B5EF4-FFF2-40B4-BE49-F238E27FC236}">
                <a16:creationId xmlns:a16="http://schemas.microsoft.com/office/drawing/2014/main" id="{2D56F51F-A5B7-47C5-8F1C-1E0848B4AF9E}"/>
              </a:ext>
            </a:extLst>
          </p:cNvPr>
          <p:cNvSpPr txBox="1">
            <a:spLocks/>
          </p:cNvSpPr>
          <p:nvPr/>
        </p:nvSpPr>
        <p:spPr bwMode="auto">
          <a:xfrm>
            <a:off x="4674894" y="4760787"/>
            <a:ext cx="3893374" cy="8021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kern="1200">
                <a:solidFill>
                  <a:srgbClr val="C1D42F"/>
                </a:solidFill>
                <a:latin typeface="Georgia" pitchFamily="18" charset="0"/>
                <a:ea typeface="+mj-ea"/>
                <a:cs typeface="+mj-cs"/>
              </a:defRPr>
            </a:lvl1pPr>
            <a:lvl2pPr algn="l" rtl="0" eaLnBrk="0" fontAlgn="base" hangingPunct="0">
              <a:spcBef>
                <a:spcPct val="0"/>
              </a:spcBef>
              <a:spcAft>
                <a:spcPct val="0"/>
              </a:spcAft>
              <a:defRPr sz="4400">
                <a:solidFill>
                  <a:srgbClr val="C1D42F"/>
                </a:solidFill>
                <a:latin typeface="Georgia" pitchFamily="18" charset="0"/>
              </a:defRPr>
            </a:lvl2pPr>
            <a:lvl3pPr algn="l" rtl="0" eaLnBrk="0" fontAlgn="base" hangingPunct="0">
              <a:spcBef>
                <a:spcPct val="0"/>
              </a:spcBef>
              <a:spcAft>
                <a:spcPct val="0"/>
              </a:spcAft>
              <a:defRPr sz="4400">
                <a:solidFill>
                  <a:srgbClr val="C1D42F"/>
                </a:solidFill>
                <a:latin typeface="Georgia" pitchFamily="18" charset="0"/>
              </a:defRPr>
            </a:lvl3pPr>
            <a:lvl4pPr algn="l" rtl="0" eaLnBrk="0" fontAlgn="base" hangingPunct="0">
              <a:spcBef>
                <a:spcPct val="0"/>
              </a:spcBef>
              <a:spcAft>
                <a:spcPct val="0"/>
              </a:spcAft>
              <a:defRPr sz="4400">
                <a:solidFill>
                  <a:srgbClr val="C1D42F"/>
                </a:solidFill>
                <a:latin typeface="Georgia" pitchFamily="18" charset="0"/>
              </a:defRPr>
            </a:lvl4pPr>
            <a:lvl5pPr algn="l" rtl="0" eaLnBrk="0" fontAlgn="base" hangingPunct="0">
              <a:spcBef>
                <a:spcPct val="0"/>
              </a:spcBef>
              <a:spcAft>
                <a:spcPct val="0"/>
              </a:spcAft>
              <a:defRPr sz="4400">
                <a:solidFill>
                  <a:srgbClr val="C1D42F"/>
                </a:solidFill>
                <a:latin typeface="Georgia" pitchFamily="18" charset="0"/>
              </a:defRPr>
            </a:lvl5pPr>
            <a:lvl6pPr marL="457200" algn="l" rtl="0" fontAlgn="base">
              <a:spcBef>
                <a:spcPct val="0"/>
              </a:spcBef>
              <a:spcAft>
                <a:spcPct val="0"/>
              </a:spcAft>
              <a:defRPr sz="4400">
                <a:solidFill>
                  <a:srgbClr val="C1D42F"/>
                </a:solidFill>
                <a:latin typeface="Georgia" pitchFamily="18" charset="0"/>
              </a:defRPr>
            </a:lvl6pPr>
            <a:lvl7pPr marL="914400" algn="l" rtl="0" fontAlgn="base">
              <a:spcBef>
                <a:spcPct val="0"/>
              </a:spcBef>
              <a:spcAft>
                <a:spcPct val="0"/>
              </a:spcAft>
              <a:defRPr sz="4400">
                <a:solidFill>
                  <a:srgbClr val="C1D42F"/>
                </a:solidFill>
                <a:latin typeface="Georgia" pitchFamily="18" charset="0"/>
              </a:defRPr>
            </a:lvl7pPr>
            <a:lvl8pPr marL="1371600" algn="l" rtl="0" fontAlgn="base">
              <a:spcBef>
                <a:spcPct val="0"/>
              </a:spcBef>
              <a:spcAft>
                <a:spcPct val="0"/>
              </a:spcAft>
              <a:defRPr sz="4400">
                <a:solidFill>
                  <a:srgbClr val="C1D42F"/>
                </a:solidFill>
                <a:latin typeface="Georgia" pitchFamily="18" charset="0"/>
              </a:defRPr>
            </a:lvl8pPr>
            <a:lvl9pPr marL="1828800" algn="l" rtl="0" fontAlgn="base">
              <a:spcBef>
                <a:spcPct val="0"/>
              </a:spcBef>
              <a:spcAft>
                <a:spcPct val="0"/>
              </a:spcAft>
              <a:defRPr sz="4400">
                <a:solidFill>
                  <a:srgbClr val="C1D42F"/>
                </a:solidFill>
                <a:latin typeface="Georgia" pitchFamily="18" charset="0"/>
              </a:defRPr>
            </a:lvl9pPr>
          </a:lstStyle>
          <a:p>
            <a:r>
              <a:rPr lang="en-US" sz="1800" dirty="0">
                <a:solidFill>
                  <a:schemeClr val="tx1">
                    <a:lumMod val="65000"/>
                    <a:lumOff val="35000"/>
                  </a:schemeClr>
                </a:solidFill>
              </a:rPr>
              <a:t>PROPOSED:  Perspective Rendering </a:t>
            </a:r>
          </a:p>
        </p:txBody>
      </p:sp>
      <p:sp>
        <p:nvSpPr>
          <p:cNvPr id="9" name="Title 1">
            <a:extLst>
              <a:ext uri="{FF2B5EF4-FFF2-40B4-BE49-F238E27FC236}">
                <a16:creationId xmlns:a16="http://schemas.microsoft.com/office/drawing/2014/main" id="{24EC80CE-4591-4772-A5AE-D885E450E52C}"/>
              </a:ext>
            </a:extLst>
          </p:cNvPr>
          <p:cNvSpPr txBox="1">
            <a:spLocks/>
          </p:cNvSpPr>
          <p:nvPr/>
        </p:nvSpPr>
        <p:spPr bwMode="auto">
          <a:xfrm>
            <a:off x="4674894" y="5398008"/>
            <a:ext cx="4011906" cy="8021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kern="1200">
                <a:solidFill>
                  <a:srgbClr val="C1D42F"/>
                </a:solidFill>
                <a:latin typeface="Georgia" pitchFamily="18" charset="0"/>
                <a:ea typeface="+mj-ea"/>
                <a:cs typeface="+mj-cs"/>
              </a:defRPr>
            </a:lvl1pPr>
            <a:lvl2pPr algn="l" rtl="0" eaLnBrk="0" fontAlgn="base" hangingPunct="0">
              <a:spcBef>
                <a:spcPct val="0"/>
              </a:spcBef>
              <a:spcAft>
                <a:spcPct val="0"/>
              </a:spcAft>
              <a:defRPr sz="4400">
                <a:solidFill>
                  <a:srgbClr val="C1D42F"/>
                </a:solidFill>
                <a:latin typeface="Georgia" pitchFamily="18" charset="0"/>
              </a:defRPr>
            </a:lvl2pPr>
            <a:lvl3pPr algn="l" rtl="0" eaLnBrk="0" fontAlgn="base" hangingPunct="0">
              <a:spcBef>
                <a:spcPct val="0"/>
              </a:spcBef>
              <a:spcAft>
                <a:spcPct val="0"/>
              </a:spcAft>
              <a:defRPr sz="4400">
                <a:solidFill>
                  <a:srgbClr val="C1D42F"/>
                </a:solidFill>
                <a:latin typeface="Georgia" pitchFamily="18" charset="0"/>
              </a:defRPr>
            </a:lvl3pPr>
            <a:lvl4pPr algn="l" rtl="0" eaLnBrk="0" fontAlgn="base" hangingPunct="0">
              <a:spcBef>
                <a:spcPct val="0"/>
              </a:spcBef>
              <a:spcAft>
                <a:spcPct val="0"/>
              </a:spcAft>
              <a:defRPr sz="4400">
                <a:solidFill>
                  <a:srgbClr val="C1D42F"/>
                </a:solidFill>
                <a:latin typeface="Georgia" pitchFamily="18" charset="0"/>
              </a:defRPr>
            </a:lvl4pPr>
            <a:lvl5pPr algn="l" rtl="0" eaLnBrk="0" fontAlgn="base" hangingPunct="0">
              <a:spcBef>
                <a:spcPct val="0"/>
              </a:spcBef>
              <a:spcAft>
                <a:spcPct val="0"/>
              </a:spcAft>
              <a:defRPr sz="4400">
                <a:solidFill>
                  <a:srgbClr val="C1D42F"/>
                </a:solidFill>
                <a:latin typeface="Georgia" pitchFamily="18" charset="0"/>
              </a:defRPr>
            </a:lvl5pPr>
            <a:lvl6pPr marL="457200" algn="l" rtl="0" fontAlgn="base">
              <a:spcBef>
                <a:spcPct val="0"/>
              </a:spcBef>
              <a:spcAft>
                <a:spcPct val="0"/>
              </a:spcAft>
              <a:defRPr sz="4400">
                <a:solidFill>
                  <a:srgbClr val="C1D42F"/>
                </a:solidFill>
                <a:latin typeface="Georgia" pitchFamily="18" charset="0"/>
              </a:defRPr>
            </a:lvl6pPr>
            <a:lvl7pPr marL="914400" algn="l" rtl="0" fontAlgn="base">
              <a:spcBef>
                <a:spcPct val="0"/>
              </a:spcBef>
              <a:spcAft>
                <a:spcPct val="0"/>
              </a:spcAft>
              <a:defRPr sz="4400">
                <a:solidFill>
                  <a:srgbClr val="C1D42F"/>
                </a:solidFill>
                <a:latin typeface="Georgia" pitchFamily="18" charset="0"/>
              </a:defRPr>
            </a:lvl7pPr>
            <a:lvl8pPr marL="1371600" algn="l" rtl="0" fontAlgn="base">
              <a:spcBef>
                <a:spcPct val="0"/>
              </a:spcBef>
              <a:spcAft>
                <a:spcPct val="0"/>
              </a:spcAft>
              <a:defRPr sz="4400">
                <a:solidFill>
                  <a:srgbClr val="C1D42F"/>
                </a:solidFill>
                <a:latin typeface="Georgia" pitchFamily="18" charset="0"/>
              </a:defRPr>
            </a:lvl8pPr>
            <a:lvl9pPr marL="1828800" algn="l" rtl="0" fontAlgn="base">
              <a:spcBef>
                <a:spcPct val="0"/>
              </a:spcBef>
              <a:spcAft>
                <a:spcPct val="0"/>
              </a:spcAft>
              <a:defRPr sz="4400">
                <a:solidFill>
                  <a:srgbClr val="C1D42F"/>
                </a:solidFill>
                <a:latin typeface="Georgia" pitchFamily="18" charset="0"/>
              </a:defRPr>
            </a:lvl9pPr>
          </a:lstStyle>
          <a:p>
            <a:pPr marL="285750" indent="-285750">
              <a:buFont typeface="Wingdings" panose="05000000000000000000" pitchFamily="2" charset="2"/>
              <a:buChar char="§"/>
            </a:pPr>
            <a:r>
              <a:rPr lang="en-US" sz="1200" dirty="0">
                <a:solidFill>
                  <a:schemeClr val="tx1">
                    <a:lumMod val="65000"/>
                    <a:lumOff val="35000"/>
                  </a:schemeClr>
                </a:solidFill>
              </a:rPr>
              <a:t>Maintained existing Right of Way</a:t>
            </a:r>
          </a:p>
          <a:p>
            <a:pPr marL="285750" indent="-285750">
              <a:buFont typeface="Wingdings" panose="05000000000000000000" pitchFamily="2" charset="2"/>
              <a:buChar char="§"/>
            </a:pPr>
            <a:r>
              <a:rPr lang="en-US" sz="1200" dirty="0">
                <a:solidFill>
                  <a:schemeClr val="tx1">
                    <a:lumMod val="65000"/>
                    <a:lumOff val="35000"/>
                  </a:schemeClr>
                </a:solidFill>
              </a:rPr>
              <a:t>Tree lined boulevard with planted median </a:t>
            </a:r>
          </a:p>
          <a:p>
            <a:pPr marL="285750" indent="-285750">
              <a:buFont typeface="Wingdings" panose="05000000000000000000" pitchFamily="2" charset="2"/>
              <a:buChar char="§"/>
            </a:pPr>
            <a:r>
              <a:rPr lang="en-US" sz="1200" dirty="0">
                <a:solidFill>
                  <a:schemeClr val="tx1">
                    <a:lumMod val="65000"/>
                    <a:lumOff val="35000"/>
                  </a:schemeClr>
                </a:solidFill>
              </a:rPr>
              <a:t>Cohesive planting</a:t>
            </a:r>
          </a:p>
          <a:p>
            <a:pPr marL="285750" indent="-285750">
              <a:buFont typeface="Wingdings" panose="05000000000000000000" pitchFamily="2" charset="2"/>
              <a:buChar char="§"/>
            </a:pPr>
            <a:r>
              <a:rPr lang="en-US" sz="1200" dirty="0">
                <a:solidFill>
                  <a:schemeClr val="tx1">
                    <a:lumMod val="65000"/>
                    <a:lumOff val="35000"/>
                  </a:schemeClr>
                </a:solidFill>
              </a:rPr>
              <a:t>Protected Pedestrian Zone</a:t>
            </a:r>
          </a:p>
        </p:txBody>
      </p:sp>
      <p:sp>
        <p:nvSpPr>
          <p:cNvPr id="10" name="Title 1">
            <a:extLst>
              <a:ext uri="{FF2B5EF4-FFF2-40B4-BE49-F238E27FC236}">
                <a16:creationId xmlns:a16="http://schemas.microsoft.com/office/drawing/2014/main" id="{2ECC82DC-B12F-4A3D-B59F-C54E4F8D0EBF}"/>
              </a:ext>
            </a:extLst>
          </p:cNvPr>
          <p:cNvSpPr txBox="1">
            <a:spLocks/>
          </p:cNvSpPr>
          <p:nvPr/>
        </p:nvSpPr>
        <p:spPr bwMode="auto">
          <a:xfrm>
            <a:off x="457200" y="5273599"/>
            <a:ext cx="3352800" cy="1051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kern="1200">
                <a:solidFill>
                  <a:srgbClr val="C1D42F"/>
                </a:solidFill>
                <a:latin typeface="Georgia" pitchFamily="18" charset="0"/>
                <a:ea typeface="+mj-ea"/>
                <a:cs typeface="+mj-cs"/>
              </a:defRPr>
            </a:lvl1pPr>
            <a:lvl2pPr algn="l" rtl="0" eaLnBrk="0" fontAlgn="base" hangingPunct="0">
              <a:spcBef>
                <a:spcPct val="0"/>
              </a:spcBef>
              <a:spcAft>
                <a:spcPct val="0"/>
              </a:spcAft>
              <a:defRPr sz="4400">
                <a:solidFill>
                  <a:srgbClr val="C1D42F"/>
                </a:solidFill>
                <a:latin typeface="Georgia" pitchFamily="18" charset="0"/>
              </a:defRPr>
            </a:lvl2pPr>
            <a:lvl3pPr algn="l" rtl="0" eaLnBrk="0" fontAlgn="base" hangingPunct="0">
              <a:spcBef>
                <a:spcPct val="0"/>
              </a:spcBef>
              <a:spcAft>
                <a:spcPct val="0"/>
              </a:spcAft>
              <a:defRPr sz="4400">
                <a:solidFill>
                  <a:srgbClr val="C1D42F"/>
                </a:solidFill>
                <a:latin typeface="Georgia" pitchFamily="18" charset="0"/>
              </a:defRPr>
            </a:lvl3pPr>
            <a:lvl4pPr algn="l" rtl="0" eaLnBrk="0" fontAlgn="base" hangingPunct="0">
              <a:spcBef>
                <a:spcPct val="0"/>
              </a:spcBef>
              <a:spcAft>
                <a:spcPct val="0"/>
              </a:spcAft>
              <a:defRPr sz="4400">
                <a:solidFill>
                  <a:srgbClr val="C1D42F"/>
                </a:solidFill>
                <a:latin typeface="Georgia" pitchFamily="18" charset="0"/>
              </a:defRPr>
            </a:lvl4pPr>
            <a:lvl5pPr algn="l" rtl="0" eaLnBrk="0" fontAlgn="base" hangingPunct="0">
              <a:spcBef>
                <a:spcPct val="0"/>
              </a:spcBef>
              <a:spcAft>
                <a:spcPct val="0"/>
              </a:spcAft>
              <a:defRPr sz="4400">
                <a:solidFill>
                  <a:srgbClr val="C1D42F"/>
                </a:solidFill>
                <a:latin typeface="Georgia" pitchFamily="18" charset="0"/>
              </a:defRPr>
            </a:lvl5pPr>
            <a:lvl6pPr marL="457200" algn="l" rtl="0" fontAlgn="base">
              <a:spcBef>
                <a:spcPct val="0"/>
              </a:spcBef>
              <a:spcAft>
                <a:spcPct val="0"/>
              </a:spcAft>
              <a:defRPr sz="4400">
                <a:solidFill>
                  <a:srgbClr val="C1D42F"/>
                </a:solidFill>
                <a:latin typeface="Georgia" pitchFamily="18" charset="0"/>
              </a:defRPr>
            </a:lvl6pPr>
            <a:lvl7pPr marL="914400" algn="l" rtl="0" fontAlgn="base">
              <a:spcBef>
                <a:spcPct val="0"/>
              </a:spcBef>
              <a:spcAft>
                <a:spcPct val="0"/>
              </a:spcAft>
              <a:defRPr sz="4400">
                <a:solidFill>
                  <a:srgbClr val="C1D42F"/>
                </a:solidFill>
                <a:latin typeface="Georgia" pitchFamily="18" charset="0"/>
              </a:defRPr>
            </a:lvl7pPr>
            <a:lvl8pPr marL="1371600" algn="l" rtl="0" fontAlgn="base">
              <a:spcBef>
                <a:spcPct val="0"/>
              </a:spcBef>
              <a:spcAft>
                <a:spcPct val="0"/>
              </a:spcAft>
              <a:defRPr sz="4400">
                <a:solidFill>
                  <a:srgbClr val="C1D42F"/>
                </a:solidFill>
                <a:latin typeface="Georgia" pitchFamily="18" charset="0"/>
              </a:defRPr>
            </a:lvl8pPr>
            <a:lvl9pPr marL="1828800" algn="l" rtl="0" fontAlgn="base">
              <a:spcBef>
                <a:spcPct val="0"/>
              </a:spcBef>
              <a:spcAft>
                <a:spcPct val="0"/>
              </a:spcAft>
              <a:defRPr sz="4400">
                <a:solidFill>
                  <a:srgbClr val="C1D42F"/>
                </a:solidFill>
                <a:latin typeface="Georgia" pitchFamily="18" charset="0"/>
              </a:defRPr>
            </a:lvl9pPr>
          </a:lstStyle>
          <a:p>
            <a:pPr marL="285750" indent="-285750">
              <a:buFont typeface="Wingdings" panose="05000000000000000000" pitchFamily="2" charset="2"/>
              <a:buChar char="§"/>
            </a:pPr>
            <a:r>
              <a:rPr lang="en-US" sz="1200" dirty="0">
                <a:solidFill>
                  <a:schemeClr val="tx1">
                    <a:lumMod val="65000"/>
                    <a:lumOff val="35000"/>
                  </a:schemeClr>
                </a:solidFill>
              </a:rPr>
              <a:t>Auto-dependent streetscape</a:t>
            </a:r>
          </a:p>
          <a:p>
            <a:pPr marL="285750" indent="-285750">
              <a:buFont typeface="Wingdings" panose="05000000000000000000" pitchFamily="2" charset="2"/>
              <a:buChar char="§"/>
            </a:pPr>
            <a:r>
              <a:rPr lang="en-US" sz="1200" dirty="0">
                <a:solidFill>
                  <a:schemeClr val="tx1">
                    <a:lumMod val="65000"/>
                    <a:lumOff val="35000"/>
                  </a:schemeClr>
                </a:solidFill>
              </a:rPr>
              <a:t>Narrow sidewalks</a:t>
            </a:r>
          </a:p>
          <a:p>
            <a:pPr marL="285750" indent="-285750">
              <a:buFont typeface="Wingdings" panose="05000000000000000000" pitchFamily="2" charset="2"/>
              <a:buChar char="§"/>
            </a:pPr>
            <a:r>
              <a:rPr lang="en-US" sz="1200" dirty="0">
                <a:solidFill>
                  <a:schemeClr val="tx1">
                    <a:lumMod val="65000"/>
                    <a:lumOff val="35000"/>
                  </a:schemeClr>
                </a:solidFill>
              </a:rPr>
              <a:t>Sparse street tree</a:t>
            </a:r>
          </a:p>
          <a:p>
            <a:pPr marL="285750" indent="-285750">
              <a:buFont typeface="Wingdings" panose="05000000000000000000" pitchFamily="2" charset="2"/>
              <a:buChar char="§"/>
            </a:pPr>
            <a:r>
              <a:rPr lang="en-US" sz="1200" dirty="0">
                <a:solidFill>
                  <a:schemeClr val="tx1">
                    <a:lumMod val="65000"/>
                    <a:lumOff val="35000"/>
                  </a:schemeClr>
                </a:solidFill>
              </a:rPr>
              <a:t>Existing trees lack adequate growth area &amp; optimum growing conditions</a:t>
            </a:r>
          </a:p>
        </p:txBody>
      </p:sp>
      <p:sp>
        <p:nvSpPr>
          <p:cNvPr id="11" name="Title 1">
            <a:extLst>
              <a:ext uri="{FF2B5EF4-FFF2-40B4-BE49-F238E27FC236}">
                <a16:creationId xmlns:a16="http://schemas.microsoft.com/office/drawing/2014/main" id="{DB3B9456-CF03-45BA-A9A7-C0454F828328}"/>
              </a:ext>
            </a:extLst>
          </p:cNvPr>
          <p:cNvSpPr txBox="1">
            <a:spLocks/>
          </p:cNvSpPr>
          <p:nvPr/>
        </p:nvSpPr>
        <p:spPr bwMode="auto">
          <a:xfrm>
            <a:off x="381000" y="4721776"/>
            <a:ext cx="3352800" cy="8021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kern="1200">
                <a:solidFill>
                  <a:srgbClr val="C1D42F"/>
                </a:solidFill>
                <a:latin typeface="Georgia" pitchFamily="18" charset="0"/>
                <a:ea typeface="+mj-ea"/>
                <a:cs typeface="+mj-cs"/>
              </a:defRPr>
            </a:lvl1pPr>
            <a:lvl2pPr algn="l" rtl="0" eaLnBrk="0" fontAlgn="base" hangingPunct="0">
              <a:spcBef>
                <a:spcPct val="0"/>
              </a:spcBef>
              <a:spcAft>
                <a:spcPct val="0"/>
              </a:spcAft>
              <a:defRPr sz="4400">
                <a:solidFill>
                  <a:srgbClr val="C1D42F"/>
                </a:solidFill>
                <a:latin typeface="Georgia" pitchFamily="18" charset="0"/>
              </a:defRPr>
            </a:lvl2pPr>
            <a:lvl3pPr algn="l" rtl="0" eaLnBrk="0" fontAlgn="base" hangingPunct="0">
              <a:spcBef>
                <a:spcPct val="0"/>
              </a:spcBef>
              <a:spcAft>
                <a:spcPct val="0"/>
              </a:spcAft>
              <a:defRPr sz="4400">
                <a:solidFill>
                  <a:srgbClr val="C1D42F"/>
                </a:solidFill>
                <a:latin typeface="Georgia" pitchFamily="18" charset="0"/>
              </a:defRPr>
            </a:lvl3pPr>
            <a:lvl4pPr algn="l" rtl="0" eaLnBrk="0" fontAlgn="base" hangingPunct="0">
              <a:spcBef>
                <a:spcPct val="0"/>
              </a:spcBef>
              <a:spcAft>
                <a:spcPct val="0"/>
              </a:spcAft>
              <a:defRPr sz="4400">
                <a:solidFill>
                  <a:srgbClr val="C1D42F"/>
                </a:solidFill>
                <a:latin typeface="Georgia" pitchFamily="18" charset="0"/>
              </a:defRPr>
            </a:lvl4pPr>
            <a:lvl5pPr algn="l" rtl="0" eaLnBrk="0" fontAlgn="base" hangingPunct="0">
              <a:spcBef>
                <a:spcPct val="0"/>
              </a:spcBef>
              <a:spcAft>
                <a:spcPct val="0"/>
              </a:spcAft>
              <a:defRPr sz="4400">
                <a:solidFill>
                  <a:srgbClr val="C1D42F"/>
                </a:solidFill>
                <a:latin typeface="Georgia" pitchFamily="18" charset="0"/>
              </a:defRPr>
            </a:lvl5pPr>
            <a:lvl6pPr marL="457200" algn="l" rtl="0" fontAlgn="base">
              <a:spcBef>
                <a:spcPct val="0"/>
              </a:spcBef>
              <a:spcAft>
                <a:spcPct val="0"/>
              </a:spcAft>
              <a:defRPr sz="4400">
                <a:solidFill>
                  <a:srgbClr val="C1D42F"/>
                </a:solidFill>
                <a:latin typeface="Georgia" pitchFamily="18" charset="0"/>
              </a:defRPr>
            </a:lvl6pPr>
            <a:lvl7pPr marL="914400" algn="l" rtl="0" fontAlgn="base">
              <a:spcBef>
                <a:spcPct val="0"/>
              </a:spcBef>
              <a:spcAft>
                <a:spcPct val="0"/>
              </a:spcAft>
              <a:defRPr sz="4400">
                <a:solidFill>
                  <a:srgbClr val="C1D42F"/>
                </a:solidFill>
                <a:latin typeface="Georgia" pitchFamily="18" charset="0"/>
              </a:defRPr>
            </a:lvl7pPr>
            <a:lvl8pPr marL="1371600" algn="l" rtl="0" fontAlgn="base">
              <a:spcBef>
                <a:spcPct val="0"/>
              </a:spcBef>
              <a:spcAft>
                <a:spcPct val="0"/>
              </a:spcAft>
              <a:defRPr sz="4400">
                <a:solidFill>
                  <a:srgbClr val="C1D42F"/>
                </a:solidFill>
                <a:latin typeface="Georgia" pitchFamily="18" charset="0"/>
              </a:defRPr>
            </a:lvl8pPr>
            <a:lvl9pPr marL="1828800" algn="l" rtl="0" fontAlgn="base">
              <a:spcBef>
                <a:spcPct val="0"/>
              </a:spcBef>
              <a:spcAft>
                <a:spcPct val="0"/>
              </a:spcAft>
              <a:defRPr sz="4400">
                <a:solidFill>
                  <a:srgbClr val="C1D42F"/>
                </a:solidFill>
                <a:latin typeface="Georgia" pitchFamily="18" charset="0"/>
              </a:defRPr>
            </a:lvl9pPr>
          </a:lstStyle>
          <a:p>
            <a:r>
              <a:rPr lang="en-US" sz="1800" dirty="0">
                <a:solidFill>
                  <a:schemeClr val="tx1">
                    <a:lumMod val="65000"/>
                    <a:lumOff val="35000"/>
                  </a:schemeClr>
                </a:solidFill>
              </a:rPr>
              <a:t>BEFORE:  Street View </a:t>
            </a:r>
          </a:p>
        </p:txBody>
      </p:sp>
      <p:sp>
        <p:nvSpPr>
          <p:cNvPr id="2" name="TextBox 1">
            <a:extLst>
              <a:ext uri="{FF2B5EF4-FFF2-40B4-BE49-F238E27FC236}">
                <a16:creationId xmlns:a16="http://schemas.microsoft.com/office/drawing/2014/main" id="{F4C54486-5CA9-46D5-84A5-E9F53D65F364}"/>
              </a:ext>
            </a:extLst>
          </p:cNvPr>
          <p:cNvSpPr txBox="1"/>
          <p:nvPr/>
        </p:nvSpPr>
        <p:spPr>
          <a:xfrm>
            <a:off x="124691" y="1094975"/>
            <a:ext cx="6301048" cy="461665"/>
          </a:xfrm>
          <a:prstGeom prst="rect">
            <a:avLst/>
          </a:prstGeom>
          <a:noFill/>
        </p:spPr>
        <p:txBody>
          <a:bodyPr wrap="square" rtlCol="0">
            <a:spAutoFit/>
          </a:bodyPr>
          <a:lstStyle/>
          <a:p>
            <a:r>
              <a:rPr lang="en-US" sz="2400" dirty="0">
                <a:solidFill>
                  <a:schemeClr val="tx1">
                    <a:lumMod val="65000"/>
                    <a:lumOff val="35000"/>
                  </a:schemeClr>
                </a:solidFill>
                <a:latin typeface="Georgia" panose="02040502050405020303" pitchFamily="18" charset="0"/>
              </a:rPr>
              <a:t>Case Study 01: Brevard Streetscape</a:t>
            </a:r>
          </a:p>
        </p:txBody>
      </p:sp>
    </p:spTree>
    <p:extLst>
      <p:ext uri="{BB962C8B-B14F-4D97-AF65-F5344CB8AC3E}">
        <p14:creationId xmlns:p14="http://schemas.microsoft.com/office/powerpoint/2010/main" val="2031267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62145-06D5-40F8-AC7B-3A867085E2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637880"/>
            <a:ext cx="9144000" cy="1717300"/>
          </a:xfrm>
          <a:prstGeom prst="rect">
            <a:avLst/>
          </a:prstGeom>
        </p:spPr>
      </p:pic>
      <p:pic>
        <p:nvPicPr>
          <p:cNvPr id="4" name="Picture 3">
            <a:extLst>
              <a:ext uri="{FF2B5EF4-FFF2-40B4-BE49-F238E27FC236}">
                <a16:creationId xmlns:a16="http://schemas.microsoft.com/office/drawing/2014/main" id="{7216969E-B551-4FC2-A8E9-0465C06E1E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540484"/>
            <a:ext cx="9144000" cy="1777032"/>
          </a:xfrm>
          <a:prstGeom prst="rect">
            <a:avLst/>
          </a:prstGeom>
        </p:spPr>
      </p:pic>
      <p:sp>
        <p:nvSpPr>
          <p:cNvPr id="5" name="Title 1">
            <a:extLst>
              <a:ext uri="{FF2B5EF4-FFF2-40B4-BE49-F238E27FC236}">
                <a16:creationId xmlns:a16="http://schemas.microsoft.com/office/drawing/2014/main" id="{1C3246D6-8F41-4700-9074-7D4336DFF578}"/>
              </a:ext>
            </a:extLst>
          </p:cNvPr>
          <p:cNvSpPr txBox="1">
            <a:spLocks/>
          </p:cNvSpPr>
          <p:nvPr/>
        </p:nvSpPr>
        <p:spPr bwMode="auto">
          <a:xfrm>
            <a:off x="0" y="3977923"/>
            <a:ext cx="1354667" cy="3141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kern="1200">
                <a:solidFill>
                  <a:srgbClr val="C1D42F"/>
                </a:solidFill>
                <a:latin typeface="Georgia" pitchFamily="18" charset="0"/>
                <a:ea typeface="+mj-ea"/>
                <a:cs typeface="+mj-cs"/>
              </a:defRPr>
            </a:lvl1pPr>
            <a:lvl2pPr algn="l" rtl="0" eaLnBrk="0" fontAlgn="base" hangingPunct="0">
              <a:spcBef>
                <a:spcPct val="0"/>
              </a:spcBef>
              <a:spcAft>
                <a:spcPct val="0"/>
              </a:spcAft>
              <a:defRPr sz="4400">
                <a:solidFill>
                  <a:srgbClr val="C1D42F"/>
                </a:solidFill>
                <a:latin typeface="Georgia" pitchFamily="18" charset="0"/>
              </a:defRPr>
            </a:lvl2pPr>
            <a:lvl3pPr algn="l" rtl="0" eaLnBrk="0" fontAlgn="base" hangingPunct="0">
              <a:spcBef>
                <a:spcPct val="0"/>
              </a:spcBef>
              <a:spcAft>
                <a:spcPct val="0"/>
              </a:spcAft>
              <a:defRPr sz="4400">
                <a:solidFill>
                  <a:srgbClr val="C1D42F"/>
                </a:solidFill>
                <a:latin typeface="Georgia" pitchFamily="18" charset="0"/>
              </a:defRPr>
            </a:lvl3pPr>
            <a:lvl4pPr algn="l" rtl="0" eaLnBrk="0" fontAlgn="base" hangingPunct="0">
              <a:spcBef>
                <a:spcPct val="0"/>
              </a:spcBef>
              <a:spcAft>
                <a:spcPct val="0"/>
              </a:spcAft>
              <a:defRPr sz="4400">
                <a:solidFill>
                  <a:srgbClr val="C1D42F"/>
                </a:solidFill>
                <a:latin typeface="Georgia" pitchFamily="18" charset="0"/>
              </a:defRPr>
            </a:lvl4pPr>
            <a:lvl5pPr algn="l" rtl="0" eaLnBrk="0" fontAlgn="base" hangingPunct="0">
              <a:spcBef>
                <a:spcPct val="0"/>
              </a:spcBef>
              <a:spcAft>
                <a:spcPct val="0"/>
              </a:spcAft>
              <a:defRPr sz="4400">
                <a:solidFill>
                  <a:srgbClr val="C1D42F"/>
                </a:solidFill>
                <a:latin typeface="Georgia" pitchFamily="18" charset="0"/>
              </a:defRPr>
            </a:lvl5pPr>
            <a:lvl6pPr marL="457200" algn="l" rtl="0" fontAlgn="base">
              <a:spcBef>
                <a:spcPct val="0"/>
              </a:spcBef>
              <a:spcAft>
                <a:spcPct val="0"/>
              </a:spcAft>
              <a:defRPr sz="4400">
                <a:solidFill>
                  <a:srgbClr val="C1D42F"/>
                </a:solidFill>
                <a:latin typeface="Georgia" pitchFamily="18" charset="0"/>
              </a:defRPr>
            </a:lvl6pPr>
            <a:lvl7pPr marL="914400" algn="l" rtl="0" fontAlgn="base">
              <a:spcBef>
                <a:spcPct val="0"/>
              </a:spcBef>
              <a:spcAft>
                <a:spcPct val="0"/>
              </a:spcAft>
              <a:defRPr sz="4400">
                <a:solidFill>
                  <a:srgbClr val="C1D42F"/>
                </a:solidFill>
                <a:latin typeface="Georgia" pitchFamily="18" charset="0"/>
              </a:defRPr>
            </a:lvl7pPr>
            <a:lvl8pPr marL="1371600" algn="l" rtl="0" fontAlgn="base">
              <a:spcBef>
                <a:spcPct val="0"/>
              </a:spcBef>
              <a:spcAft>
                <a:spcPct val="0"/>
              </a:spcAft>
              <a:defRPr sz="4400">
                <a:solidFill>
                  <a:srgbClr val="C1D42F"/>
                </a:solidFill>
                <a:latin typeface="Georgia" pitchFamily="18" charset="0"/>
              </a:defRPr>
            </a:lvl8pPr>
            <a:lvl9pPr marL="1828800" algn="l" rtl="0" fontAlgn="base">
              <a:spcBef>
                <a:spcPct val="0"/>
              </a:spcBef>
              <a:spcAft>
                <a:spcPct val="0"/>
              </a:spcAft>
              <a:defRPr sz="4400">
                <a:solidFill>
                  <a:srgbClr val="C1D42F"/>
                </a:solidFill>
                <a:latin typeface="Georgia" pitchFamily="18" charset="0"/>
              </a:defRPr>
            </a:lvl9pPr>
          </a:lstStyle>
          <a:p>
            <a:r>
              <a:rPr lang="en-US" sz="1000" b="1" dirty="0">
                <a:solidFill>
                  <a:schemeClr val="tx1">
                    <a:lumMod val="65000"/>
                    <a:lumOff val="35000"/>
                  </a:schemeClr>
                </a:solidFill>
              </a:rPr>
              <a:t>BEFORE</a:t>
            </a:r>
            <a:r>
              <a:rPr lang="en-US" sz="1200" b="1" dirty="0">
                <a:solidFill>
                  <a:schemeClr val="tx1">
                    <a:lumMod val="65000"/>
                    <a:lumOff val="35000"/>
                  </a:schemeClr>
                </a:solidFill>
              </a:rPr>
              <a:t> </a:t>
            </a:r>
          </a:p>
        </p:txBody>
      </p:sp>
      <p:sp>
        <p:nvSpPr>
          <p:cNvPr id="6" name="Title 1">
            <a:extLst>
              <a:ext uri="{FF2B5EF4-FFF2-40B4-BE49-F238E27FC236}">
                <a16:creationId xmlns:a16="http://schemas.microsoft.com/office/drawing/2014/main" id="{F2CBB371-AF8B-4198-B93A-12A3D61D6171}"/>
              </a:ext>
            </a:extLst>
          </p:cNvPr>
          <p:cNvSpPr txBox="1">
            <a:spLocks/>
          </p:cNvSpPr>
          <p:nvPr/>
        </p:nvSpPr>
        <p:spPr bwMode="auto">
          <a:xfrm>
            <a:off x="0" y="5992633"/>
            <a:ext cx="4021669" cy="397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200" kern="1200">
                <a:solidFill>
                  <a:srgbClr val="C1D42F"/>
                </a:solidFill>
                <a:latin typeface="Georgia" pitchFamily="18" charset="0"/>
                <a:ea typeface="+mj-ea"/>
                <a:cs typeface="+mj-cs"/>
              </a:defRPr>
            </a:lvl1pPr>
            <a:lvl2pPr algn="l" rtl="0" eaLnBrk="0" fontAlgn="base" hangingPunct="0">
              <a:spcBef>
                <a:spcPct val="0"/>
              </a:spcBef>
              <a:spcAft>
                <a:spcPct val="0"/>
              </a:spcAft>
              <a:defRPr sz="4400">
                <a:solidFill>
                  <a:srgbClr val="C1D42F"/>
                </a:solidFill>
                <a:latin typeface="Georgia" pitchFamily="18" charset="0"/>
              </a:defRPr>
            </a:lvl2pPr>
            <a:lvl3pPr algn="l" rtl="0" eaLnBrk="0" fontAlgn="base" hangingPunct="0">
              <a:spcBef>
                <a:spcPct val="0"/>
              </a:spcBef>
              <a:spcAft>
                <a:spcPct val="0"/>
              </a:spcAft>
              <a:defRPr sz="4400">
                <a:solidFill>
                  <a:srgbClr val="C1D42F"/>
                </a:solidFill>
                <a:latin typeface="Georgia" pitchFamily="18" charset="0"/>
              </a:defRPr>
            </a:lvl3pPr>
            <a:lvl4pPr algn="l" rtl="0" eaLnBrk="0" fontAlgn="base" hangingPunct="0">
              <a:spcBef>
                <a:spcPct val="0"/>
              </a:spcBef>
              <a:spcAft>
                <a:spcPct val="0"/>
              </a:spcAft>
              <a:defRPr sz="4400">
                <a:solidFill>
                  <a:srgbClr val="C1D42F"/>
                </a:solidFill>
                <a:latin typeface="Georgia" pitchFamily="18" charset="0"/>
              </a:defRPr>
            </a:lvl4pPr>
            <a:lvl5pPr algn="l" rtl="0" eaLnBrk="0" fontAlgn="base" hangingPunct="0">
              <a:spcBef>
                <a:spcPct val="0"/>
              </a:spcBef>
              <a:spcAft>
                <a:spcPct val="0"/>
              </a:spcAft>
              <a:defRPr sz="4400">
                <a:solidFill>
                  <a:srgbClr val="C1D42F"/>
                </a:solidFill>
                <a:latin typeface="Georgia" pitchFamily="18" charset="0"/>
              </a:defRPr>
            </a:lvl5pPr>
            <a:lvl6pPr marL="457200" algn="l" rtl="0" fontAlgn="base">
              <a:spcBef>
                <a:spcPct val="0"/>
              </a:spcBef>
              <a:spcAft>
                <a:spcPct val="0"/>
              </a:spcAft>
              <a:defRPr sz="4400">
                <a:solidFill>
                  <a:srgbClr val="C1D42F"/>
                </a:solidFill>
                <a:latin typeface="Georgia" pitchFamily="18" charset="0"/>
              </a:defRPr>
            </a:lvl6pPr>
            <a:lvl7pPr marL="914400" algn="l" rtl="0" fontAlgn="base">
              <a:spcBef>
                <a:spcPct val="0"/>
              </a:spcBef>
              <a:spcAft>
                <a:spcPct val="0"/>
              </a:spcAft>
              <a:defRPr sz="4400">
                <a:solidFill>
                  <a:srgbClr val="C1D42F"/>
                </a:solidFill>
                <a:latin typeface="Georgia" pitchFamily="18" charset="0"/>
              </a:defRPr>
            </a:lvl7pPr>
            <a:lvl8pPr marL="1371600" algn="l" rtl="0" fontAlgn="base">
              <a:spcBef>
                <a:spcPct val="0"/>
              </a:spcBef>
              <a:spcAft>
                <a:spcPct val="0"/>
              </a:spcAft>
              <a:defRPr sz="4400">
                <a:solidFill>
                  <a:srgbClr val="C1D42F"/>
                </a:solidFill>
                <a:latin typeface="Georgia" pitchFamily="18" charset="0"/>
              </a:defRPr>
            </a:lvl8pPr>
            <a:lvl9pPr marL="1828800" algn="l" rtl="0" fontAlgn="base">
              <a:spcBef>
                <a:spcPct val="0"/>
              </a:spcBef>
              <a:spcAft>
                <a:spcPct val="0"/>
              </a:spcAft>
              <a:defRPr sz="4400">
                <a:solidFill>
                  <a:srgbClr val="C1D42F"/>
                </a:solidFill>
                <a:latin typeface="Georgia" pitchFamily="18" charset="0"/>
              </a:defRPr>
            </a:lvl9pPr>
          </a:lstStyle>
          <a:p>
            <a:r>
              <a:rPr lang="en-US" sz="1000" b="1" dirty="0">
                <a:solidFill>
                  <a:schemeClr val="tx1">
                    <a:lumMod val="65000"/>
                    <a:lumOff val="35000"/>
                  </a:schemeClr>
                </a:solidFill>
              </a:rPr>
              <a:t>AFTER</a:t>
            </a:r>
          </a:p>
        </p:txBody>
      </p:sp>
      <p:sp>
        <p:nvSpPr>
          <p:cNvPr id="11" name="Title 1">
            <a:extLst>
              <a:ext uri="{FF2B5EF4-FFF2-40B4-BE49-F238E27FC236}">
                <a16:creationId xmlns:a16="http://schemas.microsoft.com/office/drawing/2014/main" id="{8FA328F1-21E7-4964-A6F1-12AA554A33E6}"/>
              </a:ext>
            </a:extLst>
          </p:cNvPr>
          <p:cNvSpPr txBox="1">
            <a:spLocks/>
          </p:cNvSpPr>
          <p:nvPr/>
        </p:nvSpPr>
        <p:spPr bwMode="auto">
          <a:xfrm>
            <a:off x="237067" y="1346761"/>
            <a:ext cx="11353798" cy="1051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200" kern="1200">
                <a:solidFill>
                  <a:srgbClr val="C1D42F"/>
                </a:solidFill>
                <a:latin typeface="Georgia" pitchFamily="18" charset="0"/>
                <a:ea typeface="+mj-ea"/>
                <a:cs typeface="+mj-cs"/>
              </a:defRPr>
            </a:lvl1pPr>
            <a:lvl2pPr algn="l" rtl="0" eaLnBrk="0" fontAlgn="base" hangingPunct="0">
              <a:spcBef>
                <a:spcPct val="0"/>
              </a:spcBef>
              <a:spcAft>
                <a:spcPct val="0"/>
              </a:spcAft>
              <a:defRPr sz="4400">
                <a:solidFill>
                  <a:srgbClr val="C1D42F"/>
                </a:solidFill>
                <a:latin typeface="Georgia" pitchFamily="18" charset="0"/>
              </a:defRPr>
            </a:lvl2pPr>
            <a:lvl3pPr algn="l" rtl="0" eaLnBrk="0" fontAlgn="base" hangingPunct="0">
              <a:spcBef>
                <a:spcPct val="0"/>
              </a:spcBef>
              <a:spcAft>
                <a:spcPct val="0"/>
              </a:spcAft>
              <a:defRPr sz="4400">
                <a:solidFill>
                  <a:srgbClr val="C1D42F"/>
                </a:solidFill>
                <a:latin typeface="Georgia" pitchFamily="18" charset="0"/>
              </a:defRPr>
            </a:lvl3pPr>
            <a:lvl4pPr algn="l" rtl="0" eaLnBrk="0" fontAlgn="base" hangingPunct="0">
              <a:spcBef>
                <a:spcPct val="0"/>
              </a:spcBef>
              <a:spcAft>
                <a:spcPct val="0"/>
              </a:spcAft>
              <a:defRPr sz="4400">
                <a:solidFill>
                  <a:srgbClr val="C1D42F"/>
                </a:solidFill>
                <a:latin typeface="Georgia" pitchFamily="18" charset="0"/>
              </a:defRPr>
            </a:lvl4pPr>
            <a:lvl5pPr algn="l" rtl="0" eaLnBrk="0" fontAlgn="base" hangingPunct="0">
              <a:spcBef>
                <a:spcPct val="0"/>
              </a:spcBef>
              <a:spcAft>
                <a:spcPct val="0"/>
              </a:spcAft>
              <a:defRPr sz="4400">
                <a:solidFill>
                  <a:srgbClr val="C1D42F"/>
                </a:solidFill>
                <a:latin typeface="Georgia" pitchFamily="18" charset="0"/>
              </a:defRPr>
            </a:lvl5pPr>
            <a:lvl6pPr marL="457200" algn="l" rtl="0" fontAlgn="base">
              <a:spcBef>
                <a:spcPct val="0"/>
              </a:spcBef>
              <a:spcAft>
                <a:spcPct val="0"/>
              </a:spcAft>
              <a:defRPr sz="4400">
                <a:solidFill>
                  <a:srgbClr val="C1D42F"/>
                </a:solidFill>
                <a:latin typeface="Georgia" pitchFamily="18" charset="0"/>
              </a:defRPr>
            </a:lvl6pPr>
            <a:lvl7pPr marL="914400" algn="l" rtl="0" fontAlgn="base">
              <a:spcBef>
                <a:spcPct val="0"/>
              </a:spcBef>
              <a:spcAft>
                <a:spcPct val="0"/>
              </a:spcAft>
              <a:defRPr sz="4400">
                <a:solidFill>
                  <a:srgbClr val="C1D42F"/>
                </a:solidFill>
                <a:latin typeface="Georgia" pitchFamily="18" charset="0"/>
              </a:defRPr>
            </a:lvl7pPr>
            <a:lvl8pPr marL="1371600" algn="l" rtl="0" fontAlgn="base">
              <a:spcBef>
                <a:spcPct val="0"/>
              </a:spcBef>
              <a:spcAft>
                <a:spcPct val="0"/>
              </a:spcAft>
              <a:defRPr sz="4400">
                <a:solidFill>
                  <a:srgbClr val="C1D42F"/>
                </a:solidFill>
                <a:latin typeface="Georgia" pitchFamily="18" charset="0"/>
              </a:defRPr>
            </a:lvl8pPr>
            <a:lvl9pPr marL="1828800" algn="l" rtl="0" fontAlgn="base">
              <a:spcBef>
                <a:spcPct val="0"/>
              </a:spcBef>
              <a:spcAft>
                <a:spcPct val="0"/>
              </a:spcAft>
              <a:defRPr sz="4400">
                <a:solidFill>
                  <a:srgbClr val="C1D42F"/>
                </a:solidFill>
                <a:latin typeface="Georgia" pitchFamily="18" charset="0"/>
              </a:defRPr>
            </a:lvl9pPr>
          </a:lstStyle>
          <a:p>
            <a:pPr marL="285750" indent="-285750">
              <a:buFont typeface="Wingdings" panose="05000000000000000000" pitchFamily="2" charset="2"/>
              <a:buChar char="§"/>
            </a:pPr>
            <a:r>
              <a:rPr lang="en-US" sz="1200" dirty="0">
                <a:solidFill>
                  <a:schemeClr val="tx1">
                    <a:lumMod val="65000"/>
                    <a:lumOff val="35000"/>
                  </a:schemeClr>
                </a:solidFill>
              </a:rPr>
              <a:t>Reduced existing travel lane widths to accommodate planting and hardscape areas</a:t>
            </a:r>
          </a:p>
          <a:p>
            <a:pPr marL="285750" indent="-285750">
              <a:buFont typeface="Wingdings" panose="05000000000000000000" pitchFamily="2" charset="2"/>
              <a:buChar char="§"/>
            </a:pPr>
            <a:r>
              <a:rPr lang="en-US" sz="1200" dirty="0">
                <a:solidFill>
                  <a:schemeClr val="tx1">
                    <a:lumMod val="65000"/>
                    <a:lumOff val="35000"/>
                  </a:schemeClr>
                </a:solidFill>
              </a:rPr>
              <a:t>Improved the pedestrian experience with wider sidewalks and bump-outs</a:t>
            </a:r>
          </a:p>
          <a:p>
            <a:pPr marL="285750" indent="-285750">
              <a:buFont typeface="Wingdings" panose="05000000000000000000" pitchFamily="2" charset="2"/>
              <a:buChar char="§"/>
            </a:pPr>
            <a:r>
              <a:rPr lang="en-US" sz="1200" dirty="0">
                <a:solidFill>
                  <a:schemeClr val="tx1">
                    <a:lumMod val="65000"/>
                    <a:lumOff val="35000"/>
                  </a:schemeClr>
                </a:solidFill>
              </a:rPr>
              <a:t>Addition of on-street parking</a:t>
            </a:r>
          </a:p>
        </p:txBody>
      </p:sp>
      <p:sp>
        <p:nvSpPr>
          <p:cNvPr id="8" name="TextBox 7">
            <a:extLst>
              <a:ext uri="{FF2B5EF4-FFF2-40B4-BE49-F238E27FC236}">
                <a16:creationId xmlns:a16="http://schemas.microsoft.com/office/drawing/2014/main" id="{9172399C-4BFC-49D6-90FF-7469D09DE01D}"/>
              </a:ext>
            </a:extLst>
          </p:cNvPr>
          <p:cNvSpPr txBox="1"/>
          <p:nvPr/>
        </p:nvSpPr>
        <p:spPr>
          <a:xfrm>
            <a:off x="124691" y="1094975"/>
            <a:ext cx="6301048" cy="461665"/>
          </a:xfrm>
          <a:prstGeom prst="rect">
            <a:avLst/>
          </a:prstGeom>
          <a:noFill/>
        </p:spPr>
        <p:txBody>
          <a:bodyPr wrap="square" rtlCol="0">
            <a:spAutoFit/>
          </a:bodyPr>
          <a:lstStyle/>
          <a:p>
            <a:r>
              <a:rPr lang="en-US" sz="2400" dirty="0">
                <a:solidFill>
                  <a:schemeClr val="tx1">
                    <a:lumMod val="65000"/>
                    <a:lumOff val="35000"/>
                  </a:schemeClr>
                </a:solidFill>
                <a:latin typeface="Georgia" panose="02040502050405020303" pitchFamily="18" charset="0"/>
              </a:rPr>
              <a:t>Case Study 01: Brevard Streetscape</a:t>
            </a:r>
          </a:p>
        </p:txBody>
      </p:sp>
    </p:spTree>
    <p:extLst>
      <p:ext uri="{BB962C8B-B14F-4D97-AF65-F5344CB8AC3E}">
        <p14:creationId xmlns:p14="http://schemas.microsoft.com/office/powerpoint/2010/main" val="2022522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0F4AC8D-3B83-4D9B-B137-5928D987E1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20538"/>
            <a:ext cx="9144000" cy="5313013"/>
          </a:xfrm>
          <a:prstGeom prst="rect">
            <a:avLst/>
          </a:prstGeom>
        </p:spPr>
      </p:pic>
    </p:spTree>
    <p:extLst>
      <p:ext uri="{BB962C8B-B14F-4D97-AF65-F5344CB8AC3E}">
        <p14:creationId xmlns:p14="http://schemas.microsoft.com/office/powerpoint/2010/main" val="38376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054BEE-1D1D-49B3-945E-D136A5AD38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8963"/>
            <a:ext cx="9144000" cy="5225834"/>
          </a:xfrm>
          <a:prstGeom prst="rect">
            <a:avLst/>
          </a:prstGeom>
        </p:spPr>
      </p:pic>
    </p:spTree>
    <p:extLst>
      <p:ext uri="{BB962C8B-B14F-4D97-AF65-F5344CB8AC3E}">
        <p14:creationId xmlns:p14="http://schemas.microsoft.com/office/powerpoint/2010/main" val="778527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8862" y="609738"/>
            <a:ext cx="8229600" cy="1143000"/>
          </a:xfrm>
        </p:spPr>
        <p:txBody>
          <a:bodyPr>
            <a:normAutofit/>
          </a:bodyPr>
          <a:lstStyle/>
          <a:p>
            <a:r>
              <a:rPr lang="en-US" sz="3600" b="1" dirty="0"/>
              <a:t>Presentation Team</a:t>
            </a:r>
          </a:p>
        </p:txBody>
      </p:sp>
      <p:sp>
        <p:nvSpPr>
          <p:cNvPr id="10" name="Text Box 17"/>
          <p:cNvSpPr txBox="1">
            <a:spLocks noChangeArrowheads="1"/>
          </p:cNvSpPr>
          <p:nvPr/>
        </p:nvSpPr>
        <p:spPr bwMode="auto">
          <a:xfrm>
            <a:off x="1983849" y="1614359"/>
            <a:ext cx="5605567" cy="182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defTabSz="1019175" eaLnBrk="0" hangingPunct="0">
              <a:defRPr u="sng">
                <a:solidFill>
                  <a:schemeClr val="tx1"/>
                </a:solidFill>
                <a:latin typeface="Arial" charset="0"/>
                <a:cs typeface="Arial" charset="0"/>
              </a:defRPr>
            </a:lvl1pPr>
            <a:lvl2pPr marL="742950" indent="-285750" defTabSz="1019175" eaLnBrk="0" hangingPunct="0">
              <a:defRPr u="sng">
                <a:solidFill>
                  <a:schemeClr val="tx1"/>
                </a:solidFill>
                <a:latin typeface="Arial" charset="0"/>
                <a:cs typeface="Arial" charset="0"/>
              </a:defRPr>
            </a:lvl2pPr>
            <a:lvl3pPr marL="1143000" indent="-228600" defTabSz="1019175" eaLnBrk="0" hangingPunct="0">
              <a:defRPr u="sng">
                <a:solidFill>
                  <a:schemeClr val="tx1"/>
                </a:solidFill>
                <a:latin typeface="Arial" charset="0"/>
                <a:cs typeface="Arial" charset="0"/>
              </a:defRPr>
            </a:lvl3pPr>
            <a:lvl4pPr marL="1600200" indent="-228600" defTabSz="1019175" eaLnBrk="0" hangingPunct="0">
              <a:defRPr u="sng">
                <a:solidFill>
                  <a:schemeClr val="tx1"/>
                </a:solidFill>
                <a:latin typeface="Arial" charset="0"/>
                <a:cs typeface="Arial" charset="0"/>
              </a:defRPr>
            </a:lvl4pPr>
            <a:lvl5pPr marL="2057400" indent="-228600" defTabSz="1019175" eaLnBrk="0" hangingPunct="0">
              <a:defRPr u="sng">
                <a:solidFill>
                  <a:schemeClr val="tx1"/>
                </a:solidFill>
                <a:latin typeface="Arial" charset="0"/>
                <a:cs typeface="Arial" charset="0"/>
              </a:defRPr>
            </a:lvl5pPr>
            <a:lvl6pPr marL="2514600" indent="-228600" defTabSz="1019175" eaLnBrk="0" fontAlgn="base" hangingPunct="0">
              <a:spcBef>
                <a:spcPct val="0"/>
              </a:spcBef>
              <a:spcAft>
                <a:spcPct val="0"/>
              </a:spcAft>
              <a:defRPr u="sng">
                <a:solidFill>
                  <a:schemeClr val="tx1"/>
                </a:solidFill>
                <a:latin typeface="Arial" charset="0"/>
                <a:cs typeface="Arial" charset="0"/>
              </a:defRPr>
            </a:lvl6pPr>
            <a:lvl7pPr marL="2971800" indent="-228600" defTabSz="1019175" eaLnBrk="0" fontAlgn="base" hangingPunct="0">
              <a:spcBef>
                <a:spcPct val="0"/>
              </a:spcBef>
              <a:spcAft>
                <a:spcPct val="0"/>
              </a:spcAft>
              <a:defRPr u="sng">
                <a:solidFill>
                  <a:schemeClr val="tx1"/>
                </a:solidFill>
                <a:latin typeface="Arial" charset="0"/>
                <a:cs typeface="Arial" charset="0"/>
              </a:defRPr>
            </a:lvl7pPr>
            <a:lvl8pPr marL="3429000" indent="-228600" defTabSz="1019175" eaLnBrk="0" fontAlgn="base" hangingPunct="0">
              <a:spcBef>
                <a:spcPct val="0"/>
              </a:spcBef>
              <a:spcAft>
                <a:spcPct val="0"/>
              </a:spcAft>
              <a:defRPr u="sng">
                <a:solidFill>
                  <a:schemeClr val="tx1"/>
                </a:solidFill>
                <a:latin typeface="Arial" charset="0"/>
                <a:cs typeface="Arial" charset="0"/>
              </a:defRPr>
            </a:lvl8pPr>
            <a:lvl9pPr marL="3886200" indent="-228600" defTabSz="1019175" eaLnBrk="0" fontAlgn="base" hangingPunct="0">
              <a:spcBef>
                <a:spcPct val="0"/>
              </a:spcBef>
              <a:spcAft>
                <a:spcPct val="0"/>
              </a:spcAft>
              <a:defRPr u="sng">
                <a:solidFill>
                  <a:schemeClr val="tx1"/>
                </a:solidFill>
                <a:latin typeface="Arial" charset="0"/>
                <a:cs typeface="Arial" charset="0"/>
              </a:defRPr>
            </a:lvl9pPr>
          </a:lstStyle>
          <a:p>
            <a:r>
              <a:rPr lang="en-US" altLang="en-US" sz="1400" b="1" u="none" dirty="0">
                <a:solidFill>
                  <a:srgbClr val="1C2E5D"/>
                </a:solidFill>
                <a:latin typeface="Verdana" pitchFamily="34" charset="0"/>
              </a:rPr>
              <a:t>Josh Fowler, PE</a:t>
            </a:r>
          </a:p>
          <a:p>
            <a:r>
              <a:rPr lang="en-US" sz="1400" b="1" u="none" dirty="0">
                <a:solidFill>
                  <a:srgbClr val="1C2E5D"/>
                </a:solidFill>
                <a:latin typeface="Verdana" pitchFamily="34" charset="0"/>
              </a:rPr>
              <a:t>Director of Client Relations – Management Team</a:t>
            </a:r>
            <a:endParaRPr lang="en-US" sz="1200" u="none" dirty="0">
              <a:solidFill>
                <a:srgbClr val="1C2E5D"/>
              </a:solidFill>
              <a:latin typeface="Verdana" panose="020B0604030504040204" pitchFamily="34" charset="0"/>
              <a:ea typeface="Verdana" panose="020B0604030504040204" pitchFamily="34" charset="0"/>
              <a:cs typeface="Verdana" panose="020B0604030504040204" pitchFamily="34" charset="0"/>
            </a:endParaRPr>
          </a:p>
          <a:p>
            <a:pPr marL="342900" marR="0" lvl="0" indent="-225425">
              <a:spcBef>
                <a:spcPts val="0"/>
              </a:spcBef>
              <a:spcAft>
                <a:spcPts val="0"/>
              </a:spcAft>
              <a:buFont typeface="Arial"/>
              <a:buChar char="•"/>
              <a:tabLst>
                <a:tab pos="457200" algn="l"/>
              </a:tabLst>
            </a:pPr>
            <a:r>
              <a:rPr lang="en-US" sz="1200" u="none" dirty="0">
                <a:solidFill>
                  <a:srgbClr val="1C2E5D"/>
                </a:solidFill>
                <a:latin typeface="Verdana" panose="020B0604030504040204" pitchFamily="34" charset="0"/>
                <a:ea typeface="Verdana" panose="020B0604030504040204" pitchFamily="34" charset="0"/>
                <a:cs typeface="Verdana" panose="020B0604030504040204" pitchFamily="34" charset="0"/>
              </a:rPr>
              <a:t>MBA – Clemson University</a:t>
            </a:r>
          </a:p>
          <a:p>
            <a:pPr marL="342900" marR="0" lvl="0" indent="-225425">
              <a:spcBef>
                <a:spcPts val="0"/>
              </a:spcBef>
              <a:spcAft>
                <a:spcPts val="0"/>
              </a:spcAft>
              <a:buFont typeface="Arial"/>
              <a:buChar char="•"/>
              <a:tabLst>
                <a:tab pos="457200" algn="l"/>
              </a:tabLst>
            </a:pPr>
            <a:r>
              <a:rPr lang="en-US" sz="1200" u="none" dirty="0">
                <a:solidFill>
                  <a:srgbClr val="1C2E5D"/>
                </a:solidFill>
                <a:latin typeface="Verdana" panose="020B0604030504040204" pitchFamily="34" charset="0"/>
                <a:ea typeface="Verdana" panose="020B0604030504040204" pitchFamily="34" charset="0"/>
                <a:cs typeface="Verdana" panose="020B0604030504040204" pitchFamily="34" charset="0"/>
              </a:rPr>
              <a:t>Bachelor of Civil Engineering (co-op) – Georgia Institute of Technology</a:t>
            </a:r>
          </a:p>
          <a:p>
            <a:pPr marL="342900" marR="0" lvl="0" indent="-225425">
              <a:spcBef>
                <a:spcPts val="0"/>
              </a:spcBef>
              <a:spcAft>
                <a:spcPts val="0"/>
              </a:spcAft>
              <a:buFont typeface="Arial"/>
              <a:buChar char="•"/>
              <a:tabLst>
                <a:tab pos="457200" algn="l"/>
              </a:tabLst>
            </a:pPr>
            <a:r>
              <a:rPr lang="en-US" sz="1200" u="none" dirty="0">
                <a:solidFill>
                  <a:srgbClr val="1C2E5D"/>
                </a:solidFill>
                <a:latin typeface="Verdana" panose="020B0604030504040204" pitchFamily="34" charset="0"/>
                <a:ea typeface="Verdana" panose="020B0604030504040204" pitchFamily="34" charset="0"/>
                <a:cs typeface="Verdana" panose="020B0604030504040204" pitchFamily="34" charset="0"/>
              </a:rPr>
              <a:t>Over 23 years professional experience in engineering, utility, and sales and marketing fields including municipal consulting</a:t>
            </a:r>
          </a:p>
          <a:p>
            <a:pPr marL="342900" indent="-225425">
              <a:buFont typeface="Arial"/>
              <a:buChar char="•"/>
              <a:tabLst>
                <a:tab pos="457200" algn="l"/>
              </a:tabLst>
            </a:pPr>
            <a:r>
              <a:rPr lang="en-US" altLang="en-US" sz="1200" b="1" u="none" dirty="0">
                <a:solidFill>
                  <a:srgbClr val="1C2E5D"/>
                </a:solidFill>
                <a:latin typeface="Verdana" pitchFamily="34" charset="0"/>
              </a:rPr>
              <a:t>Engineering Oversight</a:t>
            </a:r>
            <a:endParaRPr lang="en-US" sz="1200" u="none" dirty="0">
              <a:solidFill>
                <a:srgbClr val="1C2E5D"/>
              </a:solidFill>
              <a:latin typeface="Verdana" panose="020B0604030504040204" pitchFamily="34" charset="0"/>
              <a:ea typeface="Verdana" panose="020B0604030504040204" pitchFamily="34" charset="0"/>
              <a:cs typeface="Verdana" panose="020B0604030504040204" pitchFamily="34" charset="0"/>
            </a:endParaRPr>
          </a:p>
          <a:p>
            <a:pPr marL="342900" marR="0" lvl="0" indent="-225425">
              <a:spcBef>
                <a:spcPts val="0"/>
              </a:spcBef>
              <a:spcAft>
                <a:spcPts val="0"/>
              </a:spcAft>
              <a:buFont typeface="Arial"/>
              <a:buChar char="•"/>
              <a:tabLst>
                <a:tab pos="457200" algn="l"/>
              </a:tabLst>
            </a:pPr>
            <a:endParaRPr lang="en-US" altLang="en-US" sz="1200" u="none" dirty="0">
              <a:solidFill>
                <a:srgbClr val="1C2E5D"/>
              </a:solidFill>
              <a:latin typeface="Verdana" pitchFamily="34" charset="0"/>
            </a:endParaRPr>
          </a:p>
        </p:txBody>
      </p:sp>
      <p:sp>
        <p:nvSpPr>
          <p:cNvPr id="12" name="Text Box 17"/>
          <p:cNvSpPr txBox="1">
            <a:spLocks noChangeArrowheads="1"/>
          </p:cNvSpPr>
          <p:nvPr/>
        </p:nvSpPr>
        <p:spPr bwMode="auto">
          <a:xfrm>
            <a:off x="256120" y="4124051"/>
            <a:ext cx="5605567" cy="219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70" tIns="50935" rIns="101870" bIns="50935">
            <a:spAutoFit/>
          </a:bodyPr>
          <a:lstStyle>
            <a:lvl1pPr defTabSz="1019175" eaLnBrk="0" hangingPunct="0">
              <a:defRPr u="sng">
                <a:solidFill>
                  <a:schemeClr val="tx1"/>
                </a:solidFill>
                <a:latin typeface="Arial" charset="0"/>
                <a:cs typeface="Arial" charset="0"/>
              </a:defRPr>
            </a:lvl1pPr>
            <a:lvl2pPr marL="742950" indent="-285750" defTabSz="1019175" eaLnBrk="0" hangingPunct="0">
              <a:defRPr u="sng">
                <a:solidFill>
                  <a:schemeClr val="tx1"/>
                </a:solidFill>
                <a:latin typeface="Arial" charset="0"/>
                <a:cs typeface="Arial" charset="0"/>
              </a:defRPr>
            </a:lvl2pPr>
            <a:lvl3pPr marL="1143000" indent="-228600" defTabSz="1019175" eaLnBrk="0" hangingPunct="0">
              <a:defRPr u="sng">
                <a:solidFill>
                  <a:schemeClr val="tx1"/>
                </a:solidFill>
                <a:latin typeface="Arial" charset="0"/>
                <a:cs typeface="Arial" charset="0"/>
              </a:defRPr>
            </a:lvl3pPr>
            <a:lvl4pPr marL="1600200" indent="-228600" defTabSz="1019175" eaLnBrk="0" hangingPunct="0">
              <a:defRPr u="sng">
                <a:solidFill>
                  <a:schemeClr val="tx1"/>
                </a:solidFill>
                <a:latin typeface="Arial" charset="0"/>
                <a:cs typeface="Arial" charset="0"/>
              </a:defRPr>
            </a:lvl4pPr>
            <a:lvl5pPr marL="2057400" indent="-228600" defTabSz="1019175" eaLnBrk="0" hangingPunct="0">
              <a:defRPr u="sng">
                <a:solidFill>
                  <a:schemeClr val="tx1"/>
                </a:solidFill>
                <a:latin typeface="Arial" charset="0"/>
                <a:cs typeface="Arial" charset="0"/>
              </a:defRPr>
            </a:lvl5pPr>
            <a:lvl6pPr marL="2514600" indent="-228600" defTabSz="1019175" eaLnBrk="0" fontAlgn="base" hangingPunct="0">
              <a:spcBef>
                <a:spcPct val="0"/>
              </a:spcBef>
              <a:spcAft>
                <a:spcPct val="0"/>
              </a:spcAft>
              <a:defRPr u="sng">
                <a:solidFill>
                  <a:schemeClr val="tx1"/>
                </a:solidFill>
                <a:latin typeface="Arial" charset="0"/>
                <a:cs typeface="Arial" charset="0"/>
              </a:defRPr>
            </a:lvl6pPr>
            <a:lvl7pPr marL="2971800" indent="-228600" defTabSz="1019175" eaLnBrk="0" fontAlgn="base" hangingPunct="0">
              <a:spcBef>
                <a:spcPct val="0"/>
              </a:spcBef>
              <a:spcAft>
                <a:spcPct val="0"/>
              </a:spcAft>
              <a:defRPr u="sng">
                <a:solidFill>
                  <a:schemeClr val="tx1"/>
                </a:solidFill>
                <a:latin typeface="Arial" charset="0"/>
                <a:cs typeface="Arial" charset="0"/>
              </a:defRPr>
            </a:lvl7pPr>
            <a:lvl8pPr marL="3429000" indent="-228600" defTabSz="1019175" eaLnBrk="0" fontAlgn="base" hangingPunct="0">
              <a:spcBef>
                <a:spcPct val="0"/>
              </a:spcBef>
              <a:spcAft>
                <a:spcPct val="0"/>
              </a:spcAft>
              <a:defRPr u="sng">
                <a:solidFill>
                  <a:schemeClr val="tx1"/>
                </a:solidFill>
                <a:latin typeface="Arial" charset="0"/>
                <a:cs typeface="Arial" charset="0"/>
              </a:defRPr>
            </a:lvl8pPr>
            <a:lvl9pPr marL="3886200" indent="-228600" defTabSz="1019175" eaLnBrk="0" fontAlgn="base" hangingPunct="0">
              <a:spcBef>
                <a:spcPct val="0"/>
              </a:spcBef>
              <a:spcAft>
                <a:spcPct val="0"/>
              </a:spcAft>
              <a:defRPr u="sng">
                <a:solidFill>
                  <a:schemeClr val="tx1"/>
                </a:solidFill>
                <a:latin typeface="Arial" charset="0"/>
                <a:cs typeface="Arial" charset="0"/>
              </a:defRPr>
            </a:lvl9pPr>
          </a:lstStyle>
          <a:p>
            <a:r>
              <a:rPr lang="en-US" altLang="en-US" sz="1400" b="1" u="none" dirty="0">
                <a:solidFill>
                  <a:srgbClr val="1C2E5D"/>
                </a:solidFill>
                <a:latin typeface="Verdana" pitchFamily="34" charset="0"/>
              </a:rPr>
              <a:t>Kevin C. Ammons, RLA</a:t>
            </a:r>
          </a:p>
          <a:p>
            <a:r>
              <a:rPr lang="en-US" sz="1400" b="1" u="none" dirty="0">
                <a:solidFill>
                  <a:srgbClr val="1C2E5D"/>
                </a:solidFill>
                <a:latin typeface="Verdana" pitchFamily="34" charset="0"/>
              </a:rPr>
              <a:t>Managing Principal</a:t>
            </a:r>
            <a:endParaRPr lang="en-US" sz="1200" u="none" dirty="0">
              <a:solidFill>
                <a:srgbClr val="1C2E5D"/>
              </a:solidFill>
              <a:latin typeface="Verdana" panose="020B0604030504040204" pitchFamily="34" charset="0"/>
              <a:ea typeface="Verdana" panose="020B0604030504040204" pitchFamily="34" charset="0"/>
              <a:cs typeface="Verdana" panose="020B0604030504040204" pitchFamily="34" charset="0"/>
            </a:endParaRPr>
          </a:p>
          <a:p>
            <a:pPr marL="342900" marR="0" lvl="0" indent="-225425">
              <a:spcBef>
                <a:spcPts val="0"/>
              </a:spcBef>
              <a:spcAft>
                <a:spcPts val="0"/>
              </a:spcAft>
              <a:buFont typeface="Arial"/>
              <a:buChar char="•"/>
              <a:tabLst>
                <a:tab pos="457200" algn="l"/>
              </a:tabLst>
            </a:pPr>
            <a:r>
              <a:rPr lang="en-US" sz="1200" u="none" dirty="0">
                <a:solidFill>
                  <a:srgbClr val="1C2E5D"/>
                </a:solidFill>
                <a:latin typeface="Verdana" panose="020B0604030504040204" pitchFamily="34" charset="0"/>
                <a:ea typeface="Verdana" panose="020B0604030504040204" pitchFamily="34" charset="0"/>
              </a:rPr>
              <a:t>Bachelor of Environmental Design in Landscape Architecture – Clemson University</a:t>
            </a:r>
          </a:p>
          <a:p>
            <a:pPr marL="342900" marR="0" lvl="0" indent="-225425">
              <a:spcBef>
                <a:spcPts val="0"/>
              </a:spcBef>
              <a:spcAft>
                <a:spcPts val="0"/>
              </a:spcAft>
              <a:buFont typeface="Arial"/>
              <a:buChar char="•"/>
              <a:tabLst>
                <a:tab pos="457200" algn="l"/>
              </a:tabLst>
            </a:pPr>
            <a:r>
              <a:rPr lang="en-US" sz="1200" u="none" dirty="0">
                <a:solidFill>
                  <a:srgbClr val="1C2E5D"/>
                </a:solidFill>
                <a:latin typeface="Verdana" panose="020B0604030504040204" pitchFamily="34" charset="0"/>
                <a:ea typeface="Verdana" panose="020B0604030504040204" pitchFamily="34" charset="0"/>
              </a:rPr>
              <a:t>BS in Ceramic Engineering – Clemson University</a:t>
            </a:r>
          </a:p>
          <a:p>
            <a:pPr marL="342900" marR="0" lvl="0" indent="-225425">
              <a:spcBef>
                <a:spcPts val="0"/>
              </a:spcBef>
              <a:spcAft>
                <a:spcPts val="0"/>
              </a:spcAft>
              <a:buFont typeface="Arial"/>
              <a:buChar char="•"/>
              <a:tabLst>
                <a:tab pos="457200" algn="l"/>
              </a:tabLst>
            </a:pPr>
            <a:r>
              <a:rPr lang="en-US" sz="1200" u="none" dirty="0">
                <a:solidFill>
                  <a:srgbClr val="1C2E5D"/>
                </a:solidFill>
                <a:latin typeface="Verdana" panose="020B0604030504040204" pitchFamily="34" charset="0"/>
                <a:ea typeface="Verdana" panose="020B0604030504040204" pitchFamily="34" charset="0"/>
              </a:rPr>
              <a:t>Over 20 years professional experience including master planning, landscape architecture, civil engineering, public engagement, stakeholder facilitation, and project leadership</a:t>
            </a:r>
          </a:p>
          <a:p>
            <a:pPr marL="342900" marR="0" lvl="0" indent="-225425">
              <a:spcBef>
                <a:spcPts val="0"/>
              </a:spcBef>
              <a:spcAft>
                <a:spcPts val="0"/>
              </a:spcAft>
              <a:buFont typeface="Arial"/>
              <a:buChar char="•"/>
              <a:tabLst>
                <a:tab pos="457200" algn="l"/>
              </a:tabLst>
            </a:pPr>
            <a:r>
              <a:rPr lang="en-US" sz="1200" b="1" u="none" dirty="0">
                <a:solidFill>
                  <a:srgbClr val="1C2E5D"/>
                </a:solidFill>
                <a:latin typeface="Verdana" panose="020B0604030504040204" pitchFamily="34" charset="0"/>
                <a:ea typeface="Verdana" panose="020B0604030504040204" pitchFamily="34" charset="0"/>
              </a:rPr>
              <a:t>Streetscape Design and Implementation, Landscape Architecture, Placemaking</a:t>
            </a:r>
          </a:p>
          <a:p>
            <a:pPr marL="342900" marR="0" lvl="0" indent="-225425">
              <a:spcBef>
                <a:spcPts val="0"/>
              </a:spcBef>
              <a:spcAft>
                <a:spcPts val="0"/>
              </a:spcAft>
              <a:buFont typeface="Arial"/>
              <a:buChar char="•"/>
              <a:tabLst>
                <a:tab pos="457200" algn="l"/>
              </a:tabLst>
            </a:pPr>
            <a:endParaRPr lang="en-US" altLang="en-US" sz="1200" u="none" dirty="0">
              <a:solidFill>
                <a:srgbClr val="1C2E5D"/>
              </a:solidFill>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87648" y="3866936"/>
            <a:ext cx="1596572" cy="2011680"/>
          </a:xfrm>
          <a:prstGeom prst="rect">
            <a:avLst/>
          </a:prstGeom>
          <a:ln w="57150">
            <a:solidFill>
              <a:srgbClr val="1C2E5D"/>
            </a:solidFill>
          </a:ln>
        </p:spPr>
      </p:pic>
      <p:pic>
        <p:nvPicPr>
          <p:cNvPr id="11" name="Picture 10">
            <a:extLst>
              <a:ext uri="{FF2B5EF4-FFF2-40B4-BE49-F238E27FC236}">
                <a16:creationId xmlns:a16="http://schemas.microsoft.com/office/drawing/2014/main" id="{3EC6D0A6-F671-43BC-8EE1-3C2C83E5914D}"/>
              </a:ext>
            </a:extLst>
          </p:cNvPr>
          <p:cNvPicPr/>
          <p:nvPr/>
        </p:nvPicPr>
        <p:blipFill>
          <a:blip r:embed="rId4" cstate="print">
            <a:extLst>
              <a:ext uri="{28A0092B-C50C-407E-A947-70E740481C1C}">
                <a14:useLocalDpi xmlns:a14="http://schemas.microsoft.com/office/drawing/2010/main"/>
              </a:ext>
            </a:extLst>
          </a:blip>
          <a:stretch>
            <a:fillRect/>
          </a:stretch>
        </p:blipFill>
        <p:spPr bwMode="auto">
          <a:xfrm>
            <a:off x="184646" y="1614359"/>
            <a:ext cx="1692910" cy="2015490"/>
          </a:xfrm>
          <a:prstGeom prst="rect">
            <a:avLst/>
          </a:prstGeom>
          <a:solidFill>
            <a:srgbClr val="000000">
              <a:shade val="95000"/>
            </a:srgbClr>
          </a:solidFill>
          <a:ln w="57150" cap="sq">
            <a:solidFill>
              <a:srgbClr val="1C2E5D"/>
            </a:solidFill>
            <a:miter lim="800000"/>
          </a:ln>
          <a:effectLst/>
        </p:spPr>
      </p:pic>
      <p:pic>
        <p:nvPicPr>
          <p:cNvPr id="13" name="Picture 12" descr="A picture containing text&#10;&#10;Description automatically generated">
            <a:extLst>
              <a:ext uri="{FF2B5EF4-FFF2-40B4-BE49-F238E27FC236}">
                <a16:creationId xmlns:a16="http://schemas.microsoft.com/office/drawing/2014/main" id="{75B2C250-F53C-4411-A1F6-9AE3B49509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56353" y="3806908"/>
            <a:ext cx="2694503" cy="634285"/>
          </a:xfrm>
          <a:prstGeom prst="rect">
            <a:avLst/>
          </a:prstGeom>
        </p:spPr>
      </p:pic>
    </p:spTree>
    <p:extLst>
      <p:ext uri="{BB962C8B-B14F-4D97-AF65-F5344CB8AC3E}">
        <p14:creationId xmlns:p14="http://schemas.microsoft.com/office/powerpoint/2010/main" val="233493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EAF0C-C866-4DF6-8E61-FB257528B5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25236"/>
            <a:ext cx="9144000" cy="4807527"/>
          </a:xfrm>
          <a:prstGeom prst="rect">
            <a:avLst/>
          </a:prstGeom>
        </p:spPr>
      </p:pic>
    </p:spTree>
    <p:extLst>
      <p:ext uri="{BB962C8B-B14F-4D97-AF65-F5344CB8AC3E}">
        <p14:creationId xmlns:p14="http://schemas.microsoft.com/office/powerpoint/2010/main" val="1464320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5894E4-2380-46EC-91EB-2AA527F87F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91" y="1057799"/>
            <a:ext cx="9144000" cy="5141415"/>
          </a:xfrm>
          <a:prstGeom prst="rect">
            <a:avLst/>
          </a:prstGeom>
        </p:spPr>
      </p:pic>
    </p:spTree>
    <p:extLst>
      <p:ext uri="{BB962C8B-B14F-4D97-AF65-F5344CB8AC3E}">
        <p14:creationId xmlns:p14="http://schemas.microsoft.com/office/powerpoint/2010/main" val="3782590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F74EB1-9F79-4161-B888-A590660A74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9" y="896278"/>
            <a:ext cx="9144000" cy="5448622"/>
          </a:xfrm>
          <a:prstGeom prst="rect">
            <a:avLst/>
          </a:prstGeom>
        </p:spPr>
      </p:pic>
    </p:spTree>
    <p:extLst>
      <p:ext uri="{BB962C8B-B14F-4D97-AF65-F5344CB8AC3E}">
        <p14:creationId xmlns:p14="http://schemas.microsoft.com/office/powerpoint/2010/main" val="1142733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279B31-8ED1-4F44-ACB7-A1B5ED4D46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4090"/>
            <a:ext cx="9144000" cy="4989819"/>
          </a:xfrm>
          <a:prstGeom prst="rect">
            <a:avLst/>
          </a:prstGeom>
        </p:spPr>
      </p:pic>
    </p:spTree>
    <p:extLst>
      <p:ext uri="{BB962C8B-B14F-4D97-AF65-F5344CB8AC3E}">
        <p14:creationId xmlns:p14="http://schemas.microsoft.com/office/powerpoint/2010/main" val="532083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0C7466-DD7A-4C92-BA23-100614AAC7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87199"/>
            <a:ext cx="9144000" cy="5083601"/>
          </a:xfrm>
          <a:prstGeom prst="rect">
            <a:avLst/>
          </a:prstGeom>
        </p:spPr>
      </p:pic>
    </p:spTree>
    <p:extLst>
      <p:ext uri="{BB962C8B-B14F-4D97-AF65-F5344CB8AC3E}">
        <p14:creationId xmlns:p14="http://schemas.microsoft.com/office/powerpoint/2010/main" val="839760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3EBEB3-F1DC-42F7-BDE6-44BF238546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04624"/>
            <a:ext cx="9144000" cy="4935241"/>
          </a:xfrm>
          <a:prstGeom prst="rect">
            <a:avLst/>
          </a:prstGeom>
        </p:spPr>
      </p:pic>
    </p:spTree>
    <p:extLst>
      <p:ext uri="{BB962C8B-B14F-4D97-AF65-F5344CB8AC3E}">
        <p14:creationId xmlns:p14="http://schemas.microsoft.com/office/powerpoint/2010/main" val="103209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8862" y="609738"/>
            <a:ext cx="8229600" cy="1143000"/>
          </a:xfrm>
        </p:spPr>
        <p:txBody>
          <a:bodyPr>
            <a:normAutofit/>
          </a:bodyPr>
          <a:lstStyle/>
          <a:p>
            <a:r>
              <a:rPr lang="en-US" sz="3600" b="1" dirty="0"/>
              <a:t>Additional Consultants</a:t>
            </a:r>
          </a:p>
        </p:txBody>
      </p:sp>
      <p:pic>
        <p:nvPicPr>
          <p:cNvPr id="9" name="Picture 8" descr="Text&#10;&#10;Description automatically generated">
            <a:extLst>
              <a:ext uri="{FF2B5EF4-FFF2-40B4-BE49-F238E27FC236}">
                <a16:creationId xmlns:a16="http://schemas.microsoft.com/office/drawing/2014/main" id="{23499B1A-DC25-4098-ADCC-15DD224F8247}"/>
              </a:ext>
            </a:extLst>
          </p:cNvPr>
          <p:cNvPicPr>
            <a:picLocks noChangeAspect="1"/>
          </p:cNvPicPr>
          <p:nvPr/>
        </p:nvPicPr>
        <p:blipFill>
          <a:blip r:embed="rId3"/>
          <a:stretch>
            <a:fillRect/>
          </a:stretch>
        </p:blipFill>
        <p:spPr>
          <a:xfrm>
            <a:off x="569487" y="4208026"/>
            <a:ext cx="3658038" cy="796594"/>
          </a:xfrm>
          <a:prstGeom prst="rect">
            <a:avLst/>
          </a:prstGeom>
        </p:spPr>
      </p:pic>
      <p:pic>
        <p:nvPicPr>
          <p:cNvPr id="14" name="Picture 13">
            <a:extLst>
              <a:ext uri="{FF2B5EF4-FFF2-40B4-BE49-F238E27FC236}">
                <a16:creationId xmlns:a16="http://schemas.microsoft.com/office/drawing/2014/main" id="{E657D0F3-2DE4-4478-8B78-CABB7D23BAF4}"/>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261" y="1915852"/>
            <a:ext cx="2543210" cy="856358"/>
          </a:xfrm>
          <a:prstGeom prst="rect">
            <a:avLst/>
          </a:prstGeom>
          <a:noFill/>
          <a:ln>
            <a:noFill/>
          </a:ln>
        </p:spPr>
      </p:pic>
      <p:sp>
        <p:nvSpPr>
          <p:cNvPr id="15" name="Content Placeholder 2">
            <a:extLst>
              <a:ext uri="{FF2B5EF4-FFF2-40B4-BE49-F238E27FC236}">
                <a16:creationId xmlns:a16="http://schemas.microsoft.com/office/drawing/2014/main" id="{0E7F7C9B-5D18-4D05-9F28-776F20B41F09}"/>
              </a:ext>
            </a:extLst>
          </p:cNvPr>
          <p:cNvSpPr>
            <a:spLocks noGrp="1"/>
          </p:cNvSpPr>
          <p:nvPr>
            <p:ph idx="1"/>
          </p:nvPr>
        </p:nvSpPr>
        <p:spPr>
          <a:xfrm>
            <a:off x="4441371" y="1752738"/>
            <a:ext cx="3174080" cy="4310683"/>
          </a:xfrm>
        </p:spPr>
        <p:txBody>
          <a:bodyPr>
            <a:normAutofit fontScale="92500" lnSpcReduction="20000"/>
          </a:bodyPr>
          <a:lstStyle/>
          <a:p>
            <a:r>
              <a:rPr lang="en-US" sz="2800" dirty="0"/>
              <a:t>Columbia based,</a:t>
            </a:r>
          </a:p>
          <a:p>
            <a:r>
              <a:rPr lang="en-US" sz="2800" dirty="0"/>
              <a:t>SCDOT relationships, public space experience</a:t>
            </a:r>
          </a:p>
          <a:p>
            <a:endParaRPr lang="en-US" sz="2800" dirty="0"/>
          </a:p>
          <a:p>
            <a:endParaRPr lang="en-US" sz="2800" dirty="0"/>
          </a:p>
          <a:p>
            <a:r>
              <a:rPr lang="en-US" sz="2800" dirty="0"/>
              <a:t>Greenville based</a:t>
            </a:r>
          </a:p>
          <a:p>
            <a:r>
              <a:rPr lang="en-US" sz="2800" dirty="0"/>
              <a:t>Planning, design, municipal, &amp; park, experience</a:t>
            </a:r>
          </a:p>
          <a:p>
            <a:pPr lvl="0"/>
            <a:endParaRPr lang="en-US" sz="2800" dirty="0"/>
          </a:p>
          <a:p>
            <a:pPr lvl="0"/>
            <a:endParaRPr lang="en-US" sz="2800" dirty="0"/>
          </a:p>
          <a:p>
            <a:pPr lvl="0"/>
            <a:endParaRPr lang="en-US" sz="2800" dirty="0"/>
          </a:p>
        </p:txBody>
      </p:sp>
    </p:spTree>
    <p:extLst>
      <p:ext uri="{BB962C8B-B14F-4D97-AF65-F5344CB8AC3E}">
        <p14:creationId xmlns:p14="http://schemas.microsoft.com/office/powerpoint/2010/main" val="238556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408902" y="924232"/>
            <a:ext cx="4001729" cy="993058"/>
          </a:xfrm>
        </p:spPr>
        <p:txBody>
          <a:bodyPr>
            <a:normAutofit/>
          </a:bodyPr>
          <a:lstStyle/>
          <a:p>
            <a:r>
              <a:rPr lang="en-US" sz="4000" b="1" dirty="0"/>
              <a:t>Your Vision</a:t>
            </a:r>
          </a:p>
        </p:txBody>
      </p:sp>
      <p:pic>
        <p:nvPicPr>
          <p:cNvPr id="3" name="Picture 2">
            <a:extLst>
              <a:ext uri="{FF2B5EF4-FFF2-40B4-BE49-F238E27FC236}">
                <a16:creationId xmlns:a16="http://schemas.microsoft.com/office/drawing/2014/main" id="{51F2F1C7-6A04-4CC6-8115-784534CDA6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627" y="1838633"/>
            <a:ext cx="8508477" cy="4521338"/>
          </a:xfrm>
          <a:prstGeom prst="rect">
            <a:avLst/>
          </a:prstGeom>
        </p:spPr>
      </p:pic>
    </p:spTree>
    <p:extLst>
      <p:ext uri="{BB962C8B-B14F-4D97-AF65-F5344CB8AC3E}">
        <p14:creationId xmlns:p14="http://schemas.microsoft.com/office/powerpoint/2010/main" val="2213532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9A589F-D78E-4A84-9332-7ABCCDCB7721}"/>
              </a:ext>
            </a:extLst>
          </p:cNvPr>
          <p:cNvPicPr>
            <a:picLocks noChangeAspect="1"/>
          </p:cNvPicPr>
          <p:nvPr/>
        </p:nvPicPr>
        <p:blipFill>
          <a:blip r:embed="rId3">
            <a:duotone>
              <a:schemeClr val="bg2">
                <a:shade val="45000"/>
                <a:satMod val="135000"/>
              </a:schemeClr>
              <a:prstClr val="white"/>
            </a:duotone>
          </a:blip>
          <a:stretch>
            <a:fillRect/>
          </a:stretch>
        </p:blipFill>
        <p:spPr>
          <a:xfrm>
            <a:off x="348012" y="1735013"/>
            <a:ext cx="8795988" cy="4674119"/>
          </a:xfrm>
          <a:prstGeom prst="rect">
            <a:avLst/>
          </a:prstGeom>
        </p:spPr>
      </p:pic>
      <p:sp>
        <p:nvSpPr>
          <p:cNvPr id="8" name="Title 1"/>
          <p:cNvSpPr>
            <a:spLocks noGrp="1"/>
          </p:cNvSpPr>
          <p:nvPr>
            <p:ph type="title"/>
          </p:nvPr>
        </p:nvSpPr>
        <p:spPr>
          <a:xfrm>
            <a:off x="1130710" y="858402"/>
            <a:ext cx="7551173" cy="1037649"/>
          </a:xfrm>
        </p:spPr>
        <p:txBody>
          <a:bodyPr>
            <a:normAutofit/>
          </a:bodyPr>
          <a:lstStyle/>
          <a:p>
            <a:r>
              <a:rPr lang="en-US" sz="4000" b="1" dirty="0"/>
              <a:t>Achieving YOUR VISION</a:t>
            </a:r>
          </a:p>
        </p:txBody>
      </p:sp>
      <p:sp>
        <p:nvSpPr>
          <p:cNvPr id="3" name="Rectangle 2"/>
          <p:cNvSpPr/>
          <p:nvPr/>
        </p:nvSpPr>
        <p:spPr>
          <a:xfrm>
            <a:off x="4906296" y="1735013"/>
            <a:ext cx="3883741" cy="4493538"/>
          </a:xfrm>
          <a:prstGeom prst="rect">
            <a:avLst/>
          </a:prstGeom>
        </p:spPr>
        <p:txBody>
          <a:bodyPr wrap="square">
            <a:spAutoFit/>
          </a:bodyPr>
          <a:lstStyle/>
          <a:p>
            <a:pPr>
              <a:spcAft>
                <a:spcPts val="1200"/>
              </a:spcAft>
            </a:pPr>
            <a:r>
              <a:rPr lang="en-US" b="1" i="1" dirty="0">
                <a:latin typeface="Arial" panose="020B0604020202020204" pitchFamily="34" charset="0"/>
                <a:ea typeface="Calibri" panose="020F0502020204030204" pitchFamily="34" charset="0"/>
                <a:cs typeface="Times New Roman" panose="02020603050405020304" pitchFamily="18" charset="0"/>
              </a:rPr>
              <a:t>A successful Downtown Revitalization project will help the City of Simpsonville achieve the guiding principles of its Downtown Master Plan: </a:t>
            </a:r>
          </a:p>
          <a:p>
            <a:pPr>
              <a:spcAft>
                <a:spcPts val="1200"/>
              </a:spcAft>
            </a:pPr>
            <a:r>
              <a:rPr lang="en-US" sz="2000" b="1" i="1" dirty="0">
                <a:latin typeface="Arial" panose="020B0604020202020204" pitchFamily="34" charset="0"/>
                <a:ea typeface="Calibri" panose="020F0502020204030204" pitchFamily="34" charset="0"/>
                <a:cs typeface="Times New Roman" panose="02020603050405020304" pitchFamily="18" charset="0"/>
              </a:rPr>
              <a:t>“…</a:t>
            </a:r>
            <a:r>
              <a:rPr lang="en-US" sz="2000" b="1" i="1" dirty="0">
                <a:solidFill>
                  <a:srgbClr val="00B050"/>
                </a:solidFill>
                <a:latin typeface="Arial" panose="020B0604020202020204" pitchFamily="34" charset="0"/>
                <a:ea typeface="Calibri" panose="020F0502020204030204" pitchFamily="34" charset="0"/>
                <a:cs typeface="Times New Roman" panose="02020603050405020304" pitchFamily="18" charset="0"/>
              </a:rPr>
              <a:t>simply historic</a:t>
            </a:r>
            <a:r>
              <a:rPr lang="en-US" sz="2000" b="1" i="1" dirty="0">
                <a:latin typeface="Arial" panose="020B0604020202020204" pitchFamily="34" charset="0"/>
                <a:ea typeface="Calibri" panose="020F0502020204030204" pitchFamily="34" charset="0"/>
                <a:cs typeface="Times New Roman" panose="02020603050405020304" pitchFamily="18" charset="0"/>
              </a:rPr>
              <a:t>, </a:t>
            </a:r>
            <a:r>
              <a:rPr lang="en-US" sz="2000" b="1" i="1" dirty="0">
                <a:solidFill>
                  <a:srgbClr val="0070C0"/>
                </a:solidFill>
                <a:latin typeface="Arial" panose="020B0604020202020204" pitchFamily="34" charset="0"/>
                <a:ea typeface="Calibri" panose="020F0502020204030204" pitchFamily="34" charset="0"/>
                <a:cs typeface="Times New Roman" panose="02020603050405020304" pitchFamily="18" charset="0"/>
              </a:rPr>
              <a:t>simply connected, </a:t>
            </a:r>
            <a:r>
              <a:rPr lang="en-US" sz="2000" b="1" i="1" dirty="0">
                <a:solidFill>
                  <a:srgbClr val="7030A0"/>
                </a:solidFill>
                <a:latin typeface="Arial" panose="020B0604020202020204" pitchFamily="34" charset="0"/>
                <a:ea typeface="Calibri" panose="020F0502020204030204" pitchFamily="34" charset="0"/>
                <a:cs typeface="Times New Roman" panose="02020603050405020304" pitchFamily="18" charset="0"/>
              </a:rPr>
              <a:t>and simply home</a:t>
            </a:r>
            <a:r>
              <a:rPr lang="en-US" sz="2000" b="1" i="1" dirty="0">
                <a:latin typeface="Arial" panose="020B0604020202020204" pitchFamily="34" charset="0"/>
                <a:ea typeface="Calibri" panose="020F0502020204030204" pitchFamily="34" charset="0"/>
                <a:cs typeface="Times New Roman" panose="02020603050405020304" pitchFamily="18" charset="0"/>
              </a:rPr>
              <a:t>.” </a:t>
            </a:r>
          </a:p>
          <a:p>
            <a:pPr>
              <a:spcAft>
                <a:spcPts val="1200"/>
              </a:spcAft>
            </a:pPr>
            <a:r>
              <a:rPr lang="en-US" b="1" i="1" dirty="0">
                <a:latin typeface="Arial" panose="020B0604020202020204" pitchFamily="34" charset="0"/>
                <a:ea typeface="Calibri" panose="020F0502020204030204" pitchFamily="34" charset="0"/>
                <a:cs typeface="Times New Roman" panose="02020603050405020304" pitchFamily="18" charset="0"/>
              </a:rPr>
              <a:t>SynTerra has selected a team of professionals with the skills and expertise to meet Simpsonville’s unique goals. </a:t>
            </a:r>
          </a:p>
          <a:p>
            <a:pPr>
              <a:spcAft>
                <a:spcPts val="1200"/>
              </a:spcAft>
            </a:pPr>
            <a:r>
              <a:rPr lang="en-US" b="1" i="1" dirty="0">
                <a:latin typeface="Arial" panose="020B0604020202020204" pitchFamily="34" charset="0"/>
                <a:ea typeface="Calibri" panose="020F0502020204030204" pitchFamily="34" charset="0"/>
                <a:cs typeface="Times New Roman" panose="02020603050405020304" pitchFamily="18" charset="0"/>
              </a:rPr>
              <a:t>With SynTerra, Simpsonville gets a local firm that is built on project management success.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rrow: Right 3">
            <a:extLst>
              <a:ext uri="{FF2B5EF4-FFF2-40B4-BE49-F238E27FC236}">
                <a16:creationId xmlns:a16="http://schemas.microsoft.com/office/drawing/2014/main" id="{B9D592B1-1AB1-428F-A1FC-42B1387CE97A}"/>
              </a:ext>
            </a:extLst>
          </p:cNvPr>
          <p:cNvSpPr/>
          <p:nvPr/>
        </p:nvSpPr>
        <p:spPr>
          <a:xfrm>
            <a:off x="3126658" y="3165704"/>
            <a:ext cx="1445342" cy="816078"/>
          </a:xfrm>
          <a:prstGeom prst="rightArrow">
            <a:avLst/>
          </a:prstGeom>
          <a:solidFill>
            <a:srgbClr val="6BA6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71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100138"/>
            <a:ext cx="8229600" cy="1143000"/>
          </a:xfrm>
        </p:spPr>
        <p:txBody>
          <a:bodyPr>
            <a:normAutofit/>
          </a:bodyPr>
          <a:lstStyle/>
          <a:p>
            <a:r>
              <a:rPr lang="en-US" sz="3600" b="1" dirty="0"/>
              <a:t>Project Understanding</a:t>
            </a:r>
          </a:p>
        </p:txBody>
      </p:sp>
      <p:sp>
        <p:nvSpPr>
          <p:cNvPr id="9" name="Content Placeholder 2"/>
          <p:cNvSpPr>
            <a:spLocks noGrp="1"/>
          </p:cNvSpPr>
          <p:nvPr>
            <p:ph idx="1"/>
          </p:nvPr>
        </p:nvSpPr>
        <p:spPr>
          <a:xfrm>
            <a:off x="457200" y="2028409"/>
            <a:ext cx="7158251" cy="4310683"/>
          </a:xfrm>
        </p:spPr>
        <p:txBody>
          <a:bodyPr>
            <a:normAutofit/>
          </a:bodyPr>
          <a:lstStyle/>
          <a:p>
            <a:r>
              <a:rPr lang="en-US" sz="2800" dirty="0"/>
              <a:t>Downtown Master Plan Implementation</a:t>
            </a:r>
            <a:endParaRPr lang="en-US" sz="2400" dirty="0"/>
          </a:p>
          <a:p>
            <a:pPr lvl="0"/>
            <a:r>
              <a:rPr lang="en-US" sz="2800" dirty="0"/>
              <a:t>Sustainable streetscape </a:t>
            </a:r>
            <a:br>
              <a:rPr lang="en-US" sz="2800" dirty="0"/>
            </a:br>
            <a:r>
              <a:rPr lang="en-US" sz="2800" dirty="0"/>
              <a:t>and Urban Design</a:t>
            </a:r>
          </a:p>
          <a:p>
            <a:pPr lvl="0"/>
            <a:r>
              <a:rPr lang="en-US" sz="2800" dirty="0"/>
              <a:t>Stakeholder Engagement</a:t>
            </a:r>
          </a:p>
          <a:p>
            <a:r>
              <a:rPr lang="en-US" sz="2800" dirty="0"/>
              <a:t>Challenges and Adaptability</a:t>
            </a:r>
          </a:p>
          <a:p>
            <a:r>
              <a:rPr lang="en-US" sz="2800" dirty="0"/>
              <a:t>Stay true to Simpsonville brand</a:t>
            </a:r>
          </a:p>
          <a:p>
            <a:pPr lvl="0"/>
            <a:endParaRPr lang="en-US" sz="2800" dirty="0"/>
          </a:p>
          <a:p>
            <a:pPr lvl="0"/>
            <a:endParaRPr lang="en-US" sz="2800" dirty="0"/>
          </a:p>
          <a:p>
            <a:pPr lvl="0"/>
            <a:endParaRPr lang="en-US" sz="2800" dirty="0"/>
          </a:p>
        </p:txBody>
      </p:sp>
    </p:spTree>
    <p:extLst>
      <p:ext uri="{BB962C8B-B14F-4D97-AF65-F5344CB8AC3E}">
        <p14:creationId xmlns:p14="http://schemas.microsoft.com/office/powerpoint/2010/main" val="304279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79418" y="2823883"/>
            <a:ext cx="6317673" cy="1362075"/>
          </a:xfrm>
        </p:spPr>
        <p:txBody>
          <a:bodyPr/>
          <a:lstStyle/>
          <a:p>
            <a:pPr algn="ctr"/>
            <a:r>
              <a:rPr lang="en-US" dirty="0">
                <a:solidFill>
                  <a:srgbClr val="1C2E5D"/>
                </a:solidFill>
                <a:latin typeface="Helvetica" panose="020B0604020202020204" pitchFamily="34" charset="0"/>
                <a:cs typeface="Helvetica" panose="020B0604020202020204" pitchFamily="34" charset="0"/>
              </a:rPr>
              <a:t>The SynTerra Difference</a:t>
            </a:r>
          </a:p>
        </p:txBody>
      </p:sp>
    </p:spTree>
    <p:extLst>
      <p:ext uri="{BB962C8B-B14F-4D97-AF65-F5344CB8AC3E}">
        <p14:creationId xmlns:p14="http://schemas.microsoft.com/office/powerpoint/2010/main" val="2868933499"/>
      </p:ext>
    </p:extLst>
  </p:cSld>
  <p:clrMapOvr>
    <a:masterClrMapping/>
  </p:clrMapOvr>
</p:sld>
</file>

<file path=ppt/theme/theme1.xml><?xml version="1.0" encoding="utf-8"?>
<a:theme xmlns:a="http://schemas.openxmlformats.org/drawingml/2006/main" name="Title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lides Mast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16915</TotalTime>
  <Words>3309</Words>
  <Application>Microsoft Office PowerPoint</Application>
  <PresentationFormat>On-screen Show (4:3)</PresentationFormat>
  <Paragraphs>410</Paragraphs>
  <Slides>45</Slides>
  <Notes>45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Calibri</vt:lpstr>
      <vt:lpstr>Georgia</vt:lpstr>
      <vt:lpstr>Helvetica</vt:lpstr>
      <vt:lpstr>Helvetica Light</vt:lpstr>
      <vt:lpstr>Times New Roman</vt:lpstr>
      <vt:lpstr>Verdana</vt:lpstr>
      <vt:lpstr>Wingdings</vt:lpstr>
      <vt:lpstr>Title Slide Master</vt:lpstr>
      <vt:lpstr>Slides Master Slide</vt:lpstr>
      <vt:lpstr>PowerPoint Presentation</vt:lpstr>
      <vt:lpstr>Agenda</vt:lpstr>
      <vt:lpstr>Presentation Team</vt:lpstr>
      <vt:lpstr>Presentation Team</vt:lpstr>
      <vt:lpstr>Additional Consultants</vt:lpstr>
      <vt:lpstr>Your Vision</vt:lpstr>
      <vt:lpstr>Achieving YOUR VISION</vt:lpstr>
      <vt:lpstr>Project Understanding</vt:lpstr>
      <vt:lpstr>The SynTerra Difference</vt:lpstr>
      <vt:lpstr>Downtown Greenville HQ:</vt:lpstr>
      <vt:lpstr>Invested in the Upstate</vt:lpstr>
      <vt:lpstr>Invested in the Upstate We give back to our community</vt:lpstr>
      <vt:lpstr>SynTerra’s Goal</vt:lpstr>
      <vt:lpstr>Team Approach</vt:lpstr>
      <vt:lpstr>Team Experience</vt:lpstr>
      <vt:lpstr>Team Experience (cont.)</vt:lpstr>
      <vt:lpstr>Team Experience (cont.)</vt:lpstr>
      <vt:lpstr>Team Experience (cont.)</vt:lpstr>
      <vt:lpstr>Key Success factors</vt:lpstr>
      <vt:lpstr>Key Success Factors</vt:lpstr>
      <vt:lpstr>Key Success Factors</vt:lpstr>
      <vt:lpstr>Key Success Factors</vt:lpstr>
      <vt:lpstr>Key Success Factors</vt:lpstr>
      <vt:lpstr>Key Success Factors</vt:lpstr>
      <vt:lpstr>Key Success Factors</vt:lpstr>
      <vt:lpstr>We are your Team</vt:lpstr>
      <vt:lpstr>Questions &amp; Discussion</vt:lpstr>
      <vt:lpstr>POCKET SLIDES – NEED TO UPDATE</vt:lpstr>
      <vt:lpstr>Story Map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BenCoxDesigns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PRESENTATION SAYS  THIS ABOUT HOW DUKE  ENERGY AND SYNTERRA  WILL WORK TOGETHER</dc:title>
  <dc:creator>Ben Cox</dc:creator>
  <cp:lastModifiedBy>Katherine Amidon</cp:lastModifiedBy>
  <cp:revision>294</cp:revision>
  <cp:lastPrinted>2019-11-15T14:34:51Z</cp:lastPrinted>
  <dcterms:created xsi:type="dcterms:W3CDTF">2017-08-28T16:08:29Z</dcterms:created>
  <dcterms:modified xsi:type="dcterms:W3CDTF">2021-05-17T01:09:38Z</dcterms:modified>
</cp:coreProperties>
</file>