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Decalotype Bold" charset="1" panose="00000800000000000000"/>
      <p:regular r:id="rId27"/>
    </p:embeddedFont>
    <p:embeddedFont>
      <p:font typeface="Canva Sans" charset="1" panose="020B0503030501040103"/>
      <p:regular r:id="rId28"/>
    </p:embeddedFont>
    <p:embeddedFont>
      <p:font typeface="Decalotype" charset="1" panose="00000500000000000000"/>
      <p:regular r:id="rId31"/>
    </p:embeddedFont>
    <p:embeddedFont>
      <p:font typeface="Decalotype Bold Italics" charset="1" panose="000008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notesMasters/notesMaster1.xml" Type="http://schemas.openxmlformats.org/officeDocument/2006/relationships/notesMaster"/><Relationship Id="rId25" Target="theme/theme2.xml" Type="http://schemas.openxmlformats.org/officeDocument/2006/relationships/theme"/><Relationship Id="rId26" Target="notesSlides/notesSlide1.xml" Type="http://schemas.openxmlformats.org/officeDocument/2006/relationships/notesSlide"/><Relationship Id="rId27" Target="fonts/font27.fntdata" Type="http://schemas.openxmlformats.org/officeDocument/2006/relationships/font"/><Relationship Id="rId28" Target="fonts/font28.fntdata" Type="http://schemas.openxmlformats.org/officeDocument/2006/relationships/font"/><Relationship Id="rId29" Target="notesSlides/notesSlide2.xml" Type="http://schemas.openxmlformats.org/officeDocument/2006/relationships/notesSlide"/><Relationship Id="rId3" Target="viewProps.xml" Type="http://schemas.openxmlformats.org/officeDocument/2006/relationships/viewProps"/><Relationship Id="rId30" Target="notesSlides/notesSlide3.xml" Type="http://schemas.openxmlformats.org/officeDocument/2006/relationships/notesSlide"/><Relationship Id="rId31" Target="fonts/font31.fntdata" Type="http://schemas.openxmlformats.org/officeDocument/2006/relationships/font"/><Relationship Id="rId32" Target="notesSlides/notesSlide4.xml" Type="http://schemas.openxmlformats.org/officeDocument/2006/relationships/notesSlide"/><Relationship Id="rId33" Target="notesSlides/notesSlide5.xml" Type="http://schemas.openxmlformats.org/officeDocument/2006/relationships/notesSlide"/><Relationship Id="rId34" Target="notesSlides/notesSlide6.xml" Type="http://schemas.openxmlformats.org/officeDocument/2006/relationships/notesSlide"/><Relationship Id="rId35" Target="notesSlides/notesSlide7.xml" Type="http://schemas.openxmlformats.org/officeDocument/2006/relationships/notesSlide"/><Relationship Id="rId36" Target="fonts/font36.fntdata" Type="http://schemas.openxmlformats.org/officeDocument/2006/relationships/font"/><Relationship Id="rId37" Target="notesSlides/notesSlide8.xml" Type="http://schemas.openxmlformats.org/officeDocument/2006/relationships/notesSlide"/><Relationship Id="rId38" Target="notesSlides/notesSlide9.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dive into today’s topic, raise your hand, if you have ever seen a product or a plan that seemed so ambitious that you thought, they lyin - there’s no way this is going to work</a:t>
            </a:r>
          </a:p>
          <a:p>
            <a:r>
              <a:rPr lang="en-US"/>
              <a:t/>
            </a:r>
          </a:p>
          <a:p>
            <a:r>
              <a:rPr lang="en-US"/>
              <a:t>"Well, that's how I felt when it came to aligning Greenville County's development with our comprehensive plan's policies. But in January of this year, we made a big leap forward. The County adopted an ordinance that establishes countywide riparian buffer requirements and design standards for major subdivisions served by septic which advertently established minimum infrastructure requirements for major subdivisions.</a:t>
            </a:r>
          </a:p>
          <a:p>
            <a:r>
              <a:rPr lang="en-US"/>
              <a:t/>
            </a:r>
          </a:p>
          <a:p>
            <a:r>
              <a:rPr lang="en-US"/>
              <a:t>With the adoption of this ordinance, we’ve taken a crucial step toward  not only protecting water quality and but also sustainable growth.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it relates to growth management, the concerns are:</a:t>
            </a:r>
          </a:p>
          <a:p>
            <a:r>
              <a:rPr lang="en-US"/>
              <a:t/>
            </a:r>
          </a:p>
          <a:p>
            <a:r>
              <a:rPr lang="en-US"/>
              <a:t>Land consumption rates due to the continuance low density development beyond urbanized areas where public sewer, adequate transportation facilities, and other services are largely unavailable.</a:t>
            </a:r>
          </a:p>
          <a:p>
            <a:r>
              <a:rPr lang="en-US"/>
              <a:t/>
            </a:r>
          </a:p>
          <a:p>
            <a:r>
              <a:rPr lang="en-US"/>
              <a:t>Loss of community open, </a:t>
            </a:r>
          </a:p>
          <a:p>
            <a:r>
              <a:rPr lang="en-US"/>
              <a:t/>
            </a:r>
          </a:p>
          <a:p>
            <a:r>
              <a:rPr lang="en-US"/>
              <a:t>Diminished quality of life</a:t>
            </a:r>
          </a:p>
          <a:p>
            <a:r>
              <a:rPr lang="en-US"/>
              <a:t/>
            </a:r>
          </a:p>
          <a:p>
            <a:r>
              <a:rPr lang="en-US"/>
              <a:t>And makes the prospect of expanding infrastructure to these areas inefficient and costly.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made a case for the ordinance based on the growth management and water quality issues identified in the comprehensive plan.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Rationale &amp; Need for the Ordinance: </a:t>
            </a:r>
          </a:p>
          <a:p>
            <a:r>
              <a:rPr lang="en-US"/>
              <a:t/>
            </a:r>
          </a:p>
          <a:p>
            <a:r>
              <a:rPr lang="en-US"/>
              <a:t>Limit the use of septic systems</a:t>
            </a:r>
          </a:p>
          <a:p>
            <a:r>
              <a:rPr lang="en-US"/>
              <a:t/>
            </a:r>
          </a:p>
          <a:p>
            <a:r>
              <a:rPr lang="en-US"/>
              <a:t>Limit high density developments in  areas where infrastructure can’t be  easily expanded.</a:t>
            </a:r>
          </a:p>
          <a:p>
            <a:r>
              <a:rPr lang="en-US"/>
              <a:t/>
            </a:r>
          </a:p>
          <a:p>
            <a:r>
              <a:rPr lang="en-US"/>
              <a:t>Align the LDR with the County’s  MS4 Permit compliance  requirements</a:t>
            </a:r>
          </a:p>
          <a:p>
            <a:r>
              <a:rPr lang="en-US"/>
              <a:t/>
            </a:r>
          </a:p>
          <a:p>
            <a:r>
              <a:rPr lang="en-US"/>
              <a:t>Provide a regulatory tool to  implement the policies of the  comprehensive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Rationale &amp; Need for the Ordinance: </a:t>
            </a:r>
          </a:p>
          <a:p>
            <a:r>
              <a:rPr lang="en-US"/>
              <a:t/>
            </a:r>
          </a:p>
          <a:p>
            <a:r>
              <a:rPr lang="en-US"/>
              <a:t>Limit the use of septic systems</a:t>
            </a:r>
          </a:p>
          <a:p>
            <a:r>
              <a:rPr lang="en-US"/>
              <a:t/>
            </a:r>
          </a:p>
          <a:p>
            <a:r>
              <a:rPr lang="en-US"/>
              <a:t>Limit high density developments in  areas where infrastructure can’t be  easily expanded.</a:t>
            </a:r>
          </a:p>
          <a:p>
            <a:r>
              <a:rPr lang="en-US"/>
              <a:t/>
            </a:r>
          </a:p>
          <a:p>
            <a:r>
              <a:rPr lang="en-US"/>
              <a:t>Align the LDR with the County’s  MS4 Permit compliance  requirements</a:t>
            </a:r>
          </a:p>
          <a:p>
            <a:r>
              <a:rPr lang="en-US"/>
              <a:t/>
            </a:r>
          </a:p>
          <a:p>
            <a:r>
              <a:rPr lang="en-US"/>
              <a:t>Provide a regulatory tool to  implement the policies of the  comprehensive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Based on land consumption rates in 2022, the available land served by public sewer would accommodate the next 15 years.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Rationale &amp; Need for the Ordinance: </a:t>
            </a:r>
          </a:p>
          <a:p>
            <a:r>
              <a:rPr lang="en-US"/>
              <a:t/>
            </a:r>
          </a:p>
          <a:p>
            <a:r>
              <a:rPr lang="en-US"/>
              <a:t>Limit the use of septic systems</a:t>
            </a:r>
          </a:p>
          <a:p>
            <a:r>
              <a:rPr lang="en-US"/>
              <a:t/>
            </a:r>
          </a:p>
          <a:p>
            <a:r>
              <a:rPr lang="en-US"/>
              <a:t>Limit high density developments in  areas where infrastructure can’t be  easily expanded.</a:t>
            </a:r>
          </a:p>
          <a:p>
            <a:r>
              <a:rPr lang="en-US"/>
              <a:t/>
            </a:r>
          </a:p>
          <a:p>
            <a:r>
              <a:rPr lang="en-US"/>
              <a:t>Align the LDR with the County’s  MS4 Permit compliance  requirements</a:t>
            </a:r>
          </a:p>
          <a:p>
            <a:r>
              <a:rPr lang="en-US"/>
              <a:t/>
            </a:r>
          </a:p>
          <a:p>
            <a:r>
              <a:rPr lang="en-US"/>
              <a:t>Provide a regulatory tool to  implement the policies of the  comprehensive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Rationale &amp; Need for the Ordinance: </a:t>
            </a:r>
          </a:p>
          <a:p>
            <a:r>
              <a:rPr lang="en-US"/>
              <a:t/>
            </a:r>
          </a:p>
          <a:p>
            <a:r>
              <a:rPr lang="en-US"/>
              <a:t>Limit the use of septic systems</a:t>
            </a:r>
          </a:p>
          <a:p>
            <a:r>
              <a:rPr lang="en-US"/>
              <a:t/>
            </a:r>
          </a:p>
          <a:p>
            <a:r>
              <a:rPr lang="en-US"/>
              <a:t>Limit high density developments in  areas where infrastructure can’t be  easily expanded.</a:t>
            </a:r>
          </a:p>
          <a:p>
            <a:r>
              <a:rPr lang="en-US"/>
              <a:t/>
            </a:r>
          </a:p>
          <a:p>
            <a:r>
              <a:rPr lang="en-US"/>
              <a:t>Align the LDR with the County’s  MS4 Permit compliance  requirements</a:t>
            </a:r>
          </a:p>
          <a:p>
            <a:r>
              <a:rPr lang="en-US"/>
              <a:t/>
            </a:r>
          </a:p>
          <a:p>
            <a:r>
              <a:rPr lang="en-US"/>
              <a:t>Provide a regulatory tool to  implement the policies of the  comprehensive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dive into today’s topic, raise your hand, if you have ever seen a product or a plan that seemed so ambitious that you thought, they lyin - there’s no way this is going to work</a:t>
            </a:r>
          </a:p>
          <a:p>
            <a:r>
              <a:rPr lang="en-US"/>
              <a:t/>
            </a:r>
          </a:p>
          <a:p>
            <a:r>
              <a:rPr lang="en-US"/>
              <a:t>"Well, that's how I felt when it came to aligning Greenville County's development with our comprehensive plan's policies. But in January of this year, we made a big leap forward. The County adopted an ordinance that establishes countywide riparian buffer requirements and design standards for major subdivisions served by septic which advertently established minimum infrastructure requirements for major subdivisions.</a:t>
            </a:r>
          </a:p>
          <a:p>
            <a:r>
              <a:rPr lang="en-US"/>
              <a:t/>
            </a:r>
          </a:p>
          <a:p>
            <a:r>
              <a:rPr lang="en-US"/>
              <a:t>With the adoption of this ordinance, we’ve taken a crucial step toward  not only protecting water quality and but also sustainable growth.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6.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jpeg" Type="http://schemas.openxmlformats.org/officeDocument/2006/relationships/image"/><Relationship Id="rId4" Target="../media/image1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png" Type="http://schemas.openxmlformats.org/officeDocument/2006/relationships/image"/><Relationship Id="rId4" Target="../media/image8.jpeg" Type="http://schemas.openxmlformats.org/officeDocument/2006/relationships/image"/><Relationship Id="rId5"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jpeg" Type="http://schemas.openxmlformats.org/officeDocument/2006/relationships/image"/><Relationship Id="rId4"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5402406"/>
          </a:xfrm>
          <a:custGeom>
            <a:avLst/>
            <a:gdLst/>
            <a:ahLst/>
            <a:cxnLst/>
            <a:rect r="r" b="b" t="t" l="l"/>
            <a:pathLst>
              <a:path h="5402406" w="18288000">
                <a:moveTo>
                  <a:pt x="0" y="0"/>
                </a:moveTo>
                <a:lnTo>
                  <a:pt x="18288000" y="0"/>
                </a:lnTo>
                <a:lnTo>
                  <a:pt x="18288000" y="5402406"/>
                </a:lnTo>
                <a:lnTo>
                  <a:pt x="0" y="5402406"/>
                </a:lnTo>
                <a:lnTo>
                  <a:pt x="0" y="0"/>
                </a:lnTo>
                <a:close/>
              </a:path>
            </a:pathLst>
          </a:custGeom>
          <a:blipFill>
            <a:blip r:embed="rId3"/>
            <a:stretch>
              <a:fillRect l="0" t="-96849" r="0" b="-79685"/>
            </a:stretch>
          </a:blipFill>
        </p:spPr>
      </p:sp>
      <p:sp>
        <p:nvSpPr>
          <p:cNvPr name="Freeform 3" id="3"/>
          <p:cNvSpPr/>
          <p:nvPr/>
        </p:nvSpPr>
        <p:spPr>
          <a:xfrm flipH="false" flipV="false" rot="0">
            <a:off x="361974" y="291793"/>
            <a:ext cx="1952758" cy="2158312"/>
          </a:xfrm>
          <a:custGeom>
            <a:avLst/>
            <a:gdLst/>
            <a:ahLst/>
            <a:cxnLst/>
            <a:rect r="r" b="b" t="t" l="l"/>
            <a:pathLst>
              <a:path h="2158312" w="1952758">
                <a:moveTo>
                  <a:pt x="0" y="0"/>
                </a:moveTo>
                <a:lnTo>
                  <a:pt x="1952759" y="0"/>
                </a:lnTo>
                <a:lnTo>
                  <a:pt x="1952759" y="2158312"/>
                </a:lnTo>
                <a:lnTo>
                  <a:pt x="0" y="2158312"/>
                </a:lnTo>
                <a:lnTo>
                  <a:pt x="0" y="0"/>
                </a:lnTo>
                <a:close/>
              </a:path>
            </a:pathLst>
          </a:custGeom>
          <a:blipFill>
            <a:blip r:embed="rId4"/>
            <a:stretch>
              <a:fillRect l="0" t="0" r="0" b="0"/>
            </a:stretch>
          </a:blipFill>
        </p:spPr>
      </p:sp>
      <p:sp>
        <p:nvSpPr>
          <p:cNvPr name="TextBox 4" id="4"/>
          <p:cNvSpPr txBox="true"/>
          <p:nvPr/>
        </p:nvSpPr>
        <p:spPr>
          <a:xfrm rot="0">
            <a:off x="1204389" y="5318914"/>
            <a:ext cx="15879222" cy="3252316"/>
          </a:xfrm>
          <a:prstGeom prst="rect">
            <a:avLst/>
          </a:prstGeom>
        </p:spPr>
        <p:txBody>
          <a:bodyPr anchor="t" rtlCol="false" tIns="0" lIns="0" bIns="0" rIns="0">
            <a:spAutoFit/>
          </a:bodyPr>
          <a:lstStyle/>
          <a:p>
            <a:pPr algn="just">
              <a:lnSpc>
                <a:spcPts val="8688"/>
              </a:lnSpc>
            </a:pPr>
            <a:r>
              <a:rPr lang="en-US" sz="6206" b="true">
                <a:solidFill>
                  <a:srgbClr val="FFFFFF"/>
                </a:solidFill>
                <a:latin typeface="Decalotype Bold"/>
                <a:ea typeface="Decalotype Bold"/>
                <a:cs typeface="Decalotype Bold"/>
                <a:sym typeface="Decalotype Bold"/>
              </a:rPr>
              <a:t>Riparian Buffers &amp; Growth Management </a:t>
            </a:r>
          </a:p>
          <a:p>
            <a:pPr algn="just">
              <a:lnSpc>
                <a:spcPts val="8688"/>
              </a:lnSpc>
            </a:pPr>
            <a:r>
              <a:rPr lang="en-US" sz="6206" b="true">
                <a:solidFill>
                  <a:srgbClr val="FFFFFF"/>
                </a:solidFill>
                <a:latin typeface="Decalotype Bold"/>
                <a:ea typeface="Decalotype Bold"/>
                <a:cs typeface="Decalotype Bold"/>
                <a:sym typeface="Decalotype Bold"/>
              </a:rPr>
              <a:t>Greenville County, SC </a:t>
            </a:r>
          </a:p>
          <a:p>
            <a:pPr algn="just">
              <a:lnSpc>
                <a:spcPts val="8688"/>
              </a:lnSpc>
            </a:pPr>
          </a:p>
        </p:txBody>
      </p:sp>
      <p:sp>
        <p:nvSpPr>
          <p:cNvPr name="TextBox 5" id="5"/>
          <p:cNvSpPr txBox="true"/>
          <p:nvPr/>
        </p:nvSpPr>
        <p:spPr>
          <a:xfrm rot="0">
            <a:off x="1204389" y="7610735"/>
            <a:ext cx="14258127" cy="860426"/>
          </a:xfrm>
          <a:prstGeom prst="rect">
            <a:avLst/>
          </a:prstGeom>
        </p:spPr>
        <p:txBody>
          <a:bodyPr anchor="t" rtlCol="false" tIns="0" lIns="0" bIns="0" rIns="0">
            <a:spAutoFit/>
          </a:bodyPr>
          <a:lstStyle/>
          <a:p>
            <a:pPr algn="l">
              <a:lnSpc>
                <a:spcPts val="3499"/>
              </a:lnSpc>
            </a:pPr>
            <a:r>
              <a:rPr lang="en-US" sz="2499">
                <a:solidFill>
                  <a:srgbClr val="FFFFFF"/>
                </a:solidFill>
                <a:latin typeface="Canva Sans"/>
                <a:ea typeface="Canva Sans"/>
                <a:cs typeface="Canva Sans"/>
                <a:sym typeface="Canva Sans"/>
              </a:rPr>
              <a:t>Rashida Jeffers-Campbell, AICP - Greenville County Planning Director </a:t>
            </a:r>
          </a:p>
          <a:p>
            <a:pPr algn="l">
              <a:lnSpc>
                <a:spcPts val="3499"/>
              </a:lnSpc>
            </a:pPr>
            <a:r>
              <a:rPr lang="en-US" sz="2499">
                <a:solidFill>
                  <a:srgbClr val="FFFFFF"/>
                </a:solidFill>
                <a:latin typeface="Canva Sans"/>
                <a:ea typeface="Canva Sans"/>
                <a:cs typeface="Canva Sans"/>
                <a:sym typeface="Canva Sans"/>
              </a:rPr>
              <a:t>Meagan Staton, AICP – Greenville County Subdivision Administrator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271999" y="271999"/>
            <a:ext cx="7908899" cy="9743002"/>
            <a:chOff x="0" y="0"/>
            <a:chExt cx="10545199" cy="12990669"/>
          </a:xfrm>
        </p:grpSpPr>
        <p:pic>
          <p:nvPicPr>
            <p:cNvPr name="Picture 3" id="3"/>
            <p:cNvPicPr>
              <a:picLocks noChangeAspect="true"/>
            </p:cNvPicPr>
            <p:nvPr/>
          </p:nvPicPr>
          <p:blipFill>
            <a:blip r:embed="rId2"/>
            <a:srcRect l="4719" t="0" r="4719" b="0"/>
            <a:stretch>
              <a:fillRect/>
            </a:stretch>
          </p:blipFill>
          <p:spPr>
            <a:xfrm flipH="false" flipV="false">
              <a:off x="0" y="0"/>
              <a:ext cx="10545199" cy="12990669"/>
            </a:xfrm>
            <a:prstGeom prst="rect">
              <a:avLst/>
            </a:prstGeom>
          </p:spPr>
        </p:pic>
      </p:grpSp>
      <p:grpSp>
        <p:nvGrpSpPr>
          <p:cNvPr name="Group 4" id="4"/>
          <p:cNvGrpSpPr/>
          <p:nvPr/>
        </p:nvGrpSpPr>
        <p:grpSpPr>
          <a:xfrm rot="0">
            <a:off x="8506236" y="1742114"/>
            <a:ext cx="6688408" cy="6015665"/>
            <a:chOff x="0" y="0"/>
            <a:chExt cx="8917877" cy="8020886"/>
          </a:xfrm>
        </p:grpSpPr>
        <p:sp>
          <p:nvSpPr>
            <p:cNvPr name="TextBox 5" id="5"/>
            <p:cNvSpPr txBox="true"/>
            <p:nvPr/>
          </p:nvSpPr>
          <p:spPr>
            <a:xfrm rot="0">
              <a:off x="128965" y="-9525"/>
              <a:ext cx="8261838" cy="6666753"/>
            </a:xfrm>
            <a:prstGeom prst="rect">
              <a:avLst/>
            </a:prstGeom>
          </p:spPr>
          <p:txBody>
            <a:bodyPr anchor="t" rtlCol="false" tIns="0" lIns="0" bIns="0" rIns="0">
              <a:spAutoFit/>
            </a:bodyPr>
            <a:lstStyle/>
            <a:p>
              <a:pPr algn="l" marL="0" indent="0" lvl="0">
                <a:lnSpc>
                  <a:spcPts val="5652"/>
                </a:lnSpc>
              </a:pPr>
              <a:r>
                <a:rPr lang="en-US" b="true" sz="4710">
                  <a:solidFill>
                    <a:srgbClr val="FFFFFF"/>
                  </a:solidFill>
                  <a:latin typeface="Decalotype Bold"/>
                  <a:ea typeface="Decalotype Bold"/>
                  <a:cs typeface="Decalotype Bold"/>
                  <a:sym typeface="Decalotype Bold"/>
                </a:rPr>
                <a:t>The Reedy River Water Quality group is a local consortium with the goal of reducing nutrient levels in the watershed and avoiding a state-mandated clean-up plan.</a:t>
              </a:r>
            </a:p>
          </p:txBody>
        </p:sp>
        <p:sp>
          <p:nvSpPr>
            <p:cNvPr name="TextBox 6" id="6"/>
            <p:cNvSpPr txBox="true"/>
            <p:nvPr/>
          </p:nvSpPr>
          <p:spPr>
            <a:xfrm rot="0">
              <a:off x="128965" y="7455258"/>
              <a:ext cx="8261838" cy="565629"/>
            </a:xfrm>
            <a:prstGeom prst="rect">
              <a:avLst/>
            </a:prstGeom>
          </p:spPr>
          <p:txBody>
            <a:bodyPr anchor="t" rtlCol="false" tIns="0" lIns="0" bIns="0" rIns="0">
              <a:spAutoFit/>
            </a:bodyPr>
            <a:lstStyle/>
            <a:p>
              <a:pPr algn="l" marL="0" indent="0" lvl="0">
                <a:lnSpc>
                  <a:spcPts val="3435"/>
                </a:lnSpc>
              </a:pPr>
            </a:p>
          </p:txBody>
        </p:sp>
        <p:sp>
          <p:nvSpPr>
            <p:cNvPr name="AutoShape 7" id="7"/>
            <p:cNvSpPr/>
            <p:nvPr/>
          </p:nvSpPr>
          <p:spPr>
            <a:xfrm>
              <a:off x="0" y="7028174"/>
              <a:ext cx="8917877" cy="0"/>
            </a:xfrm>
            <a:prstGeom prst="line">
              <a:avLst/>
            </a:prstGeom>
            <a:ln cap="flat" w="123075">
              <a:solidFill>
                <a:srgbClr val="FDFDFC"/>
              </a:solidFill>
              <a:prstDash val="solid"/>
              <a:headEnd type="none" len="sm" w="sm"/>
              <a:tailEnd type="none" len="sm" w="sm"/>
            </a:ln>
          </p:spPr>
        </p:sp>
      </p:grpSp>
      <p:sp>
        <p:nvSpPr>
          <p:cNvPr name="Freeform 8" id="8"/>
          <p:cNvSpPr/>
          <p:nvPr/>
        </p:nvSpPr>
        <p:spPr>
          <a:xfrm flipH="false" flipV="false" rot="0">
            <a:off x="15194643" y="2631344"/>
            <a:ext cx="2118603" cy="2118603"/>
          </a:xfrm>
          <a:custGeom>
            <a:avLst/>
            <a:gdLst/>
            <a:ahLst/>
            <a:cxnLst/>
            <a:rect r="r" b="b" t="t" l="l"/>
            <a:pathLst>
              <a:path h="2118603" w="2118603">
                <a:moveTo>
                  <a:pt x="0" y="0"/>
                </a:moveTo>
                <a:lnTo>
                  <a:pt x="2118604" y="0"/>
                </a:lnTo>
                <a:lnTo>
                  <a:pt x="2118604" y="2118603"/>
                </a:lnTo>
                <a:lnTo>
                  <a:pt x="0" y="2118603"/>
                </a:lnTo>
                <a:lnTo>
                  <a:pt x="0" y="0"/>
                </a:lnTo>
                <a:close/>
              </a:path>
            </a:pathLst>
          </a:custGeom>
          <a:blipFill>
            <a:blip r:embed="rId3"/>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sp>
        <p:nvSpPr>
          <p:cNvPr name="Freeform 2" id="2"/>
          <p:cNvSpPr/>
          <p:nvPr/>
        </p:nvSpPr>
        <p:spPr>
          <a:xfrm flipH="false" flipV="false" rot="0">
            <a:off x="11266093" y="179844"/>
            <a:ext cx="6420876" cy="9927311"/>
          </a:xfrm>
          <a:custGeom>
            <a:avLst/>
            <a:gdLst/>
            <a:ahLst/>
            <a:cxnLst/>
            <a:rect r="r" b="b" t="t" l="l"/>
            <a:pathLst>
              <a:path h="9927311" w="6420876">
                <a:moveTo>
                  <a:pt x="0" y="0"/>
                </a:moveTo>
                <a:lnTo>
                  <a:pt x="6420876" y="0"/>
                </a:lnTo>
                <a:lnTo>
                  <a:pt x="6420876" y="9927312"/>
                </a:lnTo>
                <a:lnTo>
                  <a:pt x="0" y="9927312"/>
                </a:lnTo>
                <a:lnTo>
                  <a:pt x="0" y="0"/>
                </a:lnTo>
                <a:close/>
              </a:path>
            </a:pathLst>
          </a:custGeom>
          <a:blipFill>
            <a:blip r:embed="rId3"/>
            <a:stretch>
              <a:fillRect l="0" t="0" r="0" b="0"/>
            </a:stretch>
          </a:blipFill>
        </p:spPr>
      </p:sp>
      <p:grpSp>
        <p:nvGrpSpPr>
          <p:cNvPr name="Group 3" id="3"/>
          <p:cNvGrpSpPr/>
          <p:nvPr/>
        </p:nvGrpSpPr>
        <p:grpSpPr>
          <a:xfrm rot="0">
            <a:off x="1315303" y="3053303"/>
            <a:ext cx="9277227" cy="3029392"/>
            <a:chOff x="0" y="0"/>
            <a:chExt cx="12369636" cy="4039189"/>
          </a:xfrm>
        </p:grpSpPr>
        <p:sp>
          <p:nvSpPr>
            <p:cNvPr name="TextBox 4" id="4"/>
            <p:cNvSpPr txBox="true"/>
            <p:nvPr/>
          </p:nvSpPr>
          <p:spPr>
            <a:xfrm rot="0">
              <a:off x="0" y="76200"/>
              <a:ext cx="12369636" cy="1725510"/>
            </a:xfrm>
            <a:prstGeom prst="rect">
              <a:avLst/>
            </a:prstGeom>
          </p:spPr>
          <p:txBody>
            <a:bodyPr anchor="t" rtlCol="false" tIns="0" lIns="0" bIns="0" rIns="0">
              <a:spAutoFit/>
            </a:bodyPr>
            <a:lstStyle/>
            <a:p>
              <a:pPr algn="ctr" marL="0" indent="0" lvl="0">
                <a:lnSpc>
                  <a:spcPts val="9790"/>
                </a:lnSpc>
              </a:pPr>
              <a:r>
                <a:rPr lang="en-US" b="true" sz="8900">
                  <a:solidFill>
                    <a:srgbClr val="FFFFFF"/>
                  </a:solidFill>
                  <a:latin typeface="Decalotype Bold"/>
                  <a:ea typeface="Decalotype Bold"/>
                  <a:cs typeface="Decalotype Bold"/>
                  <a:sym typeface="Decalotype Bold"/>
                </a:rPr>
                <a:t>Land Availability:</a:t>
              </a:r>
            </a:p>
          </p:txBody>
        </p:sp>
        <p:sp>
          <p:nvSpPr>
            <p:cNvPr name="TextBox 5" id="5"/>
            <p:cNvSpPr txBox="true"/>
            <p:nvPr/>
          </p:nvSpPr>
          <p:spPr>
            <a:xfrm rot="0">
              <a:off x="0" y="1997029"/>
              <a:ext cx="12369636" cy="2042160"/>
            </a:xfrm>
            <a:prstGeom prst="rect">
              <a:avLst/>
            </a:prstGeom>
          </p:spPr>
          <p:txBody>
            <a:bodyPr anchor="t" rtlCol="false" tIns="0" lIns="0" bIns="0" rIns="0">
              <a:spAutoFit/>
            </a:bodyPr>
            <a:lstStyle/>
            <a:p>
              <a:pPr algn="l" marL="680085" indent="-340042" lvl="1">
                <a:lnSpc>
                  <a:spcPts val="4095"/>
                </a:lnSpc>
                <a:buFont typeface="Arial"/>
                <a:buChar char="•"/>
              </a:pPr>
              <a:r>
                <a:rPr lang="en-US" sz="3150">
                  <a:solidFill>
                    <a:srgbClr val="FFFFFF"/>
                  </a:solidFill>
                  <a:latin typeface="Decalotype"/>
                  <a:ea typeface="Decalotype"/>
                  <a:cs typeface="Decalotype"/>
                  <a:sym typeface="Decalotype"/>
                </a:rPr>
                <a:t>Zoned areas with feasible sewer access – 28,161 acres</a:t>
              </a:r>
            </a:p>
            <a:p>
              <a:pPr algn="l" marL="680085" indent="-340042" lvl="1">
                <a:lnSpc>
                  <a:spcPts val="4095"/>
                </a:lnSpc>
                <a:buFont typeface="Arial"/>
                <a:buChar char="•"/>
              </a:pPr>
              <a:r>
                <a:rPr lang="en-US" sz="3150">
                  <a:solidFill>
                    <a:srgbClr val="FFFFFF"/>
                  </a:solidFill>
                  <a:latin typeface="Decalotype"/>
                  <a:ea typeface="Decalotype"/>
                  <a:cs typeface="Decalotype"/>
                  <a:sym typeface="Decalotype"/>
                </a:rPr>
                <a:t>Unzoned areas with feasible sewer access – 14, 116 acres</a:t>
              </a:r>
            </a:p>
            <a:p>
              <a:pPr algn="l">
                <a:lnSpc>
                  <a:spcPts val="4095"/>
                </a:lnSpc>
              </a:pP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2740955" y="1028700"/>
            <a:ext cx="4518345" cy="8229600"/>
          </a:xfrm>
          <a:custGeom>
            <a:avLst/>
            <a:gdLst/>
            <a:ahLst/>
            <a:cxnLst/>
            <a:rect r="r" b="b" t="t" l="l"/>
            <a:pathLst>
              <a:path h="8229600" w="4518345">
                <a:moveTo>
                  <a:pt x="0" y="0"/>
                </a:moveTo>
                <a:lnTo>
                  <a:pt x="4518345" y="0"/>
                </a:lnTo>
                <a:lnTo>
                  <a:pt x="4518345" y="8229600"/>
                </a:lnTo>
                <a:lnTo>
                  <a:pt x="0" y="8229600"/>
                </a:lnTo>
                <a:lnTo>
                  <a:pt x="0" y="0"/>
                </a:lnTo>
                <a:close/>
              </a:path>
            </a:pathLst>
          </a:custGeom>
          <a:blipFill>
            <a:blip r:embed="rId3"/>
            <a:stretch>
              <a:fillRect l="-44549" t="0" r="-44549" b="0"/>
            </a:stretch>
          </a:blipFill>
        </p:spPr>
      </p:sp>
      <p:sp>
        <p:nvSpPr>
          <p:cNvPr name="Freeform 6" id="6"/>
          <p:cNvSpPr/>
          <p:nvPr/>
        </p:nvSpPr>
        <p:spPr>
          <a:xfrm flipH="false" flipV="false" rot="0">
            <a:off x="7841610" y="1028700"/>
            <a:ext cx="4518345" cy="8229600"/>
          </a:xfrm>
          <a:custGeom>
            <a:avLst/>
            <a:gdLst/>
            <a:ahLst/>
            <a:cxnLst/>
            <a:rect r="r" b="b" t="t" l="l"/>
            <a:pathLst>
              <a:path h="8229600" w="4518345">
                <a:moveTo>
                  <a:pt x="0" y="0"/>
                </a:moveTo>
                <a:lnTo>
                  <a:pt x="4518345" y="0"/>
                </a:lnTo>
                <a:lnTo>
                  <a:pt x="4518345" y="8229600"/>
                </a:lnTo>
                <a:lnTo>
                  <a:pt x="0" y="8229600"/>
                </a:lnTo>
                <a:lnTo>
                  <a:pt x="0" y="0"/>
                </a:lnTo>
                <a:close/>
              </a:path>
            </a:pathLst>
          </a:custGeom>
          <a:blipFill>
            <a:blip r:embed="rId4"/>
            <a:stretch>
              <a:fillRect l="-41068" t="0" r="-41068" b="0"/>
            </a:stretch>
          </a:blipFill>
        </p:spPr>
      </p:sp>
      <p:grpSp>
        <p:nvGrpSpPr>
          <p:cNvPr name="Group 7" id="7"/>
          <p:cNvGrpSpPr/>
          <p:nvPr/>
        </p:nvGrpSpPr>
        <p:grpSpPr>
          <a:xfrm rot="0">
            <a:off x="1028700" y="882893"/>
            <a:ext cx="6812910" cy="1810056"/>
            <a:chOff x="0" y="0"/>
            <a:chExt cx="9083880" cy="2413407"/>
          </a:xfrm>
        </p:grpSpPr>
        <p:sp>
          <p:nvSpPr>
            <p:cNvPr name="TextBox 8" id="8"/>
            <p:cNvSpPr txBox="true"/>
            <p:nvPr/>
          </p:nvSpPr>
          <p:spPr>
            <a:xfrm rot="0">
              <a:off x="0" y="-9525"/>
              <a:ext cx="9083880" cy="1139825"/>
            </a:xfrm>
            <a:prstGeom prst="rect">
              <a:avLst/>
            </a:prstGeom>
          </p:spPr>
          <p:txBody>
            <a:bodyPr anchor="t" rtlCol="false" tIns="0" lIns="0" bIns="0" rIns="0">
              <a:spAutoFit/>
            </a:bodyPr>
            <a:lstStyle/>
            <a:p>
              <a:pPr algn="l" marL="0" indent="0" lvl="0">
                <a:lnSpc>
                  <a:spcPts val="6720"/>
                </a:lnSpc>
              </a:pPr>
              <a:r>
                <a:rPr lang="en-US" b="true" sz="5600">
                  <a:solidFill>
                    <a:srgbClr val="000000"/>
                  </a:solidFill>
                  <a:latin typeface="Decalotype Bold"/>
                  <a:ea typeface="Decalotype Bold"/>
                  <a:cs typeface="Decalotype Bold"/>
                  <a:sym typeface="Decalotype Bold"/>
                </a:rPr>
                <a:t>Final Draft</a:t>
              </a:r>
            </a:p>
          </p:txBody>
        </p:sp>
        <p:sp>
          <p:nvSpPr>
            <p:cNvPr name="TextBox 9" id="9"/>
            <p:cNvSpPr txBox="true"/>
            <p:nvPr/>
          </p:nvSpPr>
          <p:spPr>
            <a:xfrm rot="0">
              <a:off x="0" y="1765707"/>
              <a:ext cx="9083880" cy="647700"/>
            </a:xfrm>
            <a:prstGeom prst="rect">
              <a:avLst/>
            </a:prstGeom>
          </p:spPr>
          <p:txBody>
            <a:bodyPr anchor="t" rtlCol="false" tIns="0" lIns="0" bIns="0" rIns="0">
              <a:spAutoFit/>
            </a:bodyPr>
            <a:lstStyle/>
            <a:p>
              <a:pPr algn="l" marL="0" indent="0" lvl="0">
                <a:lnSpc>
                  <a:spcPts val="3900"/>
                </a:lnSpc>
                <a:spcBef>
                  <a:spcPct val="0"/>
                </a:spcBef>
              </a:pPr>
            </a:p>
          </p:txBody>
        </p:sp>
      </p:grpSp>
      <p:grpSp>
        <p:nvGrpSpPr>
          <p:cNvPr name="Group 10" id="10"/>
          <p:cNvGrpSpPr/>
          <p:nvPr/>
        </p:nvGrpSpPr>
        <p:grpSpPr>
          <a:xfrm rot="0">
            <a:off x="1028700" y="5052060"/>
            <a:ext cx="6431910" cy="2751808"/>
            <a:chOff x="0" y="0"/>
            <a:chExt cx="8575880" cy="3669077"/>
          </a:xfrm>
        </p:grpSpPr>
        <p:sp>
          <p:nvSpPr>
            <p:cNvPr name="TextBox 11" id="11"/>
            <p:cNvSpPr txBox="true"/>
            <p:nvPr/>
          </p:nvSpPr>
          <p:spPr>
            <a:xfrm rot="0">
              <a:off x="0" y="1872239"/>
              <a:ext cx="8575880" cy="1796838"/>
            </a:xfrm>
            <a:prstGeom prst="rect">
              <a:avLst/>
            </a:prstGeom>
          </p:spPr>
          <p:txBody>
            <a:bodyPr anchor="t" rtlCol="false" tIns="0" lIns="0" bIns="0" rIns="0">
              <a:spAutoFit/>
            </a:bodyPr>
            <a:lstStyle/>
            <a:p>
              <a:pPr algn="l" marL="496571" indent="-248285" lvl="1">
                <a:lnSpc>
                  <a:spcPts val="3680"/>
                </a:lnSpc>
                <a:spcBef>
                  <a:spcPct val="0"/>
                </a:spcBef>
                <a:buFont typeface="Arial"/>
                <a:buChar char="•"/>
              </a:pPr>
              <a:r>
                <a:rPr lang="en-US" sz="2300">
                  <a:solidFill>
                    <a:srgbClr val="000000"/>
                  </a:solidFill>
                  <a:latin typeface="Decalotype"/>
                  <a:ea typeface="Decalotype"/>
                  <a:cs typeface="Decalotype"/>
                  <a:sym typeface="Decalotype"/>
                </a:rPr>
                <a:t>Min. </a:t>
              </a:r>
              <a:r>
                <a:rPr lang="en-US" sz="2300" u="none">
                  <a:solidFill>
                    <a:srgbClr val="000000"/>
                  </a:solidFill>
                  <a:latin typeface="Decalotype"/>
                  <a:ea typeface="Decalotype"/>
                  <a:cs typeface="Decalotype"/>
                  <a:sym typeface="Decalotype"/>
                </a:rPr>
                <a:t>50’ buffer along all waters of the </a:t>
              </a:r>
              <a:r>
                <a:rPr lang="en-US" b="true" sz="2300" i="true" u="none">
                  <a:solidFill>
                    <a:srgbClr val="000000"/>
                  </a:solidFill>
                  <a:latin typeface="Decalotype Bold Italics"/>
                  <a:ea typeface="Decalotype Bold Italics"/>
                  <a:cs typeface="Decalotype Bold Italics"/>
                  <a:sym typeface="Decalotype Bold Italics"/>
                </a:rPr>
                <a:t>state</a:t>
              </a:r>
            </a:p>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Min. 100' buffer  along all waters of the state within watersheds draining 50 or more acres.</a:t>
              </a:r>
            </a:p>
          </p:txBody>
        </p:sp>
        <p:sp>
          <p:nvSpPr>
            <p:cNvPr name="TextBox 12" id="12"/>
            <p:cNvSpPr txBox="true"/>
            <p:nvPr/>
          </p:nvSpPr>
          <p:spPr>
            <a:xfrm rot="0">
              <a:off x="0" y="-28575"/>
              <a:ext cx="8575880" cy="1420495"/>
            </a:xfrm>
            <a:prstGeom prst="rect">
              <a:avLst/>
            </a:prstGeom>
          </p:spPr>
          <p:txBody>
            <a:bodyPr anchor="t" rtlCol="false" tIns="0" lIns="0" bIns="0" rIns="0">
              <a:spAutoFit/>
            </a:bodyPr>
            <a:lstStyle/>
            <a:p>
              <a:pPr algn="l" marL="0" indent="0" lvl="0">
                <a:lnSpc>
                  <a:spcPts val="4289"/>
                </a:lnSpc>
                <a:spcBef>
                  <a:spcPct val="0"/>
                </a:spcBef>
              </a:pPr>
              <a:r>
                <a:rPr lang="en-US" b="true" sz="3299" u="none">
                  <a:solidFill>
                    <a:srgbClr val="000000"/>
                  </a:solidFill>
                  <a:latin typeface="Decalotype Bold"/>
                  <a:ea typeface="Decalotype Bold"/>
                  <a:cs typeface="Decalotype Bold"/>
                  <a:sym typeface="Decalotype Bold"/>
                </a:rPr>
                <a:t>Riparian Buffer Requirements - All Developments</a:t>
              </a:r>
            </a:p>
          </p:txBody>
        </p:sp>
      </p:grpSp>
      <p:grpSp>
        <p:nvGrpSpPr>
          <p:cNvPr name="Group 13" id="13"/>
          <p:cNvGrpSpPr/>
          <p:nvPr/>
        </p:nvGrpSpPr>
        <p:grpSpPr>
          <a:xfrm rot="0">
            <a:off x="1028700" y="2466888"/>
            <a:ext cx="6812910" cy="1742158"/>
            <a:chOff x="0" y="0"/>
            <a:chExt cx="9083880" cy="2322877"/>
          </a:xfrm>
        </p:grpSpPr>
        <p:sp>
          <p:nvSpPr>
            <p:cNvPr name="TextBox 14" id="14"/>
            <p:cNvSpPr txBox="true"/>
            <p:nvPr/>
          </p:nvSpPr>
          <p:spPr>
            <a:xfrm rot="0">
              <a:off x="0" y="1148339"/>
              <a:ext cx="9083880" cy="1174538"/>
            </a:xfrm>
            <a:prstGeom prst="rect">
              <a:avLst/>
            </a:prstGeom>
          </p:spPr>
          <p:txBody>
            <a:bodyPr anchor="t" rtlCol="false" tIns="0" lIns="0" bIns="0" rIns="0">
              <a:spAutoFit/>
            </a:bodyPr>
            <a:lstStyle/>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Unzoned areas - 1.5 acre min.lot size requirement applies</a:t>
              </a:r>
            </a:p>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Zoned areas -SCDEC min. lot size requirements</a:t>
              </a:r>
            </a:p>
          </p:txBody>
        </p:sp>
        <p:sp>
          <p:nvSpPr>
            <p:cNvPr name="TextBox 15" id="15"/>
            <p:cNvSpPr txBox="true"/>
            <p:nvPr/>
          </p:nvSpPr>
          <p:spPr>
            <a:xfrm rot="0">
              <a:off x="0" y="-28575"/>
              <a:ext cx="9083880" cy="696595"/>
            </a:xfrm>
            <a:prstGeom prst="rect">
              <a:avLst/>
            </a:prstGeom>
          </p:spPr>
          <p:txBody>
            <a:bodyPr anchor="t" rtlCol="false" tIns="0" lIns="0" bIns="0" rIns="0">
              <a:spAutoFit/>
            </a:bodyPr>
            <a:lstStyle/>
            <a:p>
              <a:pPr algn="l" marL="0" indent="0" lvl="0">
                <a:lnSpc>
                  <a:spcPts val="4289"/>
                </a:lnSpc>
                <a:spcBef>
                  <a:spcPct val="0"/>
                </a:spcBef>
              </a:pPr>
              <a:r>
                <a:rPr lang="en-US" b="true" sz="3299">
                  <a:solidFill>
                    <a:srgbClr val="000000"/>
                  </a:solidFill>
                  <a:latin typeface="Decalotype Bold"/>
                  <a:ea typeface="Decalotype Bold"/>
                  <a:cs typeface="Decalotype Bold"/>
                  <a:sym typeface="Decalotype Bold"/>
                </a:rPr>
                <a:t>Subdivisions with 10 or more lots</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Tree of Life with Om Symbol Yoga"/>
          <p:cNvSpPr/>
          <p:nvPr/>
        </p:nvSpPr>
        <p:spPr>
          <a:xfrm flipH="false" flipV="false" rot="0">
            <a:off x="15287467" y="3146209"/>
            <a:ext cx="1198275" cy="1936606"/>
          </a:xfrm>
          <a:custGeom>
            <a:avLst/>
            <a:gdLst/>
            <a:ahLst/>
            <a:cxnLst/>
            <a:rect r="r" b="b" t="t" l="l"/>
            <a:pathLst>
              <a:path h="1936606" w="1198275">
                <a:moveTo>
                  <a:pt x="0" y="0"/>
                </a:moveTo>
                <a:lnTo>
                  <a:pt x="1198275" y="0"/>
                </a:lnTo>
                <a:lnTo>
                  <a:pt x="1198275" y="1936606"/>
                </a:lnTo>
                <a:lnTo>
                  <a:pt x="0" y="1936606"/>
                </a:lnTo>
                <a:lnTo>
                  <a:pt x="0" y="0"/>
                </a:lnTo>
                <a:close/>
              </a:path>
            </a:pathLst>
          </a:custGeom>
          <a:blipFill>
            <a:blip r:embed="rId2"/>
            <a:stretch>
              <a:fillRect l="0" t="0" r="0" b="0"/>
            </a:stretch>
          </a:blipFill>
        </p:spPr>
      </p:sp>
      <p:sp>
        <p:nvSpPr>
          <p:cNvPr name="Freeform 3" id="3"/>
          <p:cNvSpPr/>
          <p:nvPr/>
        </p:nvSpPr>
        <p:spPr>
          <a:xfrm flipH="false" flipV="false" rot="0">
            <a:off x="229586" y="240685"/>
            <a:ext cx="1333451" cy="1473815"/>
          </a:xfrm>
          <a:custGeom>
            <a:avLst/>
            <a:gdLst/>
            <a:ahLst/>
            <a:cxnLst/>
            <a:rect r="r" b="b" t="t" l="l"/>
            <a:pathLst>
              <a:path h="1473815" w="1333451">
                <a:moveTo>
                  <a:pt x="0" y="0"/>
                </a:moveTo>
                <a:lnTo>
                  <a:pt x="1333452" y="0"/>
                </a:lnTo>
                <a:lnTo>
                  <a:pt x="1333452" y="1473815"/>
                </a:lnTo>
                <a:lnTo>
                  <a:pt x="0" y="1473815"/>
                </a:lnTo>
                <a:lnTo>
                  <a:pt x="0" y="0"/>
                </a:lnTo>
                <a:close/>
              </a:path>
            </a:pathLst>
          </a:custGeom>
          <a:blipFill>
            <a:blip r:embed="rId3"/>
            <a:stretch>
              <a:fillRect l="0" t="0" r="0" b="0"/>
            </a:stretch>
          </a:blipFill>
        </p:spPr>
      </p:sp>
      <p:sp>
        <p:nvSpPr>
          <p:cNvPr name="AutoShape 4" id="4"/>
          <p:cNvSpPr/>
          <p:nvPr/>
        </p:nvSpPr>
        <p:spPr>
          <a:xfrm rot="0">
            <a:off x="1190625" y="5133975"/>
            <a:ext cx="16068675" cy="0"/>
          </a:xfrm>
          <a:prstGeom prst="line">
            <a:avLst/>
          </a:prstGeom>
          <a:ln cap="rnd" w="19050">
            <a:solidFill>
              <a:srgbClr val="04366B"/>
            </a:solidFill>
            <a:prstDash val="solid"/>
            <a:headEnd type="none" len="sm" w="sm"/>
            <a:tailEnd type="none" len="sm" w="sm"/>
          </a:ln>
        </p:spPr>
      </p:sp>
      <p:grpSp>
        <p:nvGrpSpPr>
          <p:cNvPr name="Group 5" id="5"/>
          <p:cNvGrpSpPr/>
          <p:nvPr/>
        </p:nvGrpSpPr>
        <p:grpSpPr>
          <a:xfrm rot="0">
            <a:off x="1028700" y="4981575"/>
            <a:ext cx="323850" cy="323850"/>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grpSp>
        <p:nvGrpSpPr>
          <p:cNvPr name="Group 7" id="7"/>
          <p:cNvGrpSpPr/>
          <p:nvPr/>
        </p:nvGrpSpPr>
        <p:grpSpPr>
          <a:xfrm rot="0">
            <a:off x="4869875" y="5082815"/>
            <a:ext cx="323850" cy="323850"/>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grpSp>
        <p:nvGrpSpPr>
          <p:cNvPr name="Group 9" id="9"/>
          <p:cNvGrpSpPr/>
          <p:nvPr/>
        </p:nvGrpSpPr>
        <p:grpSpPr>
          <a:xfrm rot="0">
            <a:off x="9384608" y="5082815"/>
            <a:ext cx="425090" cy="425090"/>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grpSp>
        <p:nvGrpSpPr>
          <p:cNvPr name="Group 11" id="11"/>
          <p:cNvGrpSpPr/>
          <p:nvPr/>
        </p:nvGrpSpPr>
        <p:grpSpPr>
          <a:xfrm rot="0">
            <a:off x="14204142" y="4981575"/>
            <a:ext cx="323850" cy="323850"/>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sp>
        <p:nvSpPr>
          <p:cNvPr name="TextBox 13" id="13"/>
          <p:cNvSpPr txBox="true"/>
          <p:nvPr/>
        </p:nvSpPr>
        <p:spPr>
          <a:xfrm rot="0">
            <a:off x="1028700" y="2076450"/>
            <a:ext cx="16230600" cy="1228725"/>
          </a:xfrm>
          <a:prstGeom prst="rect">
            <a:avLst/>
          </a:prstGeom>
        </p:spPr>
        <p:txBody>
          <a:bodyPr anchor="t" rtlCol="false" tIns="0" lIns="0" bIns="0" rIns="0">
            <a:spAutoFit/>
          </a:bodyPr>
          <a:lstStyle/>
          <a:p>
            <a:pPr algn="l" marL="0" indent="0" lvl="0">
              <a:lnSpc>
                <a:spcPts val="9600"/>
              </a:lnSpc>
              <a:spcBef>
                <a:spcPct val="0"/>
              </a:spcBef>
            </a:pPr>
            <a:r>
              <a:rPr lang="en-US" b="true" sz="8000">
                <a:solidFill>
                  <a:srgbClr val="000000"/>
                </a:solidFill>
                <a:latin typeface="Decalotype Bold"/>
                <a:ea typeface="Decalotype Bold"/>
                <a:cs typeface="Decalotype Bold"/>
                <a:sym typeface="Decalotype Bold"/>
              </a:rPr>
              <a:t>Timeline</a:t>
            </a:r>
          </a:p>
        </p:txBody>
      </p:sp>
      <p:sp>
        <p:nvSpPr>
          <p:cNvPr name="TextBox 14" id="14"/>
          <p:cNvSpPr txBox="true"/>
          <p:nvPr/>
        </p:nvSpPr>
        <p:spPr>
          <a:xfrm rot="0">
            <a:off x="896312" y="5815881"/>
            <a:ext cx="3060125" cy="1635125"/>
          </a:xfrm>
          <a:prstGeom prst="rect">
            <a:avLst/>
          </a:prstGeom>
        </p:spPr>
        <p:txBody>
          <a:bodyPr anchor="t" rtlCol="false" tIns="0" lIns="0" bIns="0" rIns="0">
            <a:spAutoFit/>
          </a:bodyPr>
          <a:lstStyle/>
          <a:p>
            <a:pPr algn="l">
              <a:lnSpc>
                <a:spcPts val="3249"/>
              </a:lnSpc>
            </a:pPr>
            <a:r>
              <a:rPr lang="en-US" sz="2499" b="true">
                <a:solidFill>
                  <a:srgbClr val="000000"/>
                </a:solidFill>
                <a:latin typeface="Decalotype Bold"/>
                <a:ea typeface="Decalotype Bold"/>
                <a:cs typeface="Decalotype Bold"/>
                <a:sym typeface="Decalotype Bold"/>
              </a:rPr>
              <a:t>Five(5) P&amp;D Committee Presentations &amp; </a:t>
            </a:r>
          </a:p>
          <a:p>
            <a:pPr algn="l" marL="0" indent="0" lvl="0">
              <a:lnSpc>
                <a:spcPts val="3249"/>
              </a:lnSpc>
              <a:spcBef>
                <a:spcPct val="0"/>
              </a:spcBef>
            </a:pPr>
            <a:r>
              <a:rPr lang="en-US" b="true" sz="2499">
                <a:solidFill>
                  <a:srgbClr val="000000"/>
                </a:solidFill>
                <a:latin typeface="Decalotype Bold"/>
                <a:ea typeface="Decalotype Bold"/>
                <a:cs typeface="Decalotype Bold"/>
                <a:sym typeface="Decalotype Bold"/>
              </a:rPr>
              <a:t>Draft Ordinance Approved</a:t>
            </a:r>
          </a:p>
        </p:txBody>
      </p:sp>
      <p:sp>
        <p:nvSpPr>
          <p:cNvPr name="TextBox 15" id="15"/>
          <p:cNvSpPr txBox="true"/>
          <p:nvPr/>
        </p:nvSpPr>
        <p:spPr>
          <a:xfrm rot="0">
            <a:off x="896312" y="7661212"/>
            <a:ext cx="3364925" cy="422275"/>
          </a:xfrm>
          <a:prstGeom prst="rect">
            <a:avLst/>
          </a:prstGeom>
        </p:spPr>
        <p:txBody>
          <a:bodyPr anchor="t" rtlCol="false" tIns="0" lIns="0" bIns="0" rIns="0">
            <a:spAutoFit/>
          </a:bodyPr>
          <a:lstStyle/>
          <a:p>
            <a:pPr algn="l" marL="0" indent="0" lvl="0">
              <a:lnSpc>
                <a:spcPts val="3499"/>
              </a:lnSpc>
              <a:spcBef>
                <a:spcPct val="0"/>
              </a:spcBef>
            </a:pPr>
            <a:r>
              <a:rPr lang="en-US" sz="2499">
                <a:solidFill>
                  <a:srgbClr val="000000"/>
                </a:solidFill>
                <a:latin typeface="Decalotype"/>
                <a:ea typeface="Decalotype"/>
                <a:cs typeface="Decalotype"/>
                <a:sym typeface="Decalotype"/>
              </a:rPr>
              <a:t>May -August 2023</a:t>
            </a:r>
          </a:p>
        </p:txBody>
      </p:sp>
      <p:sp>
        <p:nvSpPr>
          <p:cNvPr name="TextBox 16" id="16"/>
          <p:cNvSpPr txBox="true"/>
          <p:nvPr/>
        </p:nvSpPr>
        <p:spPr>
          <a:xfrm rot="0">
            <a:off x="4869875" y="5815881"/>
            <a:ext cx="3364925" cy="1225550"/>
          </a:xfrm>
          <a:prstGeom prst="rect">
            <a:avLst/>
          </a:prstGeom>
        </p:spPr>
        <p:txBody>
          <a:bodyPr anchor="t" rtlCol="false" tIns="0" lIns="0" bIns="0" rIns="0">
            <a:spAutoFit/>
          </a:bodyPr>
          <a:lstStyle/>
          <a:p>
            <a:pPr algn="l">
              <a:lnSpc>
                <a:spcPts val="3250"/>
              </a:lnSpc>
            </a:pPr>
            <a:r>
              <a:rPr lang="en-US" sz="2500" b="true">
                <a:solidFill>
                  <a:srgbClr val="000000"/>
                </a:solidFill>
                <a:latin typeface="Decalotype Bold"/>
                <a:ea typeface="Decalotype Bold"/>
                <a:cs typeface="Decalotype Bold"/>
                <a:sym typeface="Decalotype Bold"/>
              </a:rPr>
              <a:t>1st &amp; 2nd Reading</a:t>
            </a:r>
          </a:p>
          <a:p>
            <a:pPr algn="l">
              <a:lnSpc>
                <a:spcPts val="3250"/>
              </a:lnSpc>
            </a:pPr>
            <a:r>
              <a:rPr lang="en-US" sz="2500" b="true">
                <a:solidFill>
                  <a:srgbClr val="000000"/>
                </a:solidFill>
                <a:latin typeface="Decalotype Bold"/>
                <a:ea typeface="Decalotype Bold"/>
                <a:cs typeface="Decalotype Bold"/>
                <a:sym typeface="Decalotype Bold"/>
              </a:rPr>
              <a:t>HBA, GGAR, and</a:t>
            </a:r>
          </a:p>
          <a:p>
            <a:pPr algn="l" marL="0" indent="0" lvl="0">
              <a:lnSpc>
                <a:spcPts val="3250"/>
              </a:lnSpc>
              <a:spcBef>
                <a:spcPct val="0"/>
              </a:spcBef>
            </a:pPr>
            <a:r>
              <a:rPr lang="en-US" b="true" sz="2500">
                <a:solidFill>
                  <a:srgbClr val="000000"/>
                </a:solidFill>
                <a:latin typeface="Decalotype Bold"/>
                <a:ea typeface="Decalotype Bold"/>
                <a:cs typeface="Decalotype Bold"/>
                <a:sym typeface="Decalotype Bold"/>
              </a:rPr>
              <a:t>Upstate Forever Meeting</a:t>
            </a:r>
          </a:p>
        </p:txBody>
      </p:sp>
      <p:sp>
        <p:nvSpPr>
          <p:cNvPr name="TextBox 17" id="17"/>
          <p:cNvSpPr txBox="true"/>
          <p:nvPr/>
        </p:nvSpPr>
        <p:spPr>
          <a:xfrm rot="0">
            <a:off x="4869875" y="7745984"/>
            <a:ext cx="3364925" cy="422275"/>
          </a:xfrm>
          <a:prstGeom prst="rect">
            <a:avLst/>
          </a:prstGeom>
        </p:spPr>
        <p:txBody>
          <a:bodyPr anchor="t" rtlCol="false" tIns="0" lIns="0" bIns="0" rIns="0">
            <a:spAutoFit/>
          </a:bodyPr>
          <a:lstStyle/>
          <a:p>
            <a:pPr algn="l" marL="0" indent="0" lvl="0">
              <a:lnSpc>
                <a:spcPts val="3499"/>
              </a:lnSpc>
              <a:spcBef>
                <a:spcPct val="0"/>
              </a:spcBef>
            </a:pPr>
            <a:r>
              <a:rPr lang="en-US" sz="2499">
                <a:solidFill>
                  <a:srgbClr val="000000"/>
                </a:solidFill>
                <a:latin typeface="Decalotype"/>
                <a:ea typeface="Decalotype"/>
                <a:cs typeface="Decalotype"/>
                <a:sym typeface="Decalotype"/>
              </a:rPr>
              <a:t>September 2023</a:t>
            </a:r>
          </a:p>
        </p:txBody>
      </p:sp>
      <p:sp>
        <p:nvSpPr>
          <p:cNvPr name="TextBox 18" id="18"/>
          <p:cNvSpPr txBox="true"/>
          <p:nvPr/>
        </p:nvSpPr>
        <p:spPr>
          <a:xfrm rot="0">
            <a:off x="9384608" y="5815881"/>
            <a:ext cx="2869625" cy="1635125"/>
          </a:xfrm>
          <a:prstGeom prst="rect">
            <a:avLst/>
          </a:prstGeom>
        </p:spPr>
        <p:txBody>
          <a:bodyPr anchor="t" rtlCol="false" tIns="0" lIns="0" bIns="0" rIns="0">
            <a:spAutoFit/>
          </a:bodyPr>
          <a:lstStyle/>
          <a:p>
            <a:pPr algn="l" marL="0" indent="0" lvl="0">
              <a:lnSpc>
                <a:spcPts val="3249"/>
              </a:lnSpc>
              <a:spcBef>
                <a:spcPct val="0"/>
              </a:spcBef>
            </a:pPr>
            <a:r>
              <a:rPr lang="en-US" b="true" sz="2499">
                <a:solidFill>
                  <a:srgbClr val="000000"/>
                </a:solidFill>
                <a:latin typeface="Decalotype Bold"/>
                <a:ea typeface="Decalotype Bold"/>
                <a:cs typeface="Decalotype Bold"/>
                <a:sym typeface="Decalotype Bold"/>
              </a:rPr>
              <a:t>Two (2) Stakeholder Workshops &amp; multiple canceled public hearings and readings</a:t>
            </a:r>
          </a:p>
        </p:txBody>
      </p:sp>
      <p:sp>
        <p:nvSpPr>
          <p:cNvPr name="TextBox 19" id="19"/>
          <p:cNvSpPr txBox="true"/>
          <p:nvPr/>
        </p:nvSpPr>
        <p:spPr>
          <a:xfrm rot="0">
            <a:off x="9384608" y="7848537"/>
            <a:ext cx="3364925" cy="422275"/>
          </a:xfrm>
          <a:prstGeom prst="rect">
            <a:avLst/>
          </a:prstGeom>
        </p:spPr>
        <p:txBody>
          <a:bodyPr anchor="t" rtlCol="false" tIns="0" lIns="0" bIns="0" rIns="0">
            <a:spAutoFit/>
          </a:bodyPr>
          <a:lstStyle/>
          <a:p>
            <a:pPr algn="l" marL="0" indent="0" lvl="0">
              <a:lnSpc>
                <a:spcPts val="3499"/>
              </a:lnSpc>
              <a:spcBef>
                <a:spcPct val="0"/>
              </a:spcBef>
            </a:pPr>
            <a:r>
              <a:rPr lang="en-US" sz="2499">
                <a:solidFill>
                  <a:srgbClr val="000000"/>
                </a:solidFill>
                <a:latin typeface="Decalotype"/>
                <a:ea typeface="Decalotype"/>
                <a:cs typeface="Decalotype"/>
                <a:sym typeface="Decalotype"/>
              </a:rPr>
              <a:t>October - November 2023</a:t>
            </a:r>
          </a:p>
        </p:txBody>
      </p:sp>
      <p:sp>
        <p:nvSpPr>
          <p:cNvPr name="TextBox 20" id="20"/>
          <p:cNvSpPr txBox="true"/>
          <p:nvPr/>
        </p:nvSpPr>
        <p:spPr>
          <a:xfrm rot="0">
            <a:off x="14204142" y="5626968"/>
            <a:ext cx="3364925" cy="406400"/>
          </a:xfrm>
          <a:prstGeom prst="rect">
            <a:avLst/>
          </a:prstGeom>
        </p:spPr>
        <p:txBody>
          <a:bodyPr anchor="t" rtlCol="false" tIns="0" lIns="0" bIns="0" rIns="0">
            <a:spAutoFit/>
          </a:bodyPr>
          <a:lstStyle/>
          <a:p>
            <a:pPr algn="l" marL="0" indent="0" lvl="0">
              <a:lnSpc>
                <a:spcPts val="3250"/>
              </a:lnSpc>
              <a:spcBef>
                <a:spcPct val="0"/>
              </a:spcBef>
            </a:pPr>
            <a:r>
              <a:rPr lang="en-US" b="true" sz="2500">
                <a:solidFill>
                  <a:srgbClr val="000000"/>
                </a:solidFill>
                <a:latin typeface="Decalotype Bold"/>
                <a:ea typeface="Decalotype Bold"/>
                <a:cs typeface="Decalotype Bold"/>
                <a:sym typeface="Decalotype Bold"/>
              </a:rPr>
              <a:t>Public Hearing &amp; Adoption</a:t>
            </a:r>
          </a:p>
        </p:txBody>
      </p:sp>
      <p:sp>
        <p:nvSpPr>
          <p:cNvPr name="TextBox 21" id="21"/>
          <p:cNvSpPr txBox="true"/>
          <p:nvPr/>
        </p:nvSpPr>
        <p:spPr>
          <a:xfrm rot="0">
            <a:off x="14204142" y="7802500"/>
            <a:ext cx="3364925" cy="422275"/>
          </a:xfrm>
          <a:prstGeom prst="rect">
            <a:avLst/>
          </a:prstGeom>
        </p:spPr>
        <p:txBody>
          <a:bodyPr anchor="t" rtlCol="false" tIns="0" lIns="0" bIns="0" rIns="0">
            <a:spAutoFit/>
          </a:bodyPr>
          <a:lstStyle/>
          <a:p>
            <a:pPr algn="l" marL="0" indent="0" lvl="0">
              <a:lnSpc>
                <a:spcPts val="3499"/>
              </a:lnSpc>
              <a:spcBef>
                <a:spcPct val="0"/>
              </a:spcBef>
            </a:pPr>
            <a:r>
              <a:rPr lang="en-US" sz="2499">
                <a:solidFill>
                  <a:srgbClr val="000000"/>
                </a:solidFill>
                <a:latin typeface="Decalotype"/>
                <a:ea typeface="Decalotype"/>
                <a:cs typeface="Decalotype"/>
                <a:sym typeface="Decalotype"/>
              </a:rPr>
              <a:t>October - November 2023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2740955" y="1028700"/>
            <a:ext cx="4518345" cy="8229600"/>
          </a:xfrm>
          <a:custGeom>
            <a:avLst/>
            <a:gdLst/>
            <a:ahLst/>
            <a:cxnLst/>
            <a:rect r="r" b="b" t="t" l="l"/>
            <a:pathLst>
              <a:path h="8229600" w="4518345">
                <a:moveTo>
                  <a:pt x="0" y="0"/>
                </a:moveTo>
                <a:lnTo>
                  <a:pt x="4518345" y="0"/>
                </a:lnTo>
                <a:lnTo>
                  <a:pt x="4518345" y="8229600"/>
                </a:lnTo>
                <a:lnTo>
                  <a:pt x="0" y="8229600"/>
                </a:lnTo>
                <a:lnTo>
                  <a:pt x="0" y="0"/>
                </a:lnTo>
                <a:close/>
              </a:path>
            </a:pathLst>
          </a:custGeom>
          <a:blipFill>
            <a:blip r:embed="rId3"/>
            <a:stretch>
              <a:fillRect l="-41068" t="0" r="-41068" b="0"/>
            </a:stretch>
          </a:blipFill>
        </p:spPr>
      </p:sp>
      <p:sp>
        <p:nvSpPr>
          <p:cNvPr name="Freeform 6" id="6"/>
          <p:cNvSpPr/>
          <p:nvPr/>
        </p:nvSpPr>
        <p:spPr>
          <a:xfrm flipH="false" flipV="false" rot="0">
            <a:off x="7841610" y="1028700"/>
            <a:ext cx="4518345" cy="8229600"/>
          </a:xfrm>
          <a:custGeom>
            <a:avLst/>
            <a:gdLst/>
            <a:ahLst/>
            <a:cxnLst/>
            <a:rect r="r" b="b" t="t" l="l"/>
            <a:pathLst>
              <a:path h="8229600" w="4518345">
                <a:moveTo>
                  <a:pt x="0" y="0"/>
                </a:moveTo>
                <a:lnTo>
                  <a:pt x="4518345" y="0"/>
                </a:lnTo>
                <a:lnTo>
                  <a:pt x="4518345" y="8229600"/>
                </a:lnTo>
                <a:lnTo>
                  <a:pt x="0" y="8229600"/>
                </a:lnTo>
                <a:lnTo>
                  <a:pt x="0" y="0"/>
                </a:lnTo>
                <a:close/>
              </a:path>
            </a:pathLst>
          </a:custGeom>
          <a:blipFill>
            <a:blip r:embed="rId4"/>
            <a:stretch>
              <a:fillRect l="-69827" t="0" r="-69827" b="0"/>
            </a:stretch>
          </a:blipFill>
        </p:spPr>
      </p:sp>
      <p:sp>
        <p:nvSpPr>
          <p:cNvPr name="TextBox 7" id="7"/>
          <p:cNvSpPr txBox="true"/>
          <p:nvPr/>
        </p:nvSpPr>
        <p:spPr>
          <a:xfrm rot="0">
            <a:off x="1028700" y="2197648"/>
            <a:ext cx="6812910" cy="495300"/>
          </a:xfrm>
          <a:prstGeom prst="rect">
            <a:avLst/>
          </a:prstGeom>
        </p:spPr>
        <p:txBody>
          <a:bodyPr anchor="t" rtlCol="false" tIns="0" lIns="0" bIns="0" rIns="0">
            <a:spAutoFit/>
          </a:bodyPr>
          <a:lstStyle/>
          <a:p>
            <a:pPr algn="l" marL="0" indent="0" lvl="0">
              <a:lnSpc>
                <a:spcPts val="3900"/>
              </a:lnSpc>
              <a:spcBef>
                <a:spcPct val="0"/>
              </a:spcBef>
            </a:pPr>
          </a:p>
        </p:txBody>
      </p:sp>
      <p:grpSp>
        <p:nvGrpSpPr>
          <p:cNvPr name="Group 8" id="8"/>
          <p:cNvGrpSpPr/>
          <p:nvPr/>
        </p:nvGrpSpPr>
        <p:grpSpPr>
          <a:xfrm rot="0">
            <a:off x="1028700" y="5143500"/>
            <a:ext cx="6431910" cy="2675608"/>
            <a:chOff x="0" y="0"/>
            <a:chExt cx="8575880" cy="3567477"/>
          </a:xfrm>
        </p:grpSpPr>
        <p:sp>
          <p:nvSpPr>
            <p:cNvPr name="TextBox 9" id="9"/>
            <p:cNvSpPr txBox="true"/>
            <p:nvPr/>
          </p:nvSpPr>
          <p:spPr>
            <a:xfrm rot="0">
              <a:off x="0" y="1148339"/>
              <a:ext cx="8575880" cy="2419138"/>
            </a:xfrm>
            <a:prstGeom prst="rect">
              <a:avLst/>
            </a:prstGeom>
          </p:spPr>
          <p:txBody>
            <a:bodyPr anchor="t" rtlCol="false" tIns="0" lIns="0" bIns="0" rIns="0">
              <a:spAutoFit/>
            </a:bodyPr>
            <a:lstStyle/>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Delineation of all jurisdictional waters or streams classified as waters of the state. </a:t>
              </a:r>
            </a:p>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No disturbance in the buffer area</a:t>
              </a:r>
            </a:p>
            <a:p>
              <a:pPr algn="l">
                <a:lnSpc>
                  <a:spcPts val="3680"/>
                </a:lnSpc>
                <a:spcBef>
                  <a:spcPct val="0"/>
                </a:spcBef>
              </a:pPr>
            </a:p>
          </p:txBody>
        </p:sp>
        <p:sp>
          <p:nvSpPr>
            <p:cNvPr name="TextBox 10" id="10"/>
            <p:cNvSpPr txBox="true"/>
            <p:nvPr/>
          </p:nvSpPr>
          <p:spPr>
            <a:xfrm rot="0">
              <a:off x="0" y="-28575"/>
              <a:ext cx="8575880" cy="696595"/>
            </a:xfrm>
            <a:prstGeom prst="rect">
              <a:avLst/>
            </a:prstGeom>
          </p:spPr>
          <p:txBody>
            <a:bodyPr anchor="t" rtlCol="false" tIns="0" lIns="0" bIns="0" rIns="0">
              <a:spAutoFit/>
            </a:bodyPr>
            <a:lstStyle/>
            <a:p>
              <a:pPr algn="l" marL="0" indent="0" lvl="0">
                <a:lnSpc>
                  <a:spcPts val="4289"/>
                </a:lnSpc>
                <a:spcBef>
                  <a:spcPct val="0"/>
                </a:spcBef>
              </a:pPr>
              <a:r>
                <a:rPr lang="en-US" b="true" sz="3299">
                  <a:solidFill>
                    <a:srgbClr val="000000"/>
                  </a:solidFill>
                  <a:latin typeface="Decalotype Bold"/>
                  <a:ea typeface="Decalotype Bold"/>
                  <a:cs typeface="Decalotype Bold"/>
                  <a:sym typeface="Decalotype Bold"/>
                </a:rPr>
                <a:t>Grading Permit Phase</a:t>
              </a:r>
            </a:p>
          </p:txBody>
        </p:sp>
      </p:grpSp>
      <p:grpSp>
        <p:nvGrpSpPr>
          <p:cNvPr name="Group 11" id="11"/>
          <p:cNvGrpSpPr/>
          <p:nvPr/>
        </p:nvGrpSpPr>
        <p:grpSpPr>
          <a:xfrm rot="0">
            <a:off x="1120178" y="2235748"/>
            <a:ext cx="6812910" cy="2208883"/>
            <a:chOff x="0" y="0"/>
            <a:chExt cx="9083880" cy="2945177"/>
          </a:xfrm>
        </p:grpSpPr>
        <p:sp>
          <p:nvSpPr>
            <p:cNvPr name="TextBox 12" id="12"/>
            <p:cNvSpPr txBox="true"/>
            <p:nvPr/>
          </p:nvSpPr>
          <p:spPr>
            <a:xfrm rot="0">
              <a:off x="0" y="1148339"/>
              <a:ext cx="9083880" cy="1796838"/>
            </a:xfrm>
            <a:prstGeom prst="rect">
              <a:avLst/>
            </a:prstGeom>
          </p:spPr>
          <p:txBody>
            <a:bodyPr anchor="t" rtlCol="false" tIns="0" lIns="0" bIns="0" rIns="0">
              <a:spAutoFit/>
            </a:bodyPr>
            <a:lstStyle/>
            <a:p>
              <a:pPr algn="l" marL="496571" indent="-248285" lvl="1">
                <a:lnSpc>
                  <a:spcPts val="3680"/>
                </a:lnSpc>
                <a:buFont typeface="Arial"/>
                <a:buChar char="•"/>
              </a:pPr>
              <a:r>
                <a:rPr lang="en-US" sz="2300">
                  <a:solidFill>
                    <a:srgbClr val="000000"/>
                  </a:solidFill>
                  <a:latin typeface="Decalotype"/>
                  <a:ea typeface="Decalotype"/>
                  <a:cs typeface="Decalotype"/>
                  <a:sym typeface="Decalotype"/>
                </a:rPr>
                <a:t>Submittal Requirements</a:t>
              </a:r>
            </a:p>
            <a:p>
              <a:pPr algn="l" marL="496571" indent="-248285" lvl="1">
                <a:lnSpc>
                  <a:spcPts val="3680"/>
                </a:lnSpc>
                <a:spcBef>
                  <a:spcPct val="0"/>
                </a:spcBef>
                <a:buFont typeface="Arial"/>
                <a:buChar char="•"/>
              </a:pPr>
              <a:r>
                <a:rPr lang="en-US" sz="2300">
                  <a:solidFill>
                    <a:srgbClr val="000000"/>
                  </a:solidFill>
                  <a:latin typeface="Decalotype"/>
                  <a:ea typeface="Decalotype"/>
                  <a:cs typeface="Decalotype"/>
                  <a:sym typeface="Decalotype"/>
                </a:rPr>
                <a:t>Coordination with Land Development (Stream Classification)</a:t>
              </a:r>
            </a:p>
          </p:txBody>
        </p:sp>
        <p:sp>
          <p:nvSpPr>
            <p:cNvPr name="TextBox 13" id="13"/>
            <p:cNvSpPr txBox="true"/>
            <p:nvPr/>
          </p:nvSpPr>
          <p:spPr>
            <a:xfrm rot="0">
              <a:off x="0" y="-28575"/>
              <a:ext cx="9083880" cy="696595"/>
            </a:xfrm>
            <a:prstGeom prst="rect">
              <a:avLst/>
            </a:prstGeom>
          </p:spPr>
          <p:txBody>
            <a:bodyPr anchor="t" rtlCol="false" tIns="0" lIns="0" bIns="0" rIns="0">
              <a:spAutoFit/>
            </a:bodyPr>
            <a:lstStyle/>
            <a:p>
              <a:pPr algn="l" marL="0" indent="0" lvl="0">
                <a:lnSpc>
                  <a:spcPts val="4289"/>
                </a:lnSpc>
                <a:spcBef>
                  <a:spcPct val="0"/>
                </a:spcBef>
              </a:pPr>
              <a:r>
                <a:rPr lang="en-US" b="true" sz="3299">
                  <a:solidFill>
                    <a:srgbClr val="000000"/>
                  </a:solidFill>
                  <a:latin typeface="Decalotype Bold"/>
                  <a:ea typeface="Decalotype Bold"/>
                  <a:cs typeface="Decalotype Bold"/>
                  <a:sym typeface="Decalotype Bold"/>
                </a:rPr>
                <a:t>Preliminary Plan Phase</a:t>
              </a:r>
            </a:p>
          </p:txBody>
        </p:sp>
      </p:grpSp>
      <p:sp>
        <p:nvSpPr>
          <p:cNvPr name="TextBox 14" id="14"/>
          <p:cNvSpPr txBox="true"/>
          <p:nvPr/>
        </p:nvSpPr>
        <p:spPr>
          <a:xfrm rot="0">
            <a:off x="1120178" y="1019175"/>
            <a:ext cx="10473239" cy="771525"/>
          </a:xfrm>
          <a:prstGeom prst="rect">
            <a:avLst/>
          </a:prstGeom>
        </p:spPr>
        <p:txBody>
          <a:bodyPr anchor="t" rtlCol="false" tIns="0" lIns="0" bIns="0" rIns="0">
            <a:spAutoFit/>
          </a:bodyPr>
          <a:lstStyle/>
          <a:p>
            <a:pPr algn="l">
              <a:lnSpc>
                <a:spcPts val="6000"/>
              </a:lnSpc>
            </a:pPr>
            <a:r>
              <a:rPr lang="en-US" sz="5000" b="true">
                <a:solidFill>
                  <a:srgbClr val="000000"/>
                </a:solidFill>
                <a:latin typeface="Decalotype Bold"/>
                <a:ea typeface="Decalotype Bold"/>
                <a:cs typeface="Decalotype Bold"/>
                <a:sym typeface="Decalotype Bold"/>
              </a:rPr>
              <a:t>Ordinance Administration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38228"/>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8976932" y="0"/>
            <a:ext cx="9311068" cy="10287000"/>
          </a:xfrm>
          <a:custGeom>
            <a:avLst/>
            <a:gdLst/>
            <a:ahLst/>
            <a:cxnLst/>
            <a:rect r="r" b="b" t="t" l="l"/>
            <a:pathLst>
              <a:path h="10287000" w="9311068">
                <a:moveTo>
                  <a:pt x="0" y="0"/>
                </a:moveTo>
                <a:lnTo>
                  <a:pt x="9311068" y="0"/>
                </a:lnTo>
                <a:lnTo>
                  <a:pt x="9311068" y="10287000"/>
                </a:lnTo>
                <a:lnTo>
                  <a:pt x="0" y="10287000"/>
                </a:lnTo>
                <a:lnTo>
                  <a:pt x="0" y="0"/>
                </a:lnTo>
                <a:close/>
              </a:path>
            </a:pathLst>
          </a:custGeom>
          <a:blipFill>
            <a:blip r:embed="rId2"/>
            <a:stretch>
              <a:fillRect l="-33172" t="0" r="-33172" b="0"/>
            </a:stretch>
          </a:blipFill>
        </p:spPr>
      </p:sp>
      <p:grpSp>
        <p:nvGrpSpPr>
          <p:cNvPr name="Group 6" id="6"/>
          <p:cNvGrpSpPr/>
          <p:nvPr/>
        </p:nvGrpSpPr>
        <p:grpSpPr>
          <a:xfrm rot="0">
            <a:off x="1028700" y="842985"/>
            <a:ext cx="7147648" cy="4300515"/>
            <a:chOff x="0" y="0"/>
            <a:chExt cx="9530198" cy="5734020"/>
          </a:xfrm>
        </p:grpSpPr>
        <p:sp>
          <p:nvSpPr>
            <p:cNvPr name="TextBox 7" id="7"/>
            <p:cNvSpPr txBox="true"/>
            <p:nvPr/>
          </p:nvSpPr>
          <p:spPr>
            <a:xfrm rot="0">
              <a:off x="0" y="142875"/>
              <a:ext cx="9530198" cy="2791673"/>
            </a:xfrm>
            <a:prstGeom prst="rect">
              <a:avLst/>
            </a:prstGeom>
          </p:spPr>
          <p:txBody>
            <a:bodyPr anchor="t" rtlCol="false" tIns="0" lIns="0" bIns="0" rIns="0">
              <a:spAutoFit/>
            </a:bodyPr>
            <a:lstStyle/>
            <a:p>
              <a:pPr algn="l" marL="0" indent="0" lvl="0">
                <a:lnSpc>
                  <a:spcPts val="7900"/>
                </a:lnSpc>
              </a:pPr>
              <a:r>
                <a:rPr lang="en-US" b="true" sz="7900">
                  <a:solidFill>
                    <a:srgbClr val="000000"/>
                  </a:solidFill>
                  <a:latin typeface="Decalotype Bold"/>
                  <a:ea typeface="Decalotype Bold"/>
                  <a:cs typeface="Decalotype Bold"/>
                  <a:sym typeface="Decalotype Bold"/>
                </a:rPr>
                <a:t>Council Resolution</a:t>
              </a:r>
            </a:p>
          </p:txBody>
        </p:sp>
        <p:sp>
          <p:nvSpPr>
            <p:cNvPr name="TextBox 8" id="8"/>
            <p:cNvSpPr txBox="true"/>
            <p:nvPr/>
          </p:nvSpPr>
          <p:spPr>
            <a:xfrm rot="0">
              <a:off x="0" y="3234238"/>
              <a:ext cx="8932379" cy="1630595"/>
            </a:xfrm>
            <a:prstGeom prst="rect">
              <a:avLst/>
            </a:prstGeom>
          </p:spPr>
          <p:txBody>
            <a:bodyPr anchor="t" rtlCol="false" tIns="0" lIns="0" bIns="0" rIns="0">
              <a:spAutoFit/>
            </a:bodyPr>
            <a:lstStyle/>
            <a:p>
              <a:pPr algn="l" marL="0" indent="0" lvl="0">
                <a:lnSpc>
                  <a:spcPts val="3212"/>
                </a:lnSpc>
              </a:pPr>
              <a:r>
                <a:rPr lang="en-US" b="true" sz="2920">
                  <a:solidFill>
                    <a:srgbClr val="000000"/>
                  </a:solidFill>
                  <a:latin typeface="Decalotype Bold"/>
                  <a:ea typeface="Decalotype Bold"/>
                  <a:cs typeface="Decalotype Bold"/>
                  <a:sym typeface="Decalotype Bold"/>
                </a:rPr>
                <a:t>Assess the impact of major subdivisions served by septic systems in the Unzoned areas of Greenville County.</a:t>
              </a:r>
            </a:p>
          </p:txBody>
        </p:sp>
        <p:sp>
          <p:nvSpPr>
            <p:cNvPr name="TextBox 9" id="9"/>
            <p:cNvSpPr txBox="true"/>
            <p:nvPr/>
          </p:nvSpPr>
          <p:spPr>
            <a:xfrm rot="0">
              <a:off x="0" y="5231735"/>
              <a:ext cx="8217693" cy="502285"/>
            </a:xfrm>
            <a:prstGeom prst="rect">
              <a:avLst/>
            </a:prstGeom>
          </p:spPr>
          <p:txBody>
            <a:bodyPr anchor="t" rtlCol="false" tIns="0" lIns="0" bIns="0" rIns="0">
              <a:spAutoFit/>
            </a:bodyPr>
            <a:lstStyle/>
            <a:p>
              <a:pPr algn="l" marL="0" indent="0" lvl="0">
                <a:lnSpc>
                  <a:spcPts val="3360"/>
                </a:lnSpc>
              </a:pPr>
              <a:r>
                <a:rPr lang="en-US" sz="2100">
                  <a:solidFill>
                    <a:srgbClr val="000000"/>
                  </a:solidFill>
                  <a:latin typeface="Decalotype"/>
                  <a:ea typeface="Decalotype"/>
                  <a:cs typeface="Decalotype"/>
                  <a:sym typeface="Decalotype"/>
                </a:rPr>
                <a:t>Report Requirements:</a:t>
              </a:r>
            </a:p>
          </p:txBody>
        </p:sp>
      </p:grpSp>
      <p:sp>
        <p:nvSpPr>
          <p:cNvPr name="TextBox 10" id="10"/>
          <p:cNvSpPr txBox="true"/>
          <p:nvPr/>
        </p:nvSpPr>
        <p:spPr>
          <a:xfrm rot="0">
            <a:off x="1028700" y="5233965"/>
            <a:ext cx="7609926" cy="4094811"/>
          </a:xfrm>
          <a:prstGeom prst="rect">
            <a:avLst/>
          </a:prstGeom>
        </p:spPr>
        <p:txBody>
          <a:bodyPr anchor="t" rtlCol="false" tIns="0" lIns="0" bIns="0" rIns="0">
            <a:spAutoFit/>
          </a:bodyPr>
          <a:lstStyle/>
          <a:p>
            <a:pPr algn="l" marL="489765" indent="-244882" lvl="1">
              <a:lnSpc>
                <a:spcPts val="3629"/>
              </a:lnSpc>
              <a:buFont typeface="Arial"/>
              <a:buChar char="•"/>
            </a:pPr>
            <a:r>
              <a:rPr lang="en-US" sz="2268">
                <a:solidFill>
                  <a:srgbClr val="000000"/>
                </a:solidFill>
                <a:latin typeface="Decalotype"/>
                <a:ea typeface="Decalotype"/>
                <a:cs typeface="Decalotype"/>
                <a:sym typeface="Decalotype"/>
              </a:rPr>
              <a:t>Annual count of approved major subdivisions served by septic systems within the unzoned and zoned areas</a:t>
            </a:r>
          </a:p>
          <a:p>
            <a:pPr algn="l" marL="489765" indent="-244882" lvl="1">
              <a:lnSpc>
                <a:spcPts val="3629"/>
              </a:lnSpc>
              <a:buFont typeface="Arial"/>
              <a:buChar char="•"/>
            </a:pPr>
            <a:r>
              <a:rPr lang="en-US" sz="2268">
                <a:solidFill>
                  <a:srgbClr val="000000"/>
                </a:solidFill>
                <a:latin typeface="Decalotype"/>
                <a:ea typeface="Decalotype"/>
                <a:cs typeface="Decalotype"/>
                <a:sym typeface="Decalotype"/>
              </a:rPr>
              <a:t>Approved major subdivision served by public sewer systems within the unzoned and zoned areas</a:t>
            </a:r>
          </a:p>
          <a:p>
            <a:pPr algn="l" marL="489765" indent="-244882" lvl="1">
              <a:lnSpc>
                <a:spcPts val="3629"/>
              </a:lnSpc>
              <a:buFont typeface="Arial"/>
              <a:buChar char="•"/>
            </a:pPr>
            <a:r>
              <a:rPr lang="en-US" sz="2268">
                <a:solidFill>
                  <a:srgbClr val="000000"/>
                </a:solidFill>
                <a:latin typeface="Decalotype"/>
                <a:ea typeface="Decalotype"/>
                <a:cs typeface="Decalotype"/>
                <a:sym typeface="Decalotype"/>
              </a:rPr>
              <a:t>Approved total lots and acres encompassed by approved subdivisions served by septic systems in unzoned and zoned areas.</a:t>
            </a:r>
          </a:p>
          <a:p>
            <a:pPr algn="l" marL="489765" indent="-244882" lvl="1">
              <a:lnSpc>
                <a:spcPts val="3629"/>
              </a:lnSpc>
              <a:buFont typeface="Arial"/>
              <a:buChar char="•"/>
            </a:pPr>
            <a:r>
              <a:rPr lang="en-US" sz="2268">
                <a:solidFill>
                  <a:srgbClr val="000000"/>
                </a:solidFill>
                <a:latin typeface="Decalotype"/>
                <a:ea typeface="Decalotype"/>
                <a:cs typeface="Decalotype"/>
                <a:sym typeface="Decalotype"/>
              </a:rPr>
              <a:t>Total lots and acres encompassed by approved subdivisions served by public sewer in the unzoned and zoned areas.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38228"/>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028700" y="1028700"/>
            <a:ext cx="16091882" cy="4694283"/>
          </a:xfrm>
          <a:custGeom>
            <a:avLst/>
            <a:gdLst/>
            <a:ahLst/>
            <a:cxnLst/>
            <a:rect r="r" b="b" t="t" l="l"/>
            <a:pathLst>
              <a:path h="4694283" w="16091882">
                <a:moveTo>
                  <a:pt x="0" y="0"/>
                </a:moveTo>
                <a:lnTo>
                  <a:pt x="16091882" y="0"/>
                </a:lnTo>
                <a:lnTo>
                  <a:pt x="16091882" y="4694283"/>
                </a:lnTo>
                <a:lnTo>
                  <a:pt x="0" y="4694283"/>
                </a:lnTo>
                <a:lnTo>
                  <a:pt x="0" y="0"/>
                </a:lnTo>
                <a:close/>
              </a:path>
            </a:pathLst>
          </a:custGeom>
          <a:blipFill>
            <a:blip r:embed="rId2"/>
            <a:stretch>
              <a:fillRect l="0" t="-64058" r="0" b="-64058"/>
            </a:stretch>
          </a:blipFill>
        </p:spPr>
      </p:sp>
      <p:sp>
        <p:nvSpPr>
          <p:cNvPr name="TextBox 6" id="6"/>
          <p:cNvSpPr txBox="true"/>
          <p:nvPr/>
        </p:nvSpPr>
        <p:spPr>
          <a:xfrm rot="0">
            <a:off x="1168737" y="6184832"/>
            <a:ext cx="7676927" cy="1057275"/>
          </a:xfrm>
          <a:prstGeom prst="rect">
            <a:avLst/>
          </a:prstGeom>
        </p:spPr>
        <p:txBody>
          <a:bodyPr anchor="t" rtlCol="false" tIns="0" lIns="0" bIns="0" rIns="0">
            <a:spAutoFit/>
          </a:bodyPr>
          <a:lstStyle/>
          <a:p>
            <a:pPr algn="l" marL="0" indent="0" lvl="0">
              <a:lnSpc>
                <a:spcPts val="8399"/>
              </a:lnSpc>
            </a:pPr>
            <a:r>
              <a:rPr lang="en-US" b="true" sz="6999">
                <a:solidFill>
                  <a:srgbClr val="000000"/>
                </a:solidFill>
                <a:latin typeface="Decalotype Bold"/>
                <a:ea typeface="Decalotype Bold"/>
                <a:cs typeface="Decalotype Bold"/>
                <a:sym typeface="Decalotype Bold"/>
              </a:rPr>
              <a:t>Outcomes &amp; Trends</a:t>
            </a:r>
          </a:p>
        </p:txBody>
      </p:sp>
      <p:sp>
        <p:nvSpPr>
          <p:cNvPr name="TextBox 7" id="7"/>
          <p:cNvSpPr txBox="true"/>
          <p:nvPr/>
        </p:nvSpPr>
        <p:spPr>
          <a:xfrm rot="0">
            <a:off x="8553450" y="6156257"/>
            <a:ext cx="8567132" cy="3302000"/>
          </a:xfrm>
          <a:prstGeom prst="rect">
            <a:avLst/>
          </a:prstGeom>
        </p:spPr>
        <p:txBody>
          <a:bodyPr anchor="t" rtlCol="false" tIns="0" lIns="0" bIns="0" rIns="0">
            <a:spAutoFit/>
          </a:bodyPr>
          <a:lstStyle/>
          <a:p>
            <a:pPr algn="l">
              <a:lnSpc>
                <a:spcPts val="2600"/>
              </a:lnSpc>
            </a:pPr>
            <a:r>
              <a:rPr lang="en-US" sz="2000" b="true">
                <a:solidFill>
                  <a:srgbClr val="000000"/>
                </a:solidFill>
                <a:latin typeface="Decalotype Bold"/>
                <a:ea typeface="Decalotype Bold"/>
                <a:cs typeface="Decalotype Bold"/>
                <a:sym typeface="Decalotype Bold"/>
              </a:rPr>
              <a:t>ORDINANCE EFFECTIVENESS</a:t>
            </a:r>
          </a:p>
          <a:p>
            <a:pPr algn="l" marL="0" indent="0" lvl="0">
              <a:lnSpc>
                <a:spcPts val="1950"/>
              </a:lnSpc>
            </a:pPr>
            <a:r>
              <a:rPr lang="en-US" sz="1500">
                <a:solidFill>
                  <a:srgbClr val="000000"/>
                </a:solidFill>
                <a:latin typeface="Decalotype"/>
                <a:ea typeface="Decalotype"/>
                <a:cs typeface="Decalotype"/>
                <a:sym typeface="Decalotype"/>
              </a:rPr>
              <a:t>No Increase in Large-Lot Subdivisions: </a:t>
            </a:r>
          </a:p>
          <a:p>
            <a:pPr algn="l" marL="0" indent="0" lvl="0">
              <a:lnSpc>
                <a:spcPts val="1950"/>
              </a:lnSpc>
            </a:pPr>
            <a:r>
              <a:rPr lang="en-US" sz="1500">
                <a:solidFill>
                  <a:srgbClr val="000000"/>
                </a:solidFill>
                <a:latin typeface="Decalotype"/>
                <a:ea typeface="Decalotype"/>
                <a:cs typeface="Decalotype"/>
                <a:sym typeface="Decalotype"/>
              </a:rPr>
              <a:t>The absence of new applications for large-lot subdivisions in  unzoned areas without public sewer is a direct reflection of the ordinance’s effectiveness in curbing urban sprawl in these areas.</a:t>
            </a:r>
          </a:p>
          <a:p>
            <a:pPr algn="l" marL="0" indent="0" lvl="0">
              <a:lnSpc>
                <a:spcPts val="2395"/>
              </a:lnSpc>
            </a:pPr>
          </a:p>
          <a:p>
            <a:pPr algn="l" marL="0" indent="0" lvl="0">
              <a:lnSpc>
                <a:spcPts val="2600"/>
              </a:lnSpc>
            </a:pPr>
            <a:r>
              <a:rPr lang="en-US" b="true" sz="2000">
                <a:solidFill>
                  <a:srgbClr val="000000"/>
                </a:solidFill>
                <a:latin typeface="Decalotype Bold"/>
                <a:ea typeface="Decalotype Bold"/>
                <a:cs typeface="Decalotype Bold"/>
                <a:sym typeface="Decalotype Bold"/>
              </a:rPr>
              <a:t>SEPTIC SYSTEM STANDARDS:</a:t>
            </a:r>
          </a:p>
          <a:p>
            <a:pPr algn="l" marL="0" indent="0" lvl="0">
              <a:lnSpc>
                <a:spcPts val="1950"/>
              </a:lnSpc>
            </a:pPr>
            <a:r>
              <a:rPr lang="en-US" sz="1500">
                <a:solidFill>
                  <a:srgbClr val="000000"/>
                </a:solidFill>
                <a:latin typeface="Decalotype"/>
                <a:ea typeface="Decalotype"/>
                <a:cs typeface="Decalotype"/>
                <a:sym typeface="Decalotype"/>
              </a:rPr>
              <a:t>By updating design standards for septic systems, the ordinance ensures that developments relying on these systems are more environmentally sustainable and aligned with long-term water quality and growth management goals.</a:t>
            </a:r>
          </a:p>
          <a:p>
            <a:pPr algn="l" marL="0" indent="0" lvl="0">
              <a:lnSpc>
                <a:spcPts val="2395"/>
              </a:lnSpc>
            </a:pPr>
          </a:p>
          <a:p>
            <a:pPr algn="l" marL="0" indent="0" lvl="0">
              <a:lnSpc>
                <a:spcPts val="2600"/>
              </a:lnSpc>
            </a:pPr>
            <a:r>
              <a:rPr lang="en-US" b="true" sz="2000">
                <a:solidFill>
                  <a:srgbClr val="000000"/>
                </a:solidFill>
                <a:latin typeface="Decalotype Bold"/>
                <a:ea typeface="Decalotype Bold"/>
                <a:cs typeface="Decalotype Bold"/>
                <a:sym typeface="Decalotype Bold"/>
              </a:rPr>
              <a:t>RIPARIAN BUFFER PROTECTION:</a:t>
            </a:r>
          </a:p>
          <a:p>
            <a:pPr algn="l" marL="0" indent="0" lvl="0">
              <a:lnSpc>
                <a:spcPts val="1950"/>
              </a:lnSpc>
            </a:pPr>
            <a:r>
              <a:rPr lang="en-US" sz="1500">
                <a:solidFill>
                  <a:srgbClr val="000000"/>
                </a:solidFill>
                <a:latin typeface="Decalotype"/>
                <a:ea typeface="Decalotype"/>
                <a:cs typeface="Decalotype"/>
                <a:sym typeface="Decalotype"/>
              </a:rPr>
              <a:t>The introduction of riparian buffer requirements has begun to safeguard water quality, reducing the potential negative impact of septic systems on local waterways.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grpSp>
        <p:nvGrpSpPr>
          <p:cNvPr name="Group 5" id="5"/>
          <p:cNvGrpSpPr/>
          <p:nvPr/>
        </p:nvGrpSpPr>
        <p:grpSpPr>
          <a:xfrm rot="0">
            <a:off x="7683500" y="755986"/>
            <a:ext cx="2402348" cy="2402348"/>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2"/>
              <a:stretch>
                <a:fillRect l="-25000" t="0" r="-25000" b="0"/>
              </a:stretch>
            </a:blipFill>
          </p:spPr>
        </p:sp>
      </p:grpSp>
      <p:grpSp>
        <p:nvGrpSpPr>
          <p:cNvPr name="Group 7" id="7"/>
          <p:cNvGrpSpPr/>
          <p:nvPr/>
        </p:nvGrpSpPr>
        <p:grpSpPr>
          <a:xfrm rot="0">
            <a:off x="7683500" y="3942326"/>
            <a:ext cx="2402348" cy="2402348"/>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3"/>
              <a:stretch>
                <a:fillRect l="-38888" t="0" r="-38888" b="0"/>
              </a:stretch>
            </a:blipFill>
          </p:spPr>
        </p:sp>
      </p:grpSp>
      <p:grpSp>
        <p:nvGrpSpPr>
          <p:cNvPr name="Group 9" id="9"/>
          <p:cNvGrpSpPr/>
          <p:nvPr/>
        </p:nvGrpSpPr>
        <p:grpSpPr>
          <a:xfrm rot="0">
            <a:off x="7683500" y="6855952"/>
            <a:ext cx="2402348" cy="2402348"/>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5080000" y="6350000"/>
                  </a:moveTo>
                  <a:lnTo>
                    <a:pt x="1270000" y="6350000"/>
                  </a:lnTo>
                  <a:cubicBezTo>
                    <a:pt x="568960" y="6350000"/>
                    <a:pt x="0" y="5781040"/>
                    <a:pt x="0" y="5080000"/>
                  </a:cubicBezTo>
                  <a:lnTo>
                    <a:pt x="0" y="1270000"/>
                  </a:lnTo>
                  <a:cubicBezTo>
                    <a:pt x="0" y="568960"/>
                    <a:pt x="568960" y="0"/>
                    <a:pt x="1270000" y="0"/>
                  </a:cubicBezTo>
                  <a:lnTo>
                    <a:pt x="5080000" y="0"/>
                  </a:lnTo>
                  <a:cubicBezTo>
                    <a:pt x="5781040" y="0"/>
                    <a:pt x="6350000" y="568960"/>
                    <a:pt x="6350000" y="1270000"/>
                  </a:cubicBezTo>
                  <a:lnTo>
                    <a:pt x="6350000" y="5080000"/>
                  </a:lnTo>
                  <a:cubicBezTo>
                    <a:pt x="6350000" y="5781040"/>
                    <a:pt x="5781040" y="6350000"/>
                    <a:pt x="5080000" y="6350000"/>
                  </a:cubicBezTo>
                  <a:close/>
                </a:path>
              </a:pathLst>
            </a:custGeom>
            <a:blipFill>
              <a:blip r:embed="rId4"/>
              <a:stretch>
                <a:fillRect l="-25282" t="0" r="-25282" b="0"/>
              </a:stretch>
            </a:blipFill>
          </p:spPr>
        </p:sp>
      </p:grpSp>
      <p:sp>
        <p:nvSpPr>
          <p:cNvPr name="AutoShape 11" id="11"/>
          <p:cNvSpPr/>
          <p:nvPr/>
        </p:nvSpPr>
        <p:spPr>
          <a:xfrm>
            <a:off x="1069865" y="6860715"/>
            <a:ext cx="5326010" cy="0"/>
          </a:xfrm>
          <a:prstGeom prst="line">
            <a:avLst/>
          </a:prstGeom>
          <a:ln cap="flat" w="19050">
            <a:solidFill>
              <a:srgbClr val="04366B"/>
            </a:solidFill>
            <a:prstDash val="solid"/>
            <a:headEnd type="none" len="sm" w="sm"/>
            <a:tailEnd type="none" len="sm" w="sm"/>
          </a:ln>
        </p:spPr>
      </p:sp>
      <p:sp>
        <p:nvSpPr>
          <p:cNvPr name="TextBox 12" id="12"/>
          <p:cNvSpPr txBox="true"/>
          <p:nvPr/>
        </p:nvSpPr>
        <p:spPr>
          <a:xfrm rot="0">
            <a:off x="1069865" y="4612424"/>
            <a:ext cx="5522970" cy="1152525"/>
          </a:xfrm>
          <a:prstGeom prst="rect">
            <a:avLst/>
          </a:prstGeom>
        </p:spPr>
        <p:txBody>
          <a:bodyPr anchor="t" rtlCol="false" tIns="0" lIns="0" bIns="0" rIns="0">
            <a:spAutoFit/>
          </a:bodyPr>
          <a:lstStyle/>
          <a:p>
            <a:pPr algn="l" marL="0" indent="0" lvl="0">
              <a:lnSpc>
                <a:spcPts val="9000"/>
              </a:lnSpc>
              <a:spcBef>
                <a:spcPct val="0"/>
              </a:spcBef>
            </a:pPr>
            <a:r>
              <a:rPr lang="en-US" b="true" sz="7500">
                <a:solidFill>
                  <a:srgbClr val="000000"/>
                </a:solidFill>
                <a:latin typeface="Decalotype Bold"/>
                <a:ea typeface="Decalotype Bold"/>
                <a:cs typeface="Decalotype Bold"/>
                <a:sym typeface="Decalotype Bold"/>
              </a:rPr>
              <a:t>Take Aways</a:t>
            </a:r>
          </a:p>
        </p:txBody>
      </p:sp>
      <p:sp>
        <p:nvSpPr>
          <p:cNvPr name="TextBox 13" id="13"/>
          <p:cNvSpPr txBox="true"/>
          <p:nvPr/>
        </p:nvSpPr>
        <p:spPr>
          <a:xfrm rot="0">
            <a:off x="10552384" y="993744"/>
            <a:ext cx="4814616" cy="2147411"/>
          </a:xfrm>
          <a:prstGeom prst="rect">
            <a:avLst/>
          </a:prstGeom>
        </p:spPr>
        <p:txBody>
          <a:bodyPr anchor="t" rtlCol="false" tIns="0" lIns="0" bIns="0" rIns="0">
            <a:spAutoFit/>
          </a:bodyPr>
          <a:lstStyle/>
          <a:p>
            <a:pPr algn="l" marL="0" indent="0" lvl="0">
              <a:lnSpc>
                <a:spcPts val="4331"/>
              </a:lnSpc>
              <a:spcBef>
                <a:spcPct val="0"/>
              </a:spcBef>
            </a:pPr>
            <a:r>
              <a:rPr lang="en-US" b="true" sz="2887">
                <a:solidFill>
                  <a:srgbClr val="000000"/>
                </a:solidFill>
                <a:latin typeface="Decalotype Bold"/>
                <a:ea typeface="Decalotype Bold"/>
                <a:cs typeface="Decalotype Bold"/>
                <a:sym typeface="Decalotype Bold"/>
              </a:rPr>
              <a:t>Short range planners have a critical role to play in implementing the comprehensive plan</a:t>
            </a:r>
          </a:p>
        </p:txBody>
      </p:sp>
      <p:sp>
        <p:nvSpPr>
          <p:cNvPr name="TextBox 14" id="14"/>
          <p:cNvSpPr txBox="true"/>
          <p:nvPr/>
        </p:nvSpPr>
        <p:spPr>
          <a:xfrm rot="0">
            <a:off x="10552384" y="4619805"/>
            <a:ext cx="4814616" cy="1061561"/>
          </a:xfrm>
          <a:prstGeom prst="rect">
            <a:avLst/>
          </a:prstGeom>
        </p:spPr>
        <p:txBody>
          <a:bodyPr anchor="t" rtlCol="false" tIns="0" lIns="0" bIns="0" rIns="0">
            <a:spAutoFit/>
          </a:bodyPr>
          <a:lstStyle/>
          <a:p>
            <a:pPr algn="l" marL="0" indent="0" lvl="0">
              <a:lnSpc>
                <a:spcPts val="4331"/>
              </a:lnSpc>
              <a:spcBef>
                <a:spcPct val="0"/>
              </a:spcBef>
            </a:pPr>
            <a:r>
              <a:rPr lang="en-US" b="true" sz="2887">
                <a:solidFill>
                  <a:srgbClr val="000000"/>
                </a:solidFill>
                <a:latin typeface="Decalotype Bold"/>
                <a:ea typeface="Decalotype Bold"/>
                <a:cs typeface="Decalotype Bold"/>
                <a:sym typeface="Decalotype Bold"/>
              </a:rPr>
              <a:t>Balancing act of planning and political will</a:t>
            </a:r>
          </a:p>
        </p:txBody>
      </p:sp>
      <p:sp>
        <p:nvSpPr>
          <p:cNvPr name="TextBox 15" id="15"/>
          <p:cNvSpPr txBox="true"/>
          <p:nvPr/>
        </p:nvSpPr>
        <p:spPr>
          <a:xfrm rot="0">
            <a:off x="10552384" y="7603045"/>
            <a:ext cx="4662216" cy="1061561"/>
          </a:xfrm>
          <a:prstGeom prst="rect">
            <a:avLst/>
          </a:prstGeom>
        </p:spPr>
        <p:txBody>
          <a:bodyPr anchor="t" rtlCol="false" tIns="0" lIns="0" bIns="0" rIns="0">
            <a:spAutoFit/>
          </a:bodyPr>
          <a:lstStyle/>
          <a:p>
            <a:pPr algn="l" marL="0" indent="0" lvl="0">
              <a:lnSpc>
                <a:spcPts val="4331"/>
              </a:lnSpc>
              <a:spcBef>
                <a:spcPct val="0"/>
              </a:spcBef>
            </a:pPr>
            <a:r>
              <a:rPr lang="en-US" b="true" sz="2887">
                <a:solidFill>
                  <a:srgbClr val="000000"/>
                </a:solidFill>
                <a:latin typeface="Decalotype Bold"/>
                <a:ea typeface="Decalotype Bold"/>
                <a:cs typeface="Decalotype Bold"/>
                <a:sym typeface="Decalotype Bold"/>
              </a:rPr>
              <a:t>Best practice and compliance are foundational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5402406"/>
          </a:xfrm>
          <a:custGeom>
            <a:avLst/>
            <a:gdLst/>
            <a:ahLst/>
            <a:cxnLst/>
            <a:rect r="r" b="b" t="t" l="l"/>
            <a:pathLst>
              <a:path h="5402406" w="18288000">
                <a:moveTo>
                  <a:pt x="0" y="0"/>
                </a:moveTo>
                <a:lnTo>
                  <a:pt x="18288000" y="0"/>
                </a:lnTo>
                <a:lnTo>
                  <a:pt x="18288000" y="5402406"/>
                </a:lnTo>
                <a:lnTo>
                  <a:pt x="0" y="5402406"/>
                </a:lnTo>
                <a:lnTo>
                  <a:pt x="0" y="0"/>
                </a:lnTo>
                <a:close/>
              </a:path>
            </a:pathLst>
          </a:custGeom>
          <a:blipFill>
            <a:blip r:embed="rId3"/>
            <a:stretch>
              <a:fillRect l="0" t="-96849" r="0" b="-79685"/>
            </a:stretch>
          </a:blipFill>
        </p:spPr>
      </p:sp>
      <p:sp>
        <p:nvSpPr>
          <p:cNvPr name="Freeform 3" id="3"/>
          <p:cNvSpPr/>
          <p:nvPr/>
        </p:nvSpPr>
        <p:spPr>
          <a:xfrm flipH="false" flipV="false" rot="0">
            <a:off x="361974" y="291793"/>
            <a:ext cx="1952758" cy="2158312"/>
          </a:xfrm>
          <a:custGeom>
            <a:avLst/>
            <a:gdLst/>
            <a:ahLst/>
            <a:cxnLst/>
            <a:rect r="r" b="b" t="t" l="l"/>
            <a:pathLst>
              <a:path h="2158312" w="1952758">
                <a:moveTo>
                  <a:pt x="0" y="0"/>
                </a:moveTo>
                <a:lnTo>
                  <a:pt x="1952759" y="0"/>
                </a:lnTo>
                <a:lnTo>
                  <a:pt x="1952759" y="2158312"/>
                </a:lnTo>
                <a:lnTo>
                  <a:pt x="0" y="2158312"/>
                </a:lnTo>
                <a:lnTo>
                  <a:pt x="0" y="0"/>
                </a:lnTo>
                <a:close/>
              </a:path>
            </a:pathLst>
          </a:custGeom>
          <a:blipFill>
            <a:blip r:embed="rId4"/>
            <a:stretch>
              <a:fillRect l="0" t="0" r="0" b="0"/>
            </a:stretch>
          </a:blipFill>
        </p:spPr>
      </p:sp>
      <p:sp>
        <p:nvSpPr>
          <p:cNvPr name="TextBox 4" id="4"/>
          <p:cNvSpPr txBox="true"/>
          <p:nvPr/>
        </p:nvSpPr>
        <p:spPr>
          <a:xfrm rot="0">
            <a:off x="1204389" y="5318914"/>
            <a:ext cx="15879222" cy="1061566"/>
          </a:xfrm>
          <a:prstGeom prst="rect">
            <a:avLst/>
          </a:prstGeom>
        </p:spPr>
        <p:txBody>
          <a:bodyPr anchor="t" rtlCol="false" tIns="0" lIns="0" bIns="0" rIns="0">
            <a:spAutoFit/>
          </a:bodyPr>
          <a:lstStyle/>
          <a:p>
            <a:pPr algn="just">
              <a:lnSpc>
                <a:spcPts val="8688"/>
              </a:lnSpc>
            </a:pPr>
            <a:r>
              <a:rPr lang="en-US" sz="6206" b="true">
                <a:solidFill>
                  <a:srgbClr val="FFFFFF"/>
                </a:solidFill>
                <a:latin typeface="Decalotype Bold"/>
                <a:ea typeface="Decalotype Bold"/>
                <a:cs typeface="Decalotype Bold"/>
                <a:sym typeface="Decalotype Bold"/>
              </a:rPr>
              <a:t>QUESTIONS</a:t>
            </a:r>
          </a:p>
        </p:txBody>
      </p:sp>
      <p:sp>
        <p:nvSpPr>
          <p:cNvPr name="TextBox 5" id="5"/>
          <p:cNvSpPr txBox="true"/>
          <p:nvPr/>
        </p:nvSpPr>
        <p:spPr>
          <a:xfrm rot="0">
            <a:off x="1204389" y="6635906"/>
            <a:ext cx="14258127" cy="860426"/>
          </a:xfrm>
          <a:prstGeom prst="rect">
            <a:avLst/>
          </a:prstGeom>
        </p:spPr>
        <p:txBody>
          <a:bodyPr anchor="t" rtlCol="false" tIns="0" lIns="0" bIns="0" rIns="0">
            <a:spAutoFit/>
          </a:bodyPr>
          <a:lstStyle/>
          <a:p>
            <a:pPr algn="l">
              <a:lnSpc>
                <a:spcPts val="3499"/>
              </a:lnSpc>
            </a:pPr>
            <a:r>
              <a:rPr lang="en-US" sz="2499">
                <a:solidFill>
                  <a:srgbClr val="FFFFFF"/>
                </a:solidFill>
                <a:latin typeface="Canva Sans"/>
                <a:ea typeface="Canva Sans"/>
                <a:cs typeface="Canva Sans"/>
                <a:sym typeface="Canva Sans"/>
              </a:rPr>
              <a:t>Rashida Jeffers-Campbell, AICP - Greenville County Planning Director </a:t>
            </a:r>
          </a:p>
          <a:p>
            <a:pPr algn="l">
              <a:lnSpc>
                <a:spcPts val="3499"/>
              </a:lnSpc>
            </a:pPr>
            <a:r>
              <a:rPr lang="en-US" sz="2499">
                <a:solidFill>
                  <a:srgbClr val="FFFFFF"/>
                </a:solidFill>
                <a:latin typeface="Canva Sans"/>
                <a:ea typeface="Canva Sans"/>
                <a:cs typeface="Canva Sans"/>
                <a:sym typeface="Canva Sans"/>
              </a:rPr>
              <a:t>Meagan Staton, AICP – Greenville County Subdivision Administrator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TextBox 5" id="5"/>
          <p:cNvSpPr txBox="true"/>
          <p:nvPr/>
        </p:nvSpPr>
        <p:spPr>
          <a:xfrm rot="0">
            <a:off x="9204270" y="1951858"/>
            <a:ext cx="7322748" cy="973455"/>
          </a:xfrm>
          <a:prstGeom prst="rect">
            <a:avLst/>
          </a:prstGeom>
        </p:spPr>
        <p:txBody>
          <a:bodyPr anchor="t" rtlCol="false" tIns="0" lIns="0" bIns="0" rIns="0">
            <a:spAutoFit/>
          </a:bodyPr>
          <a:lstStyle/>
          <a:p>
            <a:pPr algn="l">
              <a:lnSpc>
                <a:spcPts val="8400"/>
              </a:lnSpc>
            </a:pPr>
            <a:r>
              <a:rPr lang="en-US" b="true" sz="4200">
                <a:solidFill>
                  <a:srgbClr val="000000"/>
                </a:solidFill>
                <a:latin typeface="Decalotype Bold"/>
                <a:ea typeface="Decalotype Bold"/>
                <a:cs typeface="Decalotype Bold"/>
                <a:sym typeface="Decalotype Bold"/>
              </a:rPr>
              <a:t>THE CONTEXT &amp; OUR CHALLENGE</a:t>
            </a:r>
          </a:p>
        </p:txBody>
      </p:sp>
      <p:grpSp>
        <p:nvGrpSpPr>
          <p:cNvPr name="Group 6" id="6"/>
          <p:cNvGrpSpPr/>
          <p:nvPr/>
        </p:nvGrpSpPr>
        <p:grpSpPr>
          <a:xfrm rot="0">
            <a:off x="7788453" y="2191841"/>
            <a:ext cx="771999" cy="771999"/>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sp>
        <p:nvSpPr>
          <p:cNvPr name="TextBox 8" id="8"/>
          <p:cNvSpPr txBox="true"/>
          <p:nvPr/>
        </p:nvSpPr>
        <p:spPr>
          <a:xfrm rot="0">
            <a:off x="7901847" y="2171885"/>
            <a:ext cx="545211" cy="678561"/>
          </a:xfrm>
          <a:prstGeom prst="rect">
            <a:avLst/>
          </a:prstGeom>
        </p:spPr>
        <p:txBody>
          <a:bodyPr anchor="t" rtlCol="false" tIns="0" lIns="0" bIns="0" rIns="0">
            <a:spAutoFit/>
          </a:bodyPr>
          <a:lstStyle/>
          <a:p>
            <a:pPr algn="ctr">
              <a:lnSpc>
                <a:spcPts val="5652"/>
              </a:lnSpc>
            </a:pPr>
            <a:r>
              <a:rPr lang="en-US" b="true" sz="3600">
                <a:solidFill>
                  <a:srgbClr val="FFFFFF"/>
                </a:solidFill>
                <a:latin typeface="Decalotype Bold"/>
                <a:ea typeface="Decalotype Bold"/>
                <a:cs typeface="Decalotype Bold"/>
                <a:sym typeface="Decalotype Bold"/>
              </a:rPr>
              <a:t>1</a:t>
            </a:r>
          </a:p>
        </p:txBody>
      </p:sp>
      <p:sp>
        <p:nvSpPr>
          <p:cNvPr name="TextBox 9" id="9"/>
          <p:cNvSpPr txBox="true"/>
          <p:nvPr/>
        </p:nvSpPr>
        <p:spPr>
          <a:xfrm rot="0">
            <a:off x="9204270" y="3233926"/>
            <a:ext cx="7322748" cy="973455"/>
          </a:xfrm>
          <a:prstGeom prst="rect">
            <a:avLst/>
          </a:prstGeom>
        </p:spPr>
        <p:txBody>
          <a:bodyPr anchor="t" rtlCol="false" tIns="0" lIns="0" bIns="0" rIns="0">
            <a:spAutoFit/>
          </a:bodyPr>
          <a:lstStyle/>
          <a:p>
            <a:pPr algn="l" marL="0" indent="0" lvl="1">
              <a:lnSpc>
                <a:spcPts val="8400"/>
              </a:lnSpc>
              <a:spcBef>
                <a:spcPct val="0"/>
              </a:spcBef>
            </a:pPr>
            <a:r>
              <a:rPr lang="en-US" b="true" sz="4200">
                <a:solidFill>
                  <a:srgbClr val="000000"/>
                </a:solidFill>
                <a:latin typeface="Decalotype Bold"/>
                <a:ea typeface="Decalotype Bold"/>
                <a:cs typeface="Decalotype Bold"/>
                <a:sym typeface="Decalotype Bold"/>
              </a:rPr>
              <a:t>OUR CASE &amp; INITIAL DRAFT</a:t>
            </a:r>
          </a:p>
        </p:txBody>
      </p:sp>
      <p:grpSp>
        <p:nvGrpSpPr>
          <p:cNvPr name="Group 10" id="10"/>
          <p:cNvGrpSpPr/>
          <p:nvPr/>
        </p:nvGrpSpPr>
        <p:grpSpPr>
          <a:xfrm rot="0">
            <a:off x="7788453" y="3471682"/>
            <a:ext cx="771999" cy="771999"/>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sp>
        <p:nvSpPr>
          <p:cNvPr name="TextBox 12" id="12"/>
          <p:cNvSpPr txBox="true"/>
          <p:nvPr/>
        </p:nvSpPr>
        <p:spPr>
          <a:xfrm rot="0">
            <a:off x="7901847" y="3451726"/>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u="none">
                <a:solidFill>
                  <a:srgbClr val="FFFFFF"/>
                </a:solidFill>
                <a:latin typeface="Decalotype Bold"/>
                <a:ea typeface="Decalotype Bold"/>
                <a:cs typeface="Decalotype Bold"/>
                <a:sym typeface="Decalotype Bold"/>
              </a:rPr>
              <a:t>2</a:t>
            </a:r>
          </a:p>
        </p:txBody>
      </p:sp>
      <p:sp>
        <p:nvSpPr>
          <p:cNvPr name="TextBox 13" id="13"/>
          <p:cNvSpPr txBox="true"/>
          <p:nvPr/>
        </p:nvSpPr>
        <p:spPr>
          <a:xfrm rot="0">
            <a:off x="9204270" y="5798063"/>
            <a:ext cx="9616009" cy="973455"/>
          </a:xfrm>
          <a:prstGeom prst="rect">
            <a:avLst/>
          </a:prstGeom>
        </p:spPr>
        <p:txBody>
          <a:bodyPr anchor="t" rtlCol="false" tIns="0" lIns="0" bIns="0" rIns="0">
            <a:spAutoFit/>
          </a:bodyPr>
          <a:lstStyle/>
          <a:p>
            <a:pPr algn="l" marL="0" indent="0" lvl="1">
              <a:lnSpc>
                <a:spcPts val="8400"/>
              </a:lnSpc>
              <a:spcBef>
                <a:spcPct val="0"/>
              </a:spcBef>
            </a:pPr>
            <a:r>
              <a:rPr lang="en-US" b="true" sz="4200">
                <a:solidFill>
                  <a:srgbClr val="000000"/>
                </a:solidFill>
                <a:latin typeface="Decalotype Bold"/>
                <a:ea typeface="Decalotype Bold"/>
                <a:cs typeface="Decalotype Bold"/>
                <a:sym typeface="Decalotype Bold"/>
              </a:rPr>
              <a:t>FINAL DRAFT &amp; ADMINISTRATION</a:t>
            </a:r>
          </a:p>
        </p:txBody>
      </p:sp>
      <p:grpSp>
        <p:nvGrpSpPr>
          <p:cNvPr name="Group 14" id="14"/>
          <p:cNvGrpSpPr/>
          <p:nvPr/>
        </p:nvGrpSpPr>
        <p:grpSpPr>
          <a:xfrm rot="0">
            <a:off x="7788453" y="6031363"/>
            <a:ext cx="771999" cy="771999"/>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sp>
        <p:nvSpPr>
          <p:cNvPr name="TextBox 16" id="16"/>
          <p:cNvSpPr txBox="true"/>
          <p:nvPr/>
        </p:nvSpPr>
        <p:spPr>
          <a:xfrm rot="0">
            <a:off x="7901847" y="6011407"/>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u="none">
                <a:solidFill>
                  <a:srgbClr val="FFFFFF"/>
                </a:solidFill>
                <a:latin typeface="Decalotype Bold"/>
                <a:ea typeface="Decalotype Bold"/>
                <a:cs typeface="Decalotype Bold"/>
                <a:sym typeface="Decalotype Bold"/>
              </a:rPr>
              <a:t>4</a:t>
            </a:r>
          </a:p>
        </p:txBody>
      </p:sp>
      <p:sp>
        <p:nvSpPr>
          <p:cNvPr name="TextBox 17" id="17"/>
          <p:cNvSpPr txBox="true"/>
          <p:nvPr/>
        </p:nvSpPr>
        <p:spPr>
          <a:xfrm rot="0">
            <a:off x="9204270" y="4515994"/>
            <a:ext cx="8055030" cy="973455"/>
          </a:xfrm>
          <a:prstGeom prst="rect">
            <a:avLst/>
          </a:prstGeom>
        </p:spPr>
        <p:txBody>
          <a:bodyPr anchor="t" rtlCol="false" tIns="0" lIns="0" bIns="0" rIns="0">
            <a:spAutoFit/>
          </a:bodyPr>
          <a:lstStyle/>
          <a:p>
            <a:pPr algn="l" marL="0" indent="0" lvl="1">
              <a:lnSpc>
                <a:spcPts val="8400"/>
              </a:lnSpc>
              <a:spcBef>
                <a:spcPct val="0"/>
              </a:spcBef>
            </a:pPr>
            <a:r>
              <a:rPr lang="en-US" b="true" sz="4200">
                <a:solidFill>
                  <a:srgbClr val="000000"/>
                </a:solidFill>
                <a:latin typeface="Decalotype Bold"/>
                <a:ea typeface="Decalotype Bold"/>
                <a:cs typeface="Decalotype Bold"/>
                <a:sym typeface="Decalotype Bold"/>
              </a:rPr>
              <a:t>PROCESS &amp; STAKEHOLDER CONCERNS</a:t>
            </a:r>
          </a:p>
        </p:txBody>
      </p:sp>
      <p:grpSp>
        <p:nvGrpSpPr>
          <p:cNvPr name="Group 18" id="18"/>
          <p:cNvGrpSpPr/>
          <p:nvPr/>
        </p:nvGrpSpPr>
        <p:grpSpPr>
          <a:xfrm rot="0">
            <a:off x="7788453" y="4751522"/>
            <a:ext cx="771999" cy="771999"/>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sp>
        <p:nvSpPr>
          <p:cNvPr name="TextBox 20" id="20"/>
          <p:cNvSpPr txBox="true"/>
          <p:nvPr/>
        </p:nvSpPr>
        <p:spPr>
          <a:xfrm rot="0">
            <a:off x="7901847" y="4731566"/>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u="none">
                <a:solidFill>
                  <a:srgbClr val="FFFFFF"/>
                </a:solidFill>
                <a:latin typeface="Decalotype Bold"/>
                <a:ea typeface="Decalotype Bold"/>
                <a:cs typeface="Decalotype Bold"/>
                <a:sym typeface="Decalotype Bold"/>
              </a:rPr>
              <a:t>3</a:t>
            </a:r>
          </a:p>
        </p:txBody>
      </p:sp>
      <p:sp>
        <p:nvSpPr>
          <p:cNvPr name="TextBox 21" id="21"/>
          <p:cNvSpPr txBox="true"/>
          <p:nvPr/>
        </p:nvSpPr>
        <p:spPr>
          <a:xfrm rot="0">
            <a:off x="9204270" y="7080131"/>
            <a:ext cx="7322748" cy="973455"/>
          </a:xfrm>
          <a:prstGeom prst="rect">
            <a:avLst/>
          </a:prstGeom>
        </p:spPr>
        <p:txBody>
          <a:bodyPr anchor="t" rtlCol="false" tIns="0" lIns="0" bIns="0" rIns="0">
            <a:spAutoFit/>
          </a:bodyPr>
          <a:lstStyle/>
          <a:p>
            <a:pPr algn="l" marL="0" indent="0" lvl="1">
              <a:lnSpc>
                <a:spcPts val="8400"/>
              </a:lnSpc>
              <a:spcBef>
                <a:spcPct val="0"/>
              </a:spcBef>
            </a:pPr>
            <a:r>
              <a:rPr lang="en-US" b="true" sz="4200">
                <a:solidFill>
                  <a:srgbClr val="000000"/>
                </a:solidFill>
                <a:latin typeface="Decalotype Bold"/>
                <a:ea typeface="Decalotype Bold"/>
                <a:cs typeface="Decalotype Bold"/>
                <a:sym typeface="Decalotype Bold"/>
              </a:rPr>
              <a:t>OUTCOMES &amp; TAKE AWAYS</a:t>
            </a:r>
          </a:p>
        </p:txBody>
      </p:sp>
      <p:grpSp>
        <p:nvGrpSpPr>
          <p:cNvPr name="Group 22" id="22"/>
          <p:cNvGrpSpPr/>
          <p:nvPr/>
        </p:nvGrpSpPr>
        <p:grpSpPr>
          <a:xfrm rot="0">
            <a:off x="7788453" y="7311203"/>
            <a:ext cx="771999" cy="771999"/>
            <a:chOff x="0" y="0"/>
            <a:chExt cx="6350000" cy="6350000"/>
          </a:xfrm>
        </p:grpSpPr>
        <p:sp>
          <p:nvSpPr>
            <p:cNvPr name="Freeform 23" id="2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366B"/>
            </a:solidFill>
          </p:spPr>
        </p:sp>
      </p:grpSp>
      <p:sp>
        <p:nvSpPr>
          <p:cNvPr name="TextBox 24" id="24"/>
          <p:cNvSpPr txBox="true"/>
          <p:nvPr/>
        </p:nvSpPr>
        <p:spPr>
          <a:xfrm rot="0">
            <a:off x="7901847" y="7291247"/>
            <a:ext cx="545211" cy="678561"/>
          </a:xfrm>
          <a:prstGeom prst="rect">
            <a:avLst/>
          </a:prstGeom>
        </p:spPr>
        <p:txBody>
          <a:bodyPr anchor="t" rtlCol="false" tIns="0" lIns="0" bIns="0" rIns="0">
            <a:spAutoFit/>
          </a:bodyPr>
          <a:lstStyle/>
          <a:p>
            <a:pPr algn="ctr" marL="0" indent="0" lvl="1">
              <a:lnSpc>
                <a:spcPts val="5652"/>
              </a:lnSpc>
              <a:spcBef>
                <a:spcPct val="0"/>
              </a:spcBef>
            </a:pPr>
            <a:r>
              <a:rPr lang="en-US" b="true" sz="3600" u="none">
                <a:solidFill>
                  <a:srgbClr val="FFFFFF"/>
                </a:solidFill>
                <a:latin typeface="Decalotype Bold"/>
                <a:ea typeface="Decalotype Bold"/>
                <a:cs typeface="Decalotype Bold"/>
                <a:sym typeface="Decalotype Bold"/>
              </a:rPr>
              <a:t>5</a:t>
            </a:r>
          </a:p>
        </p:txBody>
      </p:sp>
      <p:sp>
        <p:nvSpPr>
          <p:cNvPr name="TextBox 25" id="25"/>
          <p:cNvSpPr txBox="true"/>
          <p:nvPr/>
        </p:nvSpPr>
        <p:spPr>
          <a:xfrm rot="0">
            <a:off x="2265119" y="3014956"/>
            <a:ext cx="4257587" cy="1228725"/>
          </a:xfrm>
          <a:prstGeom prst="rect">
            <a:avLst/>
          </a:prstGeom>
        </p:spPr>
        <p:txBody>
          <a:bodyPr anchor="t" rtlCol="false" tIns="0" lIns="0" bIns="0" rIns="0">
            <a:spAutoFit/>
          </a:bodyPr>
          <a:lstStyle/>
          <a:p>
            <a:pPr algn="l" marL="0" indent="0" lvl="0">
              <a:lnSpc>
                <a:spcPts val="9600"/>
              </a:lnSpc>
              <a:spcBef>
                <a:spcPct val="0"/>
              </a:spcBef>
            </a:pPr>
            <a:r>
              <a:rPr lang="en-US" b="true" sz="8000">
                <a:solidFill>
                  <a:srgbClr val="000000"/>
                </a:solidFill>
                <a:latin typeface="Decalotype Bold"/>
                <a:ea typeface="Decalotype Bold"/>
                <a:cs typeface="Decalotype Bold"/>
                <a:sym typeface="Decalotype Bold"/>
              </a:rPr>
              <a:t>Agenda</a:t>
            </a:r>
          </a:p>
        </p:txBody>
      </p:sp>
      <p:sp>
        <p:nvSpPr>
          <p:cNvPr name="Freeform 26" id="26"/>
          <p:cNvSpPr/>
          <p:nvPr/>
        </p:nvSpPr>
        <p:spPr>
          <a:xfrm flipH="false" flipV="false" rot="0">
            <a:off x="594046" y="612394"/>
            <a:ext cx="1778261" cy="1965447"/>
          </a:xfrm>
          <a:custGeom>
            <a:avLst/>
            <a:gdLst/>
            <a:ahLst/>
            <a:cxnLst/>
            <a:rect r="r" b="b" t="t" l="l"/>
            <a:pathLst>
              <a:path h="1965447" w="1778261">
                <a:moveTo>
                  <a:pt x="0" y="0"/>
                </a:moveTo>
                <a:lnTo>
                  <a:pt x="1778262" y="0"/>
                </a:lnTo>
                <a:lnTo>
                  <a:pt x="1778262" y="1965447"/>
                </a:lnTo>
                <a:lnTo>
                  <a:pt x="0" y="1965447"/>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271999" y="271999"/>
            <a:ext cx="10138099" cy="9743002"/>
          </a:xfrm>
          <a:custGeom>
            <a:avLst/>
            <a:gdLst/>
            <a:ahLst/>
            <a:cxnLst/>
            <a:rect r="r" b="b" t="t" l="l"/>
            <a:pathLst>
              <a:path h="9743002" w="10138099">
                <a:moveTo>
                  <a:pt x="0" y="0"/>
                </a:moveTo>
                <a:lnTo>
                  <a:pt x="10138099" y="0"/>
                </a:lnTo>
                <a:lnTo>
                  <a:pt x="10138099" y="9743002"/>
                </a:lnTo>
                <a:lnTo>
                  <a:pt x="0" y="9743002"/>
                </a:lnTo>
                <a:lnTo>
                  <a:pt x="0" y="0"/>
                </a:lnTo>
                <a:close/>
              </a:path>
            </a:pathLst>
          </a:custGeom>
          <a:blipFill>
            <a:blip r:embed="rId3"/>
            <a:stretch>
              <a:fillRect l="0" t="-2027" r="0" b="-2027"/>
            </a:stretch>
          </a:blipFill>
        </p:spPr>
      </p:sp>
      <p:grpSp>
        <p:nvGrpSpPr>
          <p:cNvPr name="Group 6" id="6"/>
          <p:cNvGrpSpPr/>
          <p:nvPr/>
        </p:nvGrpSpPr>
        <p:grpSpPr>
          <a:xfrm rot="0">
            <a:off x="11508355" y="1839990"/>
            <a:ext cx="5808095" cy="6747446"/>
            <a:chOff x="0" y="0"/>
            <a:chExt cx="7744127" cy="8996595"/>
          </a:xfrm>
        </p:grpSpPr>
        <p:sp>
          <p:nvSpPr>
            <p:cNvPr name="TextBox 7" id="7"/>
            <p:cNvSpPr txBox="true"/>
            <p:nvPr/>
          </p:nvSpPr>
          <p:spPr>
            <a:xfrm rot="0">
              <a:off x="261282" y="-9525"/>
              <a:ext cx="7406645" cy="3667125"/>
            </a:xfrm>
            <a:prstGeom prst="rect">
              <a:avLst/>
            </a:prstGeom>
          </p:spPr>
          <p:txBody>
            <a:bodyPr anchor="t" rtlCol="false" tIns="0" lIns="0" bIns="0" rIns="0">
              <a:spAutoFit/>
            </a:bodyPr>
            <a:lstStyle/>
            <a:p>
              <a:pPr algn="l" marL="0" indent="0" lvl="0">
                <a:lnSpc>
                  <a:spcPts val="10800"/>
                </a:lnSpc>
              </a:pPr>
              <a:r>
                <a:rPr lang="en-US" b="true" sz="9000">
                  <a:solidFill>
                    <a:srgbClr val="000000"/>
                  </a:solidFill>
                  <a:latin typeface="Decalotype Bold"/>
                  <a:ea typeface="Decalotype Bold"/>
                  <a:cs typeface="Decalotype Bold"/>
                  <a:sym typeface="Decalotype Bold"/>
                </a:rPr>
                <a:t>The Context:</a:t>
              </a:r>
            </a:p>
          </p:txBody>
        </p:sp>
        <p:sp>
          <p:nvSpPr>
            <p:cNvPr name="TextBox 8" id="8"/>
            <p:cNvSpPr txBox="true"/>
            <p:nvPr/>
          </p:nvSpPr>
          <p:spPr>
            <a:xfrm rot="0">
              <a:off x="261282" y="4650655"/>
              <a:ext cx="7406645" cy="4345940"/>
            </a:xfrm>
            <a:prstGeom prst="rect">
              <a:avLst/>
            </a:prstGeom>
          </p:spPr>
          <p:txBody>
            <a:bodyPr anchor="t" rtlCol="false" tIns="0" lIns="0" bIns="0" rIns="0">
              <a:spAutoFit/>
            </a:bodyPr>
            <a:lstStyle/>
            <a:p>
              <a:pPr algn="l" marL="0" indent="0" lvl="0">
                <a:lnSpc>
                  <a:spcPts val="3705"/>
                </a:lnSpc>
              </a:pPr>
              <a:r>
                <a:rPr lang="en-US" b="true" sz="2850">
                  <a:solidFill>
                    <a:srgbClr val="000000"/>
                  </a:solidFill>
                  <a:latin typeface="Decalotype Bold"/>
                  <a:ea typeface="Decalotype Bold"/>
                  <a:cs typeface="Decalotype Bold"/>
                  <a:sym typeface="Decalotype Bold"/>
                </a:rPr>
                <a:t>2/3 of County Unzoned</a:t>
              </a:r>
            </a:p>
            <a:p>
              <a:pPr algn="l" marL="0" indent="0" lvl="0">
                <a:lnSpc>
                  <a:spcPts val="3705"/>
                </a:lnSpc>
              </a:pPr>
              <a:r>
                <a:rPr lang="en-US" b="true" sz="2850">
                  <a:solidFill>
                    <a:srgbClr val="000000"/>
                  </a:solidFill>
                  <a:latin typeface="Decalotype Bold"/>
                  <a:ea typeface="Decalotype Bold"/>
                  <a:cs typeface="Decalotype Bold"/>
                  <a:sym typeface="Decalotype Bold"/>
                </a:rPr>
                <a:t>Rapid Scattered Growth</a:t>
              </a:r>
            </a:p>
            <a:p>
              <a:pPr algn="l" marL="0" indent="0" lvl="0">
                <a:lnSpc>
                  <a:spcPts val="3705"/>
                </a:lnSpc>
              </a:pPr>
              <a:r>
                <a:rPr lang="en-US" b="true" sz="2850">
                  <a:solidFill>
                    <a:srgbClr val="000000"/>
                  </a:solidFill>
                  <a:latin typeface="Decalotype Bold"/>
                  <a:ea typeface="Decalotype Bold"/>
                  <a:cs typeface="Decalotype Bold"/>
                  <a:sym typeface="Decalotype Bold"/>
                </a:rPr>
                <a:t>No Capital Improvement Program</a:t>
              </a:r>
            </a:p>
            <a:p>
              <a:pPr algn="l" marL="0" indent="0" lvl="0">
                <a:lnSpc>
                  <a:spcPts val="3705"/>
                </a:lnSpc>
              </a:pPr>
              <a:r>
                <a:rPr lang="en-US" b="true" sz="2850">
                  <a:solidFill>
                    <a:srgbClr val="000000"/>
                  </a:solidFill>
                  <a:latin typeface="Decalotype Bold"/>
                  <a:ea typeface="Decalotype Bold"/>
                  <a:cs typeface="Decalotype Bold"/>
                  <a:sym typeface="Decalotype Bold"/>
                </a:rPr>
                <a:t>Misalignment of Policies &amp; Regulations</a:t>
              </a:r>
            </a:p>
            <a:p>
              <a:pPr algn="l" marL="0" indent="0" lvl="0">
                <a:lnSpc>
                  <a:spcPts val="3705"/>
                </a:lnSpc>
              </a:pPr>
              <a:r>
                <a:rPr lang="en-US" b="true" sz="2850">
                  <a:solidFill>
                    <a:srgbClr val="000000"/>
                  </a:solidFill>
                  <a:latin typeface="Decalotype Bold"/>
                  <a:ea typeface="Decalotype Bold"/>
                  <a:cs typeface="Decalotype Bold"/>
                  <a:sym typeface="Decalotype Bold"/>
                </a:rPr>
                <a:t>Increased Litigation</a:t>
              </a:r>
            </a:p>
            <a:p>
              <a:pPr algn="l" marL="0" indent="0" lvl="0">
                <a:lnSpc>
                  <a:spcPts val="3705"/>
                </a:lnSpc>
              </a:pPr>
              <a:r>
                <a:rPr lang="en-US" b="true" sz="2850">
                  <a:solidFill>
                    <a:srgbClr val="000000"/>
                  </a:solidFill>
                  <a:latin typeface="Decalotype Bold"/>
                  <a:ea typeface="Decalotype Bold"/>
                  <a:cs typeface="Decalotype Bold"/>
                  <a:sym typeface="Decalotype Bold"/>
                </a:rPr>
                <a:t>MS4 Permit Compliance </a:t>
              </a:r>
            </a:p>
            <a:p>
              <a:pPr algn="l" marL="0" indent="0" lvl="0">
                <a:lnSpc>
                  <a:spcPts val="3705"/>
                </a:lnSpc>
              </a:pPr>
              <a:r>
                <a:rPr lang="en-US" b="true" sz="2850">
                  <a:solidFill>
                    <a:srgbClr val="000000"/>
                  </a:solidFill>
                  <a:latin typeface="Decalotype Bold"/>
                  <a:ea typeface="Decalotype Bold"/>
                  <a:cs typeface="Decalotype Bold"/>
                  <a:sym typeface="Decalotype Bold"/>
                </a:rPr>
                <a:t>Public Health &amp; Safety Concerns</a:t>
              </a:r>
            </a:p>
          </p:txBody>
        </p:sp>
        <p:sp>
          <p:nvSpPr>
            <p:cNvPr name="AutoShape 9" id="9"/>
            <p:cNvSpPr/>
            <p:nvPr/>
          </p:nvSpPr>
          <p:spPr>
            <a:xfrm>
              <a:off x="0" y="4125249"/>
              <a:ext cx="7744127" cy="0"/>
            </a:xfrm>
            <a:prstGeom prst="line">
              <a:avLst/>
            </a:prstGeom>
            <a:ln cap="flat" w="139700">
              <a:solidFill>
                <a:srgbClr val="04366B"/>
              </a:solidFill>
              <a:prstDash val="solid"/>
              <a:headEnd type="none" len="sm" w="sm"/>
              <a:tailEnd type="none" len="sm" w="sm"/>
            </a:ln>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271999" y="271999"/>
            <a:ext cx="10138099" cy="9743002"/>
          </a:xfrm>
          <a:custGeom>
            <a:avLst/>
            <a:gdLst/>
            <a:ahLst/>
            <a:cxnLst/>
            <a:rect r="r" b="b" t="t" l="l"/>
            <a:pathLst>
              <a:path h="9743002" w="10138099">
                <a:moveTo>
                  <a:pt x="0" y="0"/>
                </a:moveTo>
                <a:lnTo>
                  <a:pt x="10138099" y="0"/>
                </a:lnTo>
                <a:lnTo>
                  <a:pt x="10138099" y="9743002"/>
                </a:lnTo>
                <a:lnTo>
                  <a:pt x="0" y="9743002"/>
                </a:lnTo>
                <a:lnTo>
                  <a:pt x="0" y="0"/>
                </a:lnTo>
                <a:close/>
              </a:path>
            </a:pathLst>
          </a:custGeom>
          <a:blipFill>
            <a:blip r:embed="rId2"/>
            <a:stretch>
              <a:fillRect l="0" t="-2027" r="0" b="-2027"/>
            </a:stretch>
          </a:blipFill>
        </p:spPr>
      </p:sp>
      <p:grpSp>
        <p:nvGrpSpPr>
          <p:cNvPr name="Group 6" id="6"/>
          <p:cNvGrpSpPr/>
          <p:nvPr/>
        </p:nvGrpSpPr>
        <p:grpSpPr>
          <a:xfrm rot="0">
            <a:off x="11508355" y="2483880"/>
            <a:ext cx="5808095" cy="5459666"/>
            <a:chOff x="0" y="0"/>
            <a:chExt cx="7744127" cy="7279555"/>
          </a:xfrm>
        </p:grpSpPr>
        <p:sp>
          <p:nvSpPr>
            <p:cNvPr name="TextBox 7" id="7"/>
            <p:cNvSpPr txBox="true"/>
            <p:nvPr/>
          </p:nvSpPr>
          <p:spPr>
            <a:xfrm rot="0">
              <a:off x="261282" y="-9525"/>
              <a:ext cx="7406645" cy="3667125"/>
            </a:xfrm>
            <a:prstGeom prst="rect">
              <a:avLst/>
            </a:prstGeom>
          </p:spPr>
          <p:txBody>
            <a:bodyPr anchor="t" rtlCol="false" tIns="0" lIns="0" bIns="0" rIns="0">
              <a:spAutoFit/>
            </a:bodyPr>
            <a:lstStyle/>
            <a:p>
              <a:pPr algn="l">
                <a:lnSpc>
                  <a:spcPts val="10800"/>
                </a:lnSpc>
              </a:pPr>
              <a:r>
                <a:rPr lang="en-US" sz="9000" b="true">
                  <a:solidFill>
                    <a:srgbClr val="000000"/>
                  </a:solidFill>
                  <a:latin typeface="Decalotype Bold"/>
                  <a:ea typeface="Decalotype Bold"/>
                  <a:cs typeface="Decalotype Bold"/>
                  <a:sym typeface="Decalotype Bold"/>
                </a:rPr>
                <a:t>Our</a:t>
              </a:r>
            </a:p>
            <a:p>
              <a:pPr algn="l" marL="0" indent="0" lvl="0">
                <a:lnSpc>
                  <a:spcPts val="10800"/>
                </a:lnSpc>
              </a:pPr>
              <a:r>
                <a:rPr lang="en-US" b="true" sz="9000">
                  <a:solidFill>
                    <a:srgbClr val="000000"/>
                  </a:solidFill>
                  <a:latin typeface="Decalotype Bold"/>
                  <a:ea typeface="Decalotype Bold"/>
                  <a:cs typeface="Decalotype Bold"/>
                  <a:sym typeface="Decalotype Bold"/>
                </a:rPr>
                <a:t>Challenge</a:t>
              </a:r>
            </a:p>
          </p:txBody>
        </p:sp>
        <p:sp>
          <p:nvSpPr>
            <p:cNvPr name="TextBox 8" id="8"/>
            <p:cNvSpPr txBox="true"/>
            <p:nvPr/>
          </p:nvSpPr>
          <p:spPr>
            <a:xfrm rot="0">
              <a:off x="261282" y="4650655"/>
              <a:ext cx="7406645" cy="2628900"/>
            </a:xfrm>
            <a:prstGeom prst="rect">
              <a:avLst/>
            </a:prstGeom>
          </p:spPr>
          <p:txBody>
            <a:bodyPr anchor="t" rtlCol="false" tIns="0" lIns="0" bIns="0" rIns="0">
              <a:spAutoFit/>
            </a:bodyPr>
            <a:lstStyle/>
            <a:p>
              <a:pPr algn="l" marL="0" indent="0" lvl="0">
                <a:lnSpc>
                  <a:spcPts val="3900"/>
                </a:lnSpc>
              </a:pPr>
              <a:r>
                <a:rPr lang="en-US" b="true" sz="3000">
                  <a:solidFill>
                    <a:srgbClr val="000000"/>
                  </a:solidFill>
                  <a:latin typeface="Decalotype Bold"/>
                  <a:ea typeface="Decalotype Bold"/>
                  <a:cs typeface="Decalotype Bold"/>
                  <a:sym typeface="Decalotype Bold"/>
                </a:rPr>
                <a:t>Make a strong case</a:t>
              </a:r>
            </a:p>
            <a:p>
              <a:pPr algn="l" marL="0" indent="0" lvl="0">
                <a:lnSpc>
                  <a:spcPts val="3900"/>
                </a:lnSpc>
              </a:pPr>
              <a:r>
                <a:rPr lang="en-US" b="true" sz="3000">
                  <a:solidFill>
                    <a:srgbClr val="000000"/>
                  </a:solidFill>
                  <a:latin typeface="Decalotype Bold"/>
                  <a:ea typeface="Decalotype Bold"/>
                  <a:cs typeface="Decalotype Bold"/>
                  <a:sym typeface="Decalotype Bold"/>
                </a:rPr>
                <a:t>Get an audience with County Council</a:t>
              </a:r>
            </a:p>
            <a:p>
              <a:pPr algn="l" marL="0" indent="0" lvl="0">
                <a:lnSpc>
                  <a:spcPts val="3900"/>
                </a:lnSpc>
              </a:pPr>
              <a:r>
                <a:rPr lang="en-US" b="true" sz="3000">
                  <a:solidFill>
                    <a:srgbClr val="000000"/>
                  </a:solidFill>
                  <a:latin typeface="Decalotype Bold"/>
                  <a:ea typeface="Decalotype Bold"/>
                  <a:cs typeface="Decalotype Bold"/>
                  <a:sym typeface="Decalotype Bold"/>
                </a:rPr>
                <a:t>Engage Stakeholders</a:t>
              </a:r>
            </a:p>
            <a:p>
              <a:pPr algn="l" marL="0" indent="0" lvl="0">
                <a:lnSpc>
                  <a:spcPts val="3900"/>
                </a:lnSpc>
              </a:pPr>
              <a:r>
                <a:rPr lang="en-US" b="true" sz="3000">
                  <a:solidFill>
                    <a:srgbClr val="000000"/>
                  </a:solidFill>
                  <a:latin typeface="Decalotype Bold"/>
                  <a:ea typeface="Decalotype Bold"/>
                  <a:cs typeface="Decalotype Bold"/>
                  <a:sym typeface="Decalotype Bold"/>
                </a:rPr>
                <a:t>Build Consensus</a:t>
              </a:r>
            </a:p>
          </p:txBody>
        </p:sp>
        <p:sp>
          <p:nvSpPr>
            <p:cNvPr name="AutoShape 9" id="9"/>
            <p:cNvSpPr/>
            <p:nvPr/>
          </p:nvSpPr>
          <p:spPr>
            <a:xfrm>
              <a:off x="0" y="4125249"/>
              <a:ext cx="7744127" cy="0"/>
            </a:xfrm>
            <a:prstGeom prst="line">
              <a:avLst/>
            </a:prstGeom>
            <a:ln cap="flat" w="139700">
              <a:solidFill>
                <a:srgbClr val="04366B"/>
              </a:solidFill>
              <a:prstDash val="solid"/>
              <a:headEnd type="none" len="sm" w="sm"/>
              <a:tailEnd type="none" len="sm" w="sm"/>
            </a:ln>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TextBox 5" id="5"/>
          <p:cNvSpPr txBox="true"/>
          <p:nvPr/>
        </p:nvSpPr>
        <p:spPr>
          <a:xfrm rot="0">
            <a:off x="1028700" y="1028700"/>
            <a:ext cx="10980097" cy="1638300"/>
          </a:xfrm>
          <a:prstGeom prst="rect">
            <a:avLst/>
          </a:prstGeom>
        </p:spPr>
        <p:txBody>
          <a:bodyPr anchor="t" rtlCol="false" tIns="0" lIns="0" bIns="0" rIns="0">
            <a:spAutoFit/>
          </a:bodyPr>
          <a:lstStyle/>
          <a:p>
            <a:pPr algn="l" marL="0" indent="0" lvl="0">
              <a:lnSpc>
                <a:spcPts val="6480"/>
              </a:lnSpc>
              <a:spcBef>
                <a:spcPct val="0"/>
              </a:spcBef>
            </a:pPr>
            <a:r>
              <a:rPr lang="en-US" b="true" sz="5400">
                <a:solidFill>
                  <a:srgbClr val="000000"/>
                </a:solidFill>
                <a:latin typeface="Decalotype Bold"/>
                <a:ea typeface="Decalotype Bold"/>
                <a:cs typeface="Decalotype Bold"/>
                <a:sym typeface="Decalotype Bold"/>
              </a:rPr>
              <a:t>Comprehensive Land Use Policy (2040 Horizon):  Rationale</a:t>
            </a:r>
          </a:p>
        </p:txBody>
      </p:sp>
      <p:grpSp>
        <p:nvGrpSpPr>
          <p:cNvPr name="Group 6" id="6"/>
          <p:cNvGrpSpPr/>
          <p:nvPr/>
        </p:nvGrpSpPr>
        <p:grpSpPr>
          <a:xfrm rot="0">
            <a:off x="13929608" y="2086745"/>
            <a:ext cx="3571741" cy="7171555"/>
            <a:chOff x="0" y="0"/>
            <a:chExt cx="605188" cy="1215132"/>
          </a:xfrm>
        </p:grpSpPr>
        <p:sp>
          <p:nvSpPr>
            <p:cNvPr name="Freeform 7" id="7"/>
            <p:cNvSpPr/>
            <p:nvPr/>
          </p:nvSpPr>
          <p:spPr>
            <a:xfrm flipH="false" flipV="false" rot="0">
              <a:off x="0" y="0"/>
              <a:ext cx="605188" cy="1215132"/>
            </a:xfrm>
            <a:custGeom>
              <a:avLst/>
              <a:gdLst/>
              <a:ahLst/>
              <a:cxnLst/>
              <a:rect r="r" b="b" t="t" l="l"/>
              <a:pathLst>
                <a:path h="1215132" w="605188">
                  <a:moveTo>
                    <a:pt x="0" y="0"/>
                  </a:moveTo>
                  <a:lnTo>
                    <a:pt x="605188" y="0"/>
                  </a:lnTo>
                  <a:lnTo>
                    <a:pt x="605188" y="1215132"/>
                  </a:lnTo>
                  <a:lnTo>
                    <a:pt x="0" y="1215132"/>
                  </a:lnTo>
                  <a:close/>
                </a:path>
              </a:pathLst>
            </a:custGeom>
            <a:blipFill>
              <a:blip r:embed="rId2"/>
              <a:stretch>
                <a:fillRect l="0" t="-539" r="0" b="-539"/>
              </a:stretch>
            </a:blipFill>
            <a:ln cap="sq">
              <a:noFill/>
              <a:prstDash val="solid"/>
              <a:miter/>
            </a:ln>
          </p:spPr>
        </p:sp>
      </p:grpSp>
      <p:sp>
        <p:nvSpPr>
          <p:cNvPr name="TextBox 8" id="8"/>
          <p:cNvSpPr txBox="true"/>
          <p:nvPr/>
        </p:nvSpPr>
        <p:spPr>
          <a:xfrm rot="0">
            <a:off x="1028700" y="3054848"/>
            <a:ext cx="8677090" cy="6021450"/>
          </a:xfrm>
          <a:prstGeom prst="rect">
            <a:avLst/>
          </a:prstGeom>
        </p:spPr>
        <p:txBody>
          <a:bodyPr anchor="t" rtlCol="false" tIns="0" lIns="0" bIns="0" rIns="0">
            <a:spAutoFit/>
          </a:bodyPr>
          <a:lstStyle/>
          <a:p>
            <a:pPr algn="l">
              <a:lnSpc>
                <a:spcPts val="4339"/>
              </a:lnSpc>
            </a:pPr>
            <a:r>
              <a:rPr lang="en-US" sz="3099" b="true">
                <a:solidFill>
                  <a:srgbClr val="F38228"/>
                </a:solidFill>
                <a:latin typeface="Decalotype Bold"/>
                <a:ea typeface="Decalotype Bold"/>
                <a:cs typeface="Decalotype Bold"/>
                <a:sym typeface="Decalotype Bold"/>
              </a:rPr>
              <a:t>Focused Growth &amp; Increase Density in Urbanized Areas</a:t>
            </a:r>
          </a:p>
          <a:p>
            <a:pPr algn="l">
              <a:lnSpc>
                <a:spcPts val="3499"/>
              </a:lnSpc>
            </a:pPr>
          </a:p>
          <a:p>
            <a:pPr algn="l">
              <a:lnSpc>
                <a:spcPts val="4200"/>
              </a:lnSpc>
            </a:pPr>
            <a:r>
              <a:rPr lang="en-US" sz="3000" b="true">
                <a:solidFill>
                  <a:srgbClr val="000000"/>
                </a:solidFill>
                <a:latin typeface="Decalotype Bold"/>
                <a:ea typeface="Decalotype Bold"/>
                <a:cs typeface="Decalotype Bold"/>
                <a:sym typeface="Decalotype Bold"/>
              </a:rPr>
              <a:t>High Cost of Expanding Critical Infrastructure &amp; Service</a:t>
            </a:r>
          </a:p>
          <a:p>
            <a:pPr algn="l">
              <a:lnSpc>
                <a:spcPts val="4200"/>
              </a:lnSpc>
            </a:pPr>
            <a:r>
              <a:rPr lang="en-US" sz="3000" b="true">
                <a:solidFill>
                  <a:srgbClr val="000000"/>
                </a:solidFill>
                <a:latin typeface="Decalotype Bold"/>
                <a:ea typeface="Decalotype Bold"/>
                <a:cs typeface="Decalotype Bold"/>
                <a:sym typeface="Decalotype Bold"/>
              </a:rPr>
              <a:t>Affordable Housing</a:t>
            </a:r>
          </a:p>
          <a:p>
            <a:pPr algn="l">
              <a:lnSpc>
                <a:spcPts val="4200"/>
              </a:lnSpc>
            </a:pPr>
            <a:r>
              <a:rPr lang="en-US" sz="3000" b="true">
                <a:solidFill>
                  <a:srgbClr val="000000"/>
                </a:solidFill>
                <a:latin typeface="Decalotype Bold"/>
                <a:ea typeface="Decalotype Bold"/>
                <a:cs typeface="Decalotype Bold"/>
                <a:sym typeface="Decalotype Bold"/>
              </a:rPr>
              <a:t>Loss of Open Space &amp; Rural Land</a:t>
            </a:r>
          </a:p>
          <a:p>
            <a:pPr algn="l">
              <a:lnSpc>
                <a:spcPts val="4200"/>
              </a:lnSpc>
            </a:pPr>
            <a:r>
              <a:rPr lang="en-US" sz="3000" b="true">
                <a:solidFill>
                  <a:srgbClr val="000000"/>
                </a:solidFill>
                <a:latin typeface="Decalotype Bold"/>
                <a:ea typeface="Decalotype Bold"/>
                <a:cs typeface="Decalotype Bold"/>
                <a:sym typeface="Decalotype Bold"/>
              </a:rPr>
              <a:t>Traffic </a:t>
            </a:r>
          </a:p>
          <a:p>
            <a:pPr algn="l">
              <a:lnSpc>
                <a:spcPts val="3878"/>
              </a:lnSpc>
            </a:pPr>
          </a:p>
          <a:p>
            <a:pPr algn="l">
              <a:lnSpc>
                <a:spcPts val="3878"/>
              </a:lnSpc>
            </a:pPr>
          </a:p>
          <a:p>
            <a:pPr algn="l">
              <a:lnSpc>
                <a:spcPts val="3878"/>
              </a:lnSpc>
            </a:pPr>
          </a:p>
          <a:p>
            <a:pPr algn="l">
              <a:lnSpc>
                <a:spcPts val="3878"/>
              </a:lnSpc>
            </a:pPr>
          </a:p>
          <a:p>
            <a:pPr algn="l">
              <a:lnSpc>
                <a:spcPts val="3878"/>
              </a:lnSpc>
            </a:pPr>
          </a:p>
          <a:p>
            <a:pPr algn="l">
              <a:lnSpc>
                <a:spcPts val="3878"/>
              </a:lnSpc>
            </a:pPr>
          </a:p>
        </p:txBody>
      </p:sp>
      <p:grpSp>
        <p:nvGrpSpPr>
          <p:cNvPr name="Group 9" id="9"/>
          <p:cNvGrpSpPr/>
          <p:nvPr/>
        </p:nvGrpSpPr>
        <p:grpSpPr>
          <a:xfrm rot="0">
            <a:off x="9705790" y="2086745"/>
            <a:ext cx="3709469" cy="7171555"/>
            <a:chOff x="0" y="0"/>
            <a:chExt cx="605188" cy="1170015"/>
          </a:xfrm>
        </p:grpSpPr>
        <p:sp>
          <p:nvSpPr>
            <p:cNvPr name="Freeform 10" id="10"/>
            <p:cNvSpPr/>
            <p:nvPr/>
          </p:nvSpPr>
          <p:spPr>
            <a:xfrm flipH="false" flipV="false" rot="0">
              <a:off x="0" y="0"/>
              <a:ext cx="605188" cy="1170015"/>
            </a:xfrm>
            <a:custGeom>
              <a:avLst/>
              <a:gdLst/>
              <a:ahLst/>
              <a:cxnLst/>
              <a:rect r="r" b="b" t="t" l="l"/>
              <a:pathLst>
                <a:path h="1170015" w="605188">
                  <a:moveTo>
                    <a:pt x="0" y="0"/>
                  </a:moveTo>
                  <a:lnTo>
                    <a:pt x="605188" y="0"/>
                  </a:lnTo>
                  <a:lnTo>
                    <a:pt x="605188" y="1170015"/>
                  </a:lnTo>
                  <a:lnTo>
                    <a:pt x="0" y="1170015"/>
                  </a:lnTo>
                  <a:close/>
                </a:path>
              </a:pathLst>
            </a:custGeom>
            <a:blipFill>
              <a:blip r:embed="rId3"/>
              <a:stretch>
                <a:fillRect l="-969" t="-638" r="-1619" b="0"/>
              </a:stretch>
            </a:blipFill>
            <a:ln cap="sq">
              <a:noFill/>
              <a:prstDash val="solid"/>
              <a:miter/>
            </a:ln>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028700" y="2885027"/>
            <a:ext cx="4513686" cy="6373273"/>
          </a:xfrm>
          <a:custGeom>
            <a:avLst/>
            <a:gdLst/>
            <a:ahLst/>
            <a:cxnLst/>
            <a:rect r="r" b="b" t="t" l="l"/>
            <a:pathLst>
              <a:path h="6373273" w="4513686">
                <a:moveTo>
                  <a:pt x="0" y="0"/>
                </a:moveTo>
                <a:lnTo>
                  <a:pt x="4513686" y="0"/>
                </a:lnTo>
                <a:lnTo>
                  <a:pt x="4513686" y="6373273"/>
                </a:lnTo>
                <a:lnTo>
                  <a:pt x="0" y="6373273"/>
                </a:lnTo>
                <a:lnTo>
                  <a:pt x="0" y="0"/>
                </a:lnTo>
                <a:close/>
              </a:path>
            </a:pathLst>
          </a:custGeom>
          <a:blipFill>
            <a:blip r:embed="rId3"/>
            <a:stretch>
              <a:fillRect l="0" t="0" r="0" b="-19195"/>
            </a:stretch>
          </a:blipFill>
        </p:spPr>
      </p:sp>
      <p:sp>
        <p:nvSpPr>
          <p:cNvPr name="Freeform 6" id="6"/>
          <p:cNvSpPr/>
          <p:nvPr/>
        </p:nvSpPr>
        <p:spPr>
          <a:xfrm flipH="false" flipV="false" rot="0">
            <a:off x="5637636" y="2885027"/>
            <a:ext cx="4513686" cy="3139011"/>
          </a:xfrm>
          <a:custGeom>
            <a:avLst/>
            <a:gdLst/>
            <a:ahLst/>
            <a:cxnLst/>
            <a:rect r="r" b="b" t="t" l="l"/>
            <a:pathLst>
              <a:path h="3139011" w="4513686">
                <a:moveTo>
                  <a:pt x="0" y="0"/>
                </a:moveTo>
                <a:lnTo>
                  <a:pt x="4513687" y="0"/>
                </a:lnTo>
                <a:lnTo>
                  <a:pt x="4513687" y="3139012"/>
                </a:lnTo>
                <a:lnTo>
                  <a:pt x="0" y="3139012"/>
                </a:lnTo>
                <a:lnTo>
                  <a:pt x="0" y="0"/>
                </a:lnTo>
                <a:close/>
              </a:path>
            </a:pathLst>
          </a:custGeom>
          <a:blipFill>
            <a:blip r:embed="rId4"/>
            <a:stretch>
              <a:fillRect l="0" t="-19151" r="0" b="-19151"/>
            </a:stretch>
          </a:blipFill>
        </p:spPr>
      </p:sp>
      <p:sp>
        <p:nvSpPr>
          <p:cNvPr name="Freeform 7" id="7"/>
          <p:cNvSpPr/>
          <p:nvPr/>
        </p:nvSpPr>
        <p:spPr>
          <a:xfrm flipH="false" flipV="false" rot="0">
            <a:off x="5637636" y="6119289"/>
            <a:ext cx="4513686" cy="3139011"/>
          </a:xfrm>
          <a:custGeom>
            <a:avLst/>
            <a:gdLst/>
            <a:ahLst/>
            <a:cxnLst/>
            <a:rect r="r" b="b" t="t" l="l"/>
            <a:pathLst>
              <a:path h="3139011" w="4513686">
                <a:moveTo>
                  <a:pt x="0" y="0"/>
                </a:moveTo>
                <a:lnTo>
                  <a:pt x="4513687" y="0"/>
                </a:lnTo>
                <a:lnTo>
                  <a:pt x="4513687" y="3139011"/>
                </a:lnTo>
                <a:lnTo>
                  <a:pt x="0" y="3139011"/>
                </a:lnTo>
                <a:lnTo>
                  <a:pt x="0" y="0"/>
                </a:lnTo>
                <a:close/>
              </a:path>
            </a:pathLst>
          </a:custGeom>
          <a:blipFill>
            <a:blip r:embed="rId5"/>
            <a:stretch>
              <a:fillRect l="0" t="-3857" r="0" b="-3857"/>
            </a:stretch>
          </a:blipFill>
        </p:spPr>
      </p:sp>
      <p:sp>
        <p:nvSpPr>
          <p:cNvPr name="TextBox 8" id="8"/>
          <p:cNvSpPr txBox="true"/>
          <p:nvPr/>
        </p:nvSpPr>
        <p:spPr>
          <a:xfrm rot="0">
            <a:off x="1028700" y="1019175"/>
            <a:ext cx="9122623" cy="857250"/>
          </a:xfrm>
          <a:prstGeom prst="rect">
            <a:avLst/>
          </a:prstGeom>
        </p:spPr>
        <p:txBody>
          <a:bodyPr anchor="t" rtlCol="false" tIns="0" lIns="0" bIns="0" rIns="0">
            <a:spAutoFit/>
          </a:bodyPr>
          <a:lstStyle/>
          <a:p>
            <a:pPr algn="l" marL="0" indent="0" lvl="0">
              <a:lnSpc>
                <a:spcPts val="6720"/>
              </a:lnSpc>
            </a:pPr>
            <a:r>
              <a:rPr lang="en-US" b="true" sz="5600" strike="noStrike">
                <a:solidFill>
                  <a:srgbClr val="000000"/>
                </a:solidFill>
                <a:latin typeface="Decalotype Bold"/>
                <a:ea typeface="Decalotype Bold"/>
                <a:cs typeface="Decalotype Bold"/>
                <a:sym typeface="Decalotype Bold"/>
              </a:rPr>
              <a:t>Our Case</a:t>
            </a:r>
          </a:p>
        </p:txBody>
      </p:sp>
      <p:grpSp>
        <p:nvGrpSpPr>
          <p:cNvPr name="Group 9" id="9"/>
          <p:cNvGrpSpPr/>
          <p:nvPr/>
        </p:nvGrpSpPr>
        <p:grpSpPr>
          <a:xfrm rot="0">
            <a:off x="11500475" y="2885027"/>
            <a:ext cx="5470186" cy="3285029"/>
            <a:chOff x="0" y="0"/>
            <a:chExt cx="7293582" cy="4380039"/>
          </a:xfrm>
        </p:grpSpPr>
        <p:sp>
          <p:nvSpPr>
            <p:cNvPr name="TextBox 10" id="10"/>
            <p:cNvSpPr txBox="true"/>
            <p:nvPr/>
          </p:nvSpPr>
          <p:spPr>
            <a:xfrm rot="0">
              <a:off x="0" y="-9525"/>
              <a:ext cx="7293582" cy="835025"/>
            </a:xfrm>
            <a:prstGeom prst="rect">
              <a:avLst/>
            </a:prstGeom>
          </p:spPr>
          <p:txBody>
            <a:bodyPr anchor="t" rtlCol="false" tIns="0" lIns="0" bIns="0" rIns="0">
              <a:spAutoFit/>
            </a:bodyPr>
            <a:lstStyle/>
            <a:p>
              <a:pPr algn="l" marL="0" indent="0" lvl="0">
                <a:lnSpc>
                  <a:spcPts val="4919"/>
                </a:lnSpc>
                <a:spcBef>
                  <a:spcPct val="0"/>
                </a:spcBef>
              </a:pPr>
              <a:r>
                <a:rPr lang="en-US" sz="4099" strike="noStrike">
                  <a:solidFill>
                    <a:srgbClr val="000000"/>
                  </a:solidFill>
                  <a:latin typeface="Decalotype"/>
                  <a:ea typeface="Decalotype"/>
                  <a:cs typeface="Decalotype"/>
                  <a:sym typeface="Decalotype"/>
                </a:rPr>
                <a:t>Growth Management</a:t>
              </a:r>
            </a:p>
          </p:txBody>
        </p:sp>
        <p:sp>
          <p:nvSpPr>
            <p:cNvPr name="TextBox 11" id="11"/>
            <p:cNvSpPr txBox="true"/>
            <p:nvPr/>
          </p:nvSpPr>
          <p:spPr>
            <a:xfrm rot="0">
              <a:off x="0" y="1163764"/>
              <a:ext cx="7293582" cy="3216275"/>
            </a:xfrm>
            <a:prstGeom prst="rect">
              <a:avLst/>
            </a:prstGeom>
          </p:spPr>
          <p:txBody>
            <a:bodyPr anchor="t" rtlCol="false" tIns="0" lIns="0" bIns="0" rIns="0">
              <a:spAutoFit/>
            </a:bodyPr>
            <a:lstStyle/>
            <a:p>
              <a:pPr algn="l" marL="0" indent="0" lvl="0">
                <a:lnSpc>
                  <a:spcPts val="3899"/>
                </a:lnSpc>
              </a:pPr>
              <a:r>
                <a:rPr lang="en-US" sz="2999" strike="noStrike">
                  <a:solidFill>
                    <a:srgbClr val="000000"/>
                  </a:solidFill>
                  <a:latin typeface="Decalotype"/>
                  <a:ea typeface="Decalotype"/>
                  <a:cs typeface="Decalotype"/>
                  <a:sym typeface="Decalotype"/>
                </a:rPr>
                <a:t>Land Consumption</a:t>
              </a:r>
            </a:p>
            <a:p>
              <a:pPr algn="l" marL="0" indent="0" lvl="0">
                <a:lnSpc>
                  <a:spcPts val="3899"/>
                </a:lnSpc>
              </a:pPr>
              <a:r>
                <a:rPr lang="en-US" sz="2999" strike="noStrike">
                  <a:solidFill>
                    <a:srgbClr val="000000"/>
                  </a:solidFill>
                  <a:latin typeface="Decalotype"/>
                  <a:ea typeface="Decalotype"/>
                  <a:cs typeface="Decalotype"/>
                  <a:sym typeface="Decalotype"/>
                </a:rPr>
                <a:t>Transportation Network</a:t>
              </a:r>
            </a:p>
            <a:p>
              <a:pPr algn="l" marL="0" indent="0" lvl="0">
                <a:lnSpc>
                  <a:spcPts val="3899"/>
                </a:lnSpc>
              </a:pPr>
              <a:r>
                <a:rPr lang="en-US" sz="2999" strike="noStrike">
                  <a:solidFill>
                    <a:srgbClr val="000000"/>
                  </a:solidFill>
                  <a:latin typeface="Decalotype"/>
                  <a:ea typeface="Decalotype"/>
                  <a:cs typeface="Decalotype"/>
                  <a:sym typeface="Decalotype"/>
                </a:rPr>
                <a:t>Critical Infrastructure</a:t>
              </a:r>
            </a:p>
            <a:p>
              <a:pPr algn="l" marL="0" indent="0" lvl="0">
                <a:lnSpc>
                  <a:spcPts val="3899"/>
                </a:lnSpc>
              </a:pPr>
              <a:r>
                <a:rPr lang="en-US" sz="2999" strike="noStrike">
                  <a:solidFill>
                    <a:srgbClr val="000000"/>
                  </a:solidFill>
                  <a:latin typeface="Decalotype"/>
                  <a:ea typeface="Decalotype"/>
                  <a:cs typeface="Decalotype"/>
                  <a:sym typeface="Decalotype"/>
                </a:rPr>
                <a:t>Community Opens Space</a:t>
              </a:r>
            </a:p>
            <a:p>
              <a:pPr algn="l" marL="0" indent="0" lvl="0">
                <a:lnSpc>
                  <a:spcPts val="3899"/>
                </a:lnSpc>
              </a:pPr>
              <a:r>
                <a:rPr lang="en-US" sz="2999" strike="noStrike">
                  <a:solidFill>
                    <a:srgbClr val="000000"/>
                  </a:solidFill>
                  <a:latin typeface="Decalotype"/>
                  <a:ea typeface="Decalotype"/>
                  <a:cs typeface="Decalotype"/>
                  <a:sym typeface="Decalotype"/>
                </a:rPr>
                <a:t>Quality of Life</a:t>
              </a:r>
            </a:p>
          </p:txBody>
        </p:sp>
      </p:grpSp>
      <p:grpSp>
        <p:nvGrpSpPr>
          <p:cNvPr name="Group 12" id="12"/>
          <p:cNvGrpSpPr/>
          <p:nvPr/>
        </p:nvGrpSpPr>
        <p:grpSpPr>
          <a:xfrm rot="0">
            <a:off x="11500475" y="6583172"/>
            <a:ext cx="5470186" cy="2211244"/>
            <a:chOff x="0" y="0"/>
            <a:chExt cx="7293582" cy="2948326"/>
          </a:xfrm>
        </p:grpSpPr>
        <p:sp>
          <p:nvSpPr>
            <p:cNvPr name="TextBox 13" id="13"/>
            <p:cNvSpPr txBox="true"/>
            <p:nvPr/>
          </p:nvSpPr>
          <p:spPr>
            <a:xfrm rot="0">
              <a:off x="0" y="0"/>
              <a:ext cx="7293582" cy="800100"/>
            </a:xfrm>
            <a:prstGeom prst="rect">
              <a:avLst/>
            </a:prstGeom>
          </p:spPr>
          <p:txBody>
            <a:bodyPr anchor="t" rtlCol="false" tIns="0" lIns="0" bIns="0" rIns="0">
              <a:spAutoFit/>
            </a:bodyPr>
            <a:lstStyle/>
            <a:p>
              <a:pPr algn="l" marL="0" indent="0" lvl="0">
                <a:lnSpc>
                  <a:spcPts val="4799"/>
                </a:lnSpc>
                <a:spcBef>
                  <a:spcPct val="0"/>
                </a:spcBef>
              </a:pPr>
              <a:r>
                <a:rPr lang="en-US" sz="3999" strike="noStrike">
                  <a:solidFill>
                    <a:srgbClr val="000000"/>
                  </a:solidFill>
                  <a:latin typeface="Decalotype"/>
                  <a:ea typeface="Decalotype"/>
                  <a:cs typeface="Decalotype"/>
                  <a:sym typeface="Decalotype"/>
                </a:rPr>
                <a:t>Environmental Protection</a:t>
              </a:r>
            </a:p>
          </p:txBody>
        </p:sp>
        <p:sp>
          <p:nvSpPr>
            <p:cNvPr name="TextBox 14" id="14"/>
            <p:cNvSpPr txBox="true"/>
            <p:nvPr/>
          </p:nvSpPr>
          <p:spPr>
            <a:xfrm rot="0">
              <a:off x="0" y="1138364"/>
              <a:ext cx="7293582" cy="1809962"/>
            </a:xfrm>
            <a:prstGeom prst="rect">
              <a:avLst/>
            </a:prstGeom>
          </p:spPr>
          <p:txBody>
            <a:bodyPr anchor="t" rtlCol="false" tIns="0" lIns="0" bIns="0" rIns="0">
              <a:spAutoFit/>
            </a:bodyPr>
            <a:lstStyle/>
            <a:p>
              <a:pPr algn="l" marL="0" indent="0" lvl="0">
                <a:lnSpc>
                  <a:spcPts val="3639"/>
                </a:lnSpc>
              </a:pPr>
              <a:r>
                <a:rPr lang="en-US" sz="2799" strike="noStrike">
                  <a:solidFill>
                    <a:srgbClr val="000000"/>
                  </a:solidFill>
                  <a:latin typeface="Decalotype"/>
                  <a:ea typeface="Decalotype"/>
                  <a:cs typeface="Decalotype"/>
                  <a:sym typeface="Decalotype"/>
                </a:rPr>
                <a:t>Water Quality</a:t>
              </a:r>
            </a:p>
            <a:p>
              <a:pPr algn="l" marL="0" indent="0" lvl="0">
                <a:lnSpc>
                  <a:spcPts val="3639"/>
                </a:lnSpc>
              </a:pPr>
              <a:r>
                <a:rPr lang="en-US" sz="2799" strike="noStrike">
                  <a:solidFill>
                    <a:srgbClr val="000000"/>
                  </a:solidFill>
                  <a:latin typeface="Decalotype"/>
                  <a:ea typeface="Decalotype"/>
                  <a:cs typeface="Decalotype"/>
                  <a:sym typeface="Decalotype"/>
                </a:rPr>
                <a:t>Habitat Cores and Corridors</a:t>
              </a:r>
            </a:p>
            <a:p>
              <a:pPr algn="l" marL="0" indent="0" lvl="0">
                <a:lnSpc>
                  <a:spcPts val="3639"/>
                </a:lnSpc>
              </a:pPr>
              <a:r>
                <a:rPr lang="en-US" sz="2799" strike="noStrike">
                  <a:solidFill>
                    <a:srgbClr val="000000"/>
                  </a:solidFill>
                  <a:latin typeface="Decalotype"/>
                  <a:ea typeface="Decalotype"/>
                  <a:cs typeface="Decalotype"/>
                  <a:sym typeface="Decalotype"/>
                </a:rPr>
                <a:t>Public Health &amp; Safety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AutoShape 5" id="5"/>
          <p:cNvSpPr/>
          <p:nvPr/>
        </p:nvSpPr>
        <p:spPr>
          <a:xfrm rot="0">
            <a:off x="5358840" y="1108553"/>
            <a:ext cx="11859377" cy="8069894"/>
          </a:xfrm>
          <a:prstGeom prst="rect">
            <a:avLst/>
          </a:prstGeom>
          <a:solidFill>
            <a:srgbClr val="2D2C1C"/>
          </a:solidFill>
        </p:spPr>
      </p:sp>
      <p:sp>
        <p:nvSpPr>
          <p:cNvPr name="Freeform 6" id="6"/>
          <p:cNvSpPr/>
          <p:nvPr/>
        </p:nvSpPr>
        <p:spPr>
          <a:xfrm flipH="false" flipV="false" rot="0">
            <a:off x="5607369" y="1365529"/>
            <a:ext cx="11362320" cy="7555943"/>
          </a:xfrm>
          <a:custGeom>
            <a:avLst/>
            <a:gdLst/>
            <a:ahLst/>
            <a:cxnLst/>
            <a:rect r="r" b="b" t="t" l="l"/>
            <a:pathLst>
              <a:path h="7555943" w="11362320">
                <a:moveTo>
                  <a:pt x="0" y="0"/>
                </a:moveTo>
                <a:lnTo>
                  <a:pt x="11362320" y="0"/>
                </a:lnTo>
                <a:lnTo>
                  <a:pt x="11362320" y="7555942"/>
                </a:lnTo>
                <a:lnTo>
                  <a:pt x="0" y="7555942"/>
                </a:lnTo>
                <a:lnTo>
                  <a:pt x="0" y="0"/>
                </a:lnTo>
                <a:close/>
              </a:path>
            </a:pathLst>
          </a:custGeom>
          <a:blipFill>
            <a:blip r:embed="rId3"/>
            <a:stretch>
              <a:fillRect l="0" t="-25187" r="0" b="-25187"/>
            </a:stretch>
          </a:blipFill>
        </p:spPr>
      </p:sp>
      <p:grpSp>
        <p:nvGrpSpPr>
          <p:cNvPr name="Group 7" id="7"/>
          <p:cNvGrpSpPr/>
          <p:nvPr/>
        </p:nvGrpSpPr>
        <p:grpSpPr>
          <a:xfrm rot="0">
            <a:off x="723248" y="2578565"/>
            <a:ext cx="6982269" cy="5129870"/>
            <a:chOff x="0" y="0"/>
            <a:chExt cx="9309692" cy="6839826"/>
          </a:xfrm>
        </p:grpSpPr>
        <p:sp>
          <p:nvSpPr>
            <p:cNvPr name="AutoShape 8" id="8"/>
            <p:cNvSpPr/>
            <p:nvPr/>
          </p:nvSpPr>
          <p:spPr>
            <a:xfrm rot="0">
              <a:off x="0" y="0"/>
              <a:ext cx="9309692" cy="6839826"/>
            </a:xfrm>
            <a:prstGeom prst="rect">
              <a:avLst/>
            </a:prstGeom>
            <a:solidFill>
              <a:srgbClr val="FFFFFF"/>
            </a:solidFill>
          </p:spPr>
        </p:sp>
        <p:sp>
          <p:nvSpPr>
            <p:cNvPr name="TextBox 9" id="9"/>
            <p:cNvSpPr txBox="true"/>
            <p:nvPr/>
          </p:nvSpPr>
          <p:spPr>
            <a:xfrm rot="0">
              <a:off x="524778" y="599691"/>
              <a:ext cx="8260135" cy="2851077"/>
            </a:xfrm>
            <a:prstGeom prst="rect">
              <a:avLst/>
            </a:prstGeom>
          </p:spPr>
          <p:txBody>
            <a:bodyPr anchor="t" rtlCol="false" tIns="0" lIns="0" bIns="0" rIns="0">
              <a:spAutoFit/>
            </a:bodyPr>
            <a:lstStyle/>
            <a:p>
              <a:pPr algn="ctr" marL="0" indent="0" lvl="0">
                <a:lnSpc>
                  <a:spcPts val="8319"/>
                </a:lnSpc>
              </a:pPr>
              <a:r>
                <a:rPr lang="en-US" b="true" sz="7495">
                  <a:solidFill>
                    <a:srgbClr val="000000"/>
                  </a:solidFill>
                  <a:latin typeface="Decalotype Bold"/>
                  <a:ea typeface="Decalotype Bold"/>
                  <a:cs typeface="Decalotype Bold"/>
                  <a:sym typeface="Decalotype Bold"/>
                </a:rPr>
                <a:t>A Strong </a:t>
              </a:r>
              <a:r>
                <a:rPr lang="en-US" b="true" sz="7495">
                  <a:solidFill>
                    <a:srgbClr val="000000"/>
                  </a:solidFill>
                  <a:latin typeface="Decalotype Bold"/>
                  <a:ea typeface="Decalotype Bold"/>
                  <a:cs typeface="Decalotype Bold"/>
                  <a:sym typeface="Decalotype Bold"/>
                </a:rPr>
                <a:t>Case: Water Quality</a:t>
              </a:r>
            </a:p>
          </p:txBody>
        </p:sp>
        <p:sp>
          <p:nvSpPr>
            <p:cNvPr name="TextBox 10" id="10"/>
            <p:cNvSpPr txBox="true"/>
            <p:nvPr/>
          </p:nvSpPr>
          <p:spPr>
            <a:xfrm rot="0">
              <a:off x="524778" y="3805264"/>
              <a:ext cx="8260135" cy="2492021"/>
            </a:xfrm>
            <a:prstGeom prst="rect">
              <a:avLst/>
            </a:prstGeom>
          </p:spPr>
          <p:txBody>
            <a:bodyPr anchor="t" rtlCol="false" tIns="0" lIns="0" bIns="0" rIns="0">
              <a:spAutoFit/>
            </a:bodyPr>
            <a:lstStyle/>
            <a:p>
              <a:pPr algn="ctr" marL="0" indent="0" lvl="0">
                <a:lnSpc>
                  <a:spcPts val="2508"/>
                </a:lnSpc>
              </a:pPr>
              <a:r>
                <a:rPr lang="en-US" sz="1791">
                  <a:solidFill>
                    <a:srgbClr val="000000"/>
                  </a:solidFill>
                  <a:latin typeface="Decalotype"/>
                  <a:ea typeface="Decalotype"/>
                  <a:cs typeface="Decalotype"/>
                  <a:sym typeface="Decalotype"/>
                </a:rPr>
                <a:t>65% of watersheds impaired</a:t>
              </a:r>
            </a:p>
            <a:p>
              <a:pPr algn="ctr" marL="0" indent="0" lvl="0">
                <a:lnSpc>
                  <a:spcPts val="2508"/>
                </a:lnSpc>
              </a:pPr>
              <a:r>
                <a:rPr lang="en-US" sz="1791">
                  <a:solidFill>
                    <a:srgbClr val="000000"/>
                  </a:solidFill>
                  <a:latin typeface="Decalotype"/>
                  <a:ea typeface="Decalotype"/>
                  <a:cs typeface="Decalotype"/>
                  <a:sym typeface="Decalotype"/>
                </a:rPr>
                <a:t>Local studies confirm contamination due to septic tank density</a:t>
              </a:r>
            </a:p>
            <a:p>
              <a:pPr algn="ctr" marL="0" indent="0" lvl="0">
                <a:lnSpc>
                  <a:spcPts val="2508"/>
                </a:lnSpc>
              </a:pPr>
              <a:r>
                <a:rPr lang="en-US" sz="1791">
                  <a:solidFill>
                    <a:srgbClr val="000000"/>
                  </a:solidFill>
                  <a:latin typeface="Decalotype"/>
                  <a:ea typeface="Decalotype"/>
                  <a:cs typeface="Decalotype"/>
                  <a:sym typeface="Decalotype"/>
                </a:rPr>
                <a:t>County’s 2021 NPDES Permit (new TMDL compliance requirement)</a:t>
              </a:r>
            </a:p>
            <a:p>
              <a:pPr algn="ctr" marL="0" indent="0" lvl="0">
                <a:lnSpc>
                  <a:spcPts val="2508"/>
                </a:lnSpc>
              </a:pPr>
              <a:r>
                <a:rPr lang="en-US" sz="1791">
                  <a:solidFill>
                    <a:srgbClr val="000000"/>
                  </a:solidFill>
                  <a:latin typeface="Decalotype"/>
                  <a:ea typeface="Decalotype"/>
                  <a:cs typeface="Decalotype"/>
                  <a:sym typeface="Decalotype"/>
                </a:rPr>
                <a:t>TMDL - point and nonpoint source pollution (such as septic systems)</a:t>
              </a:r>
            </a:p>
            <a:p>
              <a:pPr algn="ctr" marL="0" indent="0" lvl="0">
                <a:lnSpc>
                  <a:spcPts val="2508"/>
                </a:lnSpc>
              </a:pPr>
              <a:r>
                <a:rPr lang="en-US" sz="1791">
                  <a:solidFill>
                    <a:srgbClr val="000000"/>
                  </a:solidFill>
                  <a:latin typeface="Decalotype"/>
                  <a:ea typeface="Decalotype"/>
                  <a:cs typeface="Decalotype"/>
                  <a:sym typeface="Decalotype"/>
                </a:rPr>
                <a:t>NPDES Permits only regulate point source pollution</a:t>
              </a:r>
            </a:p>
            <a:p>
              <a:pPr algn="ctr" marL="0" indent="0" lvl="0">
                <a:lnSpc>
                  <a:spcPts val="2508"/>
                </a:lnSpc>
              </a:pPr>
              <a:r>
                <a:rPr lang="en-US" sz="1791">
                  <a:solidFill>
                    <a:srgbClr val="000000"/>
                  </a:solidFill>
                  <a:latin typeface="Decalotype"/>
                  <a:ea typeface="Decalotype"/>
                  <a:cs typeface="Decalotype"/>
                  <a:sym typeface="Decalotype"/>
                </a:rPr>
                <a:t>The burden is on the County to regulate septic developments</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sp>
        <p:nvSpPr>
          <p:cNvPr name="Freeform 5" id="5"/>
          <p:cNvSpPr/>
          <p:nvPr/>
        </p:nvSpPr>
        <p:spPr>
          <a:xfrm flipH="false" flipV="false" rot="0">
            <a:off x="12740955" y="1028700"/>
            <a:ext cx="4518345" cy="8229600"/>
          </a:xfrm>
          <a:custGeom>
            <a:avLst/>
            <a:gdLst/>
            <a:ahLst/>
            <a:cxnLst/>
            <a:rect r="r" b="b" t="t" l="l"/>
            <a:pathLst>
              <a:path h="8229600" w="4518345">
                <a:moveTo>
                  <a:pt x="0" y="0"/>
                </a:moveTo>
                <a:lnTo>
                  <a:pt x="4518345" y="0"/>
                </a:lnTo>
                <a:lnTo>
                  <a:pt x="4518345" y="8229600"/>
                </a:lnTo>
                <a:lnTo>
                  <a:pt x="0" y="8229600"/>
                </a:lnTo>
                <a:lnTo>
                  <a:pt x="0" y="0"/>
                </a:lnTo>
                <a:close/>
              </a:path>
            </a:pathLst>
          </a:custGeom>
          <a:blipFill>
            <a:blip r:embed="rId3"/>
            <a:stretch>
              <a:fillRect l="-44549" t="0" r="-44549" b="0"/>
            </a:stretch>
          </a:blipFill>
        </p:spPr>
      </p:sp>
      <p:sp>
        <p:nvSpPr>
          <p:cNvPr name="Freeform 6" id="6"/>
          <p:cNvSpPr/>
          <p:nvPr/>
        </p:nvSpPr>
        <p:spPr>
          <a:xfrm flipH="false" flipV="false" rot="0">
            <a:off x="7841610" y="1028700"/>
            <a:ext cx="4518345" cy="8229600"/>
          </a:xfrm>
          <a:custGeom>
            <a:avLst/>
            <a:gdLst/>
            <a:ahLst/>
            <a:cxnLst/>
            <a:rect r="r" b="b" t="t" l="l"/>
            <a:pathLst>
              <a:path h="8229600" w="4518345">
                <a:moveTo>
                  <a:pt x="0" y="0"/>
                </a:moveTo>
                <a:lnTo>
                  <a:pt x="4518345" y="0"/>
                </a:lnTo>
                <a:lnTo>
                  <a:pt x="4518345" y="8229600"/>
                </a:lnTo>
                <a:lnTo>
                  <a:pt x="0" y="8229600"/>
                </a:lnTo>
                <a:lnTo>
                  <a:pt x="0" y="0"/>
                </a:lnTo>
                <a:close/>
              </a:path>
            </a:pathLst>
          </a:custGeom>
          <a:blipFill>
            <a:blip r:embed="rId4"/>
            <a:stretch>
              <a:fillRect l="-41068" t="0" r="-41068" b="0"/>
            </a:stretch>
          </a:blipFill>
        </p:spPr>
      </p:sp>
      <p:grpSp>
        <p:nvGrpSpPr>
          <p:cNvPr name="Group 7" id="7"/>
          <p:cNvGrpSpPr/>
          <p:nvPr/>
        </p:nvGrpSpPr>
        <p:grpSpPr>
          <a:xfrm rot="0">
            <a:off x="1028700" y="882893"/>
            <a:ext cx="6812910" cy="1810056"/>
            <a:chOff x="0" y="0"/>
            <a:chExt cx="9083880" cy="2413407"/>
          </a:xfrm>
        </p:grpSpPr>
        <p:sp>
          <p:nvSpPr>
            <p:cNvPr name="TextBox 8" id="8"/>
            <p:cNvSpPr txBox="true"/>
            <p:nvPr/>
          </p:nvSpPr>
          <p:spPr>
            <a:xfrm rot="0">
              <a:off x="0" y="-9525"/>
              <a:ext cx="9083880" cy="1139825"/>
            </a:xfrm>
            <a:prstGeom prst="rect">
              <a:avLst/>
            </a:prstGeom>
          </p:spPr>
          <p:txBody>
            <a:bodyPr anchor="t" rtlCol="false" tIns="0" lIns="0" bIns="0" rIns="0">
              <a:spAutoFit/>
            </a:bodyPr>
            <a:lstStyle/>
            <a:p>
              <a:pPr algn="l" marL="0" indent="0" lvl="0">
                <a:lnSpc>
                  <a:spcPts val="6720"/>
                </a:lnSpc>
              </a:pPr>
              <a:r>
                <a:rPr lang="en-US" b="true" sz="5600">
                  <a:solidFill>
                    <a:srgbClr val="000000"/>
                  </a:solidFill>
                  <a:latin typeface="Decalotype Bold"/>
                  <a:ea typeface="Decalotype Bold"/>
                  <a:cs typeface="Decalotype Bold"/>
                  <a:sym typeface="Decalotype Bold"/>
                </a:rPr>
                <a:t>Initial Draft</a:t>
              </a:r>
            </a:p>
          </p:txBody>
        </p:sp>
        <p:sp>
          <p:nvSpPr>
            <p:cNvPr name="TextBox 9" id="9"/>
            <p:cNvSpPr txBox="true"/>
            <p:nvPr/>
          </p:nvSpPr>
          <p:spPr>
            <a:xfrm rot="0">
              <a:off x="0" y="1765707"/>
              <a:ext cx="9083880" cy="647700"/>
            </a:xfrm>
            <a:prstGeom prst="rect">
              <a:avLst/>
            </a:prstGeom>
          </p:spPr>
          <p:txBody>
            <a:bodyPr anchor="t" rtlCol="false" tIns="0" lIns="0" bIns="0" rIns="0">
              <a:spAutoFit/>
            </a:bodyPr>
            <a:lstStyle/>
            <a:p>
              <a:pPr algn="l" marL="0" indent="0" lvl="0">
                <a:lnSpc>
                  <a:spcPts val="3900"/>
                </a:lnSpc>
                <a:spcBef>
                  <a:spcPct val="0"/>
                </a:spcBef>
              </a:pPr>
            </a:p>
          </p:txBody>
        </p:sp>
      </p:grpSp>
      <p:grpSp>
        <p:nvGrpSpPr>
          <p:cNvPr name="Group 10" id="10"/>
          <p:cNvGrpSpPr/>
          <p:nvPr/>
        </p:nvGrpSpPr>
        <p:grpSpPr>
          <a:xfrm rot="0">
            <a:off x="1028700" y="4381907"/>
            <a:ext cx="6431910" cy="2631793"/>
            <a:chOff x="0" y="0"/>
            <a:chExt cx="8575880" cy="3509057"/>
          </a:xfrm>
        </p:grpSpPr>
        <p:sp>
          <p:nvSpPr>
            <p:cNvPr name="TextBox 11" id="11"/>
            <p:cNvSpPr txBox="true"/>
            <p:nvPr/>
          </p:nvSpPr>
          <p:spPr>
            <a:xfrm rot="0">
              <a:off x="0" y="1089919"/>
              <a:ext cx="8575880" cy="2419138"/>
            </a:xfrm>
            <a:prstGeom prst="rect">
              <a:avLst/>
            </a:prstGeom>
          </p:spPr>
          <p:txBody>
            <a:bodyPr anchor="t" rtlCol="false" tIns="0" lIns="0" bIns="0" rIns="0">
              <a:spAutoFit/>
            </a:bodyPr>
            <a:lstStyle/>
            <a:p>
              <a:pPr algn="l" marL="496571" indent="-248285" lvl="1">
                <a:lnSpc>
                  <a:spcPts val="3680"/>
                </a:lnSpc>
                <a:spcBef>
                  <a:spcPct val="0"/>
                </a:spcBef>
                <a:buFont typeface="Arial"/>
                <a:buChar char="•"/>
              </a:pPr>
              <a:r>
                <a:rPr lang="en-US" sz="2300">
                  <a:solidFill>
                    <a:srgbClr val="000000"/>
                  </a:solidFill>
                  <a:latin typeface="Decalotype"/>
                  <a:ea typeface="Decalotype"/>
                  <a:cs typeface="Decalotype"/>
                  <a:sym typeface="Decalotype"/>
                </a:rPr>
                <a:t>Min. </a:t>
              </a:r>
              <a:r>
                <a:rPr lang="en-US" sz="2300" u="none">
                  <a:solidFill>
                    <a:srgbClr val="000000"/>
                  </a:solidFill>
                  <a:latin typeface="Decalotype"/>
                  <a:ea typeface="Decalotype"/>
                  <a:cs typeface="Decalotype"/>
                  <a:sym typeface="Decalotype"/>
                </a:rPr>
                <a:t>50’ buffer along all waters of the U.S. -all development s</a:t>
              </a:r>
            </a:p>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Min. 100' buffer for major subdivision served by septic in the unzoned area.</a:t>
              </a:r>
            </a:p>
          </p:txBody>
        </p:sp>
        <p:sp>
          <p:nvSpPr>
            <p:cNvPr name="TextBox 12" id="12"/>
            <p:cNvSpPr txBox="true"/>
            <p:nvPr/>
          </p:nvSpPr>
          <p:spPr>
            <a:xfrm rot="0">
              <a:off x="0" y="-38100"/>
              <a:ext cx="8575880" cy="647700"/>
            </a:xfrm>
            <a:prstGeom prst="rect">
              <a:avLst/>
            </a:prstGeom>
          </p:spPr>
          <p:txBody>
            <a:bodyPr anchor="t" rtlCol="false" tIns="0" lIns="0" bIns="0" rIns="0">
              <a:spAutoFit/>
            </a:bodyPr>
            <a:lstStyle/>
            <a:p>
              <a:pPr algn="l" marL="0" indent="0" lvl="0">
                <a:lnSpc>
                  <a:spcPts val="3900"/>
                </a:lnSpc>
                <a:spcBef>
                  <a:spcPct val="0"/>
                </a:spcBef>
              </a:pPr>
              <a:r>
                <a:rPr lang="en-US" b="true" sz="3000" u="none">
                  <a:solidFill>
                    <a:srgbClr val="000000"/>
                  </a:solidFill>
                  <a:latin typeface="Decalotype Bold"/>
                  <a:ea typeface="Decalotype Bold"/>
                  <a:cs typeface="Decalotype Bold"/>
                  <a:sym typeface="Decalotype Bold"/>
                </a:rPr>
                <a:t>Riparian Buffer Requirements</a:t>
              </a:r>
            </a:p>
          </p:txBody>
        </p:sp>
      </p:grpSp>
      <p:grpSp>
        <p:nvGrpSpPr>
          <p:cNvPr name="Group 13" id="13"/>
          <p:cNvGrpSpPr/>
          <p:nvPr/>
        </p:nvGrpSpPr>
        <p:grpSpPr>
          <a:xfrm rot="0">
            <a:off x="1028700" y="2510703"/>
            <a:ext cx="6812910" cy="1698343"/>
            <a:chOff x="0" y="0"/>
            <a:chExt cx="9083880" cy="2264457"/>
          </a:xfrm>
        </p:grpSpPr>
        <p:sp>
          <p:nvSpPr>
            <p:cNvPr name="TextBox 14" id="14"/>
            <p:cNvSpPr txBox="true"/>
            <p:nvPr/>
          </p:nvSpPr>
          <p:spPr>
            <a:xfrm rot="0">
              <a:off x="0" y="1089919"/>
              <a:ext cx="9083880" cy="1174538"/>
            </a:xfrm>
            <a:prstGeom prst="rect">
              <a:avLst/>
            </a:prstGeom>
          </p:spPr>
          <p:txBody>
            <a:bodyPr anchor="t" rtlCol="false" tIns="0" lIns="0" bIns="0" rIns="0">
              <a:spAutoFit/>
            </a:bodyPr>
            <a:lstStyle/>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Unzoned areas - 1.5 acre min.lot size requirement applies</a:t>
              </a:r>
            </a:p>
            <a:p>
              <a:pPr algn="l" marL="496571" indent="-248285" lvl="1">
                <a:lnSpc>
                  <a:spcPts val="3680"/>
                </a:lnSpc>
                <a:spcBef>
                  <a:spcPct val="0"/>
                </a:spcBef>
                <a:buFont typeface="Arial"/>
                <a:buChar char="•"/>
              </a:pPr>
              <a:r>
                <a:rPr lang="en-US" sz="2300" u="none">
                  <a:solidFill>
                    <a:srgbClr val="000000"/>
                  </a:solidFill>
                  <a:latin typeface="Decalotype"/>
                  <a:ea typeface="Decalotype"/>
                  <a:cs typeface="Decalotype"/>
                  <a:sym typeface="Decalotype"/>
                </a:rPr>
                <a:t>Zoned areas -SCDEC min. lot size requirements</a:t>
              </a:r>
            </a:p>
          </p:txBody>
        </p:sp>
        <p:sp>
          <p:nvSpPr>
            <p:cNvPr name="TextBox 15" id="15"/>
            <p:cNvSpPr txBox="true"/>
            <p:nvPr/>
          </p:nvSpPr>
          <p:spPr>
            <a:xfrm rot="0">
              <a:off x="0" y="-38100"/>
              <a:ext cx="9083880" cy="647700"/>
            </a:xfrm>
            <a:prstGeom prst="rect">
              <a:avLst/>
            </a:prstGeom>
          </p:spPr>
          <p:txBody>
            <a:bodyPr anchor="t" rtlCol="false" tIns="0" lIns="0" bIns="0" rIns="0">
              <a:spAutoFit/>
            </a:bodyPr>
            <a:lstStyle/>
            <a:p>
              <a:pPr algn="l" marL="0" indent="0" lvl="0">
                <a:lnSpc>
                  <a:spcPts val="3900"/>
                </a:lnSpc>
                <a:spcBef>
                  <a:spcPct val="0"/>
                </a:spcBef>
              </a:pPr>
              <a:r>
                <a:rPr lang="en-US" b="true" sz="3000">
                  <a:solidFill>
                    <a:srgbClr val="000000"/>
                  </a:solidFill>
                  <a:latin typeface="Decalotype Bold"/>
                  <a:ea typeface="Decalotype Bold"/>
                  <a:cs typeface="Decalotype Bold"/>
                  <a:sym typeface="Decalotype Bold"/>
                </a:rPr>
                <a:t>Subdivisions with 10 or more lots</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4366B"/>
        </a:solidFill>
      </p:bgPr>
    </p:bg>
    <p:spTree>
      <p:nvGrpSpPr>
        <p:cNvPr id="1" name=""/>
        <p:cNvGrpSpPr/>
        <p:nvPr/>
      </p:nvGrpSpPr>
      <p:grpSpPr>
        <a:xfrm>
          <a:off x="0" y="0"/>
          <a:ext cx="0" cy="0"/>
          <a:chOff x="0" y="0"/>
          <a:chExt cx="0" cy="0"/>
        </a:xfrm>
      </p:grpSpPr>
      <p:grpSp>
        <p:nvGrpSpPr>
          <p:cNvPr name="Group 2" id="2"/>
          <p:cNvGrpSpPr/>
          <p:nvPr/>
        </p:nvGrpSpPr>
        <p:grpSpPr>
          <a:xfrm rot="0">
            <a:off x="534521" y="520456"/>
            <a:ext cx="17218959" cy="9246087"/>
            <a:chOff x="0" y="0"/>
            <a:chExt cx="4535034" cy="2435184"/>
          </a:xfrm>
        </p:grpSpPr>
        <p:sp>
          <p:nvSpPr>
            <p:cNvPr name="Freeform 3" id="3"/>
            <p:cNvSpPr/>
            <p:nvPr/>
          </p:nvSpPr>
          <p:spPr>
            <a:xfrm flipH="false" flipV="false" rot="0">
              <a:off x="0" y="0"/>
              <a:ext cx="4535034" cy="2435184"/>
            </a:xfrm>
            <a:custGeom>
              <a:avLst/>
              <a:gdLst/>
              <a:ahLst/>
              <a:cxnLst/>
              <a:rect r="r" b="b" t="t" l="l"/>
              <a:pathLst>
                <a:path h="2435184" w="4535034">
                  <a:moveTo>
                    <a:pt x="8992" y="0"/>
                  </a:moveTo>
                  <a:lnTo>
                    <a:pt x="4526042" y="0"/>
                  </a:lnTo>
                  <a:cubicBezTo>
                    <a:pt x="4531008" y="0"/>
                    <a:pt x="4535034" y="4026"/>
                    <a:pt x="4535034" y="8992"/>
                  </a:cubicBezTo>
                  <a:lnTo>
                    <a:pt x="4535034" y="2426191"/>
                  </a:lnTo>
                  <a:cubicBezTo>
                    <a:pt x="4535034" y="2428576"/>
                    <a:pt x="4534087" y="2430863"/>
                    <a:pt x="4532400" y="2432550"/>
                  </a:cubicBezTo>
                  <a:cubicBezTo>
                    <a:pt x="4530714" y="2434236"/>
                    <a:pt x="4528427" y="2435184"/>
                    <a:pt x="4526042" y="2435184"/>
                  </a:cubicBezTo>
                  <a:lnTo>
                    <a:pt x="8992" y="2435184"/>
                  </a:lnTo>
                  <a:cubicBezTo>
                    <a:pt x="6607" y="2435184"/>
                    <a:pt x="4320" y="2434236"/>
                    <a:pt x="2634" y="2432550"/>
                  </a:cubicBezTo>
                  <a:cubicBezTo>
                    <a:pt x="947" y="2430863"/>
                    <a:pt x="0" y="2428576"/>
                    <a:pt x="0" y="2426191"/>
                  </a:cubicBezTo>
                  <a:lnTo>
                    <a:pt x="0" y="8992"/>
                  </a:lnTo>
                  <a:cubicBezTo>
                    <a:pt x="0" y="6607"/>
                    <a:pt x="947" y="4320"/>
                    <a:pt x="2634" y="2634"/>
                  </a:cubicBezTo>
                  <a:cubicBezTo>
                    <a:pt x="4320" y="947"/>
                    <a:pt x="6607" y="0"/>
                    <a:pt x="8992" y="0"/>
                  </a:cubicBezTo>
                  <a:close/>
                </a:path>
              </a:pathLst>
            </a:custGeom>
            <a:solidFill>
              <a:srgbClr val="FFFFFF"/>
            </a:solidFill>
          </p:spPr>
        </p:sp>
        <p:sp>
          <p:nvSpPr>
            <p:cNvPr name="TextBox 4" id="4"/>
            <p:cNvSpPr txBox="true"/>
            <p:nvPr/>
          </p:nvSpPr>
          <p:spPr>
            <a:xfrm>
              <a:off x="0" y="-57150"/>
              <a:ext cx="4535034" cy="2492334"/>
            </a:xfrm>
            <a:prstGeom prst="rect">
              <a:avLst/>
            </a:prstGeom>
          </p:spPr>
          <p:txBody>
            <a:bodyPr anchor="ctr" rtlCol="false" tIns="50800" lIns="50800" bIns="50800" rIns="50800"/>
            <a:lstStyle/>
            <a:p>
              <a:pPr algn="ctr">
                <a:lnSpc>
                  <a:spcPts val="3499"/>
                </a:lnSpc>
              </a:pPr>
            </a:p>
          </p:txBody>
        </p:sp>
      </p:grpSp>
      <p:grpSp>
        <p:nvGrpSpPr>
          <p:cNvPr name="Group 5" id="5"/>
          <p:cNvGrpSpPr/>
          <p:nvPr/>
        </p:nvGrpSpPr>
        <p:grpSpPr>
          <a:xfrm rot="0">
            <a:off x="10322217" y="1309944"/>
            <a:ext cx="7145705" cy="7948356"/>
            <a:chOff x="687070" y="247650"/>
            <a:chExt cx="11148060" cy="12400280"/>
          </a:xfrm>
        </p:grpSpPr>
        <p:sp>
          <p:nvSpPr>
            <p:cNvPr name="Freeform 6" id="6"/>
            <p:cNvSpPr/>
            <p:nvPr/>
          </p:nvSpPr>
          <p:spPr>
            <a:xfrm flipH="false" flipV="false" rot="0">
              <a:off x="0" y="0"/>
              <a:ext cx="11148060" cy="12400280"/>
            </a:xfrm>
            <a:custGeom>
              <a:avLst/>
              <a:gdLst/>
              <a:ahLst/>
              <a:cxnLst/>
              <a:rect r="r" b="b" t="t" l="l"/>
              <a:pathLst>
                <a:path h="12400280" w="1114806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2"/>
              <a:stretch>
                <a:fillRect l="-1957" t="2044" r="-15257" b="-2044"/>
              </a:stretch>
            </a:blipFill>
          </p:spPr>
        </p:sp>
      </p:grpSp>
      <p:sp>
        <p:nvSpPr>
          <p:cNvPr name="Freeform 7" id="7"/>
          <p:cNvSpPr/>
          <p:nvPr/>
        </p:nvSpPr>
        <p:spPr>
          <a:xfrm flipH="false" flipV="false" rot="0">
            <a:off x="14589284" y="6374999"/>
            <a:ext cx="4127809" cy="4158049"/>
          </a:xfrm>
          <a:custGeom>
            <a:avLst/>
            <a:gdLst/>
            <a:ahLst/>
            <a:cxnLst/>
            <a:rect r="r" b="b" t="t" l="l"/>
            <a:pathLst>
              <a:path h="4158049" w="4127809">
                <a:moveTo>
                  <a:pt x="0" y="0"/>
                </a:moveTo>
                <a:lnTo>
                  <a:pt x="4127808" y="0"/>
                </a:lnTo>
                <a:lnTo>
                  <a:pt x="4127808" y="4158049"/>
                </a:lnTo>
                <a:lnTo>
                  <a:pt x="0" y="41580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1315303" y="1881285"/>
            <a:ext cx="8313262" cy="6524430"/>
            <a:chOff x="0" y="0"/>
            <a:chExt cx="11084350" cy="8699239"/>
          </a:xfrm>
        </p:grpSpPr>
        <p:sp>
          <p:nvSpPr>
            <p:cNvPr name="TextBox 9" id="9"/>
            <p:cNvSpPr txBox="true"/>
            <p:nvPr/>
          </p:nvSpPr>
          <p:spPr>
            <a:xfrm rot="0">
              <a:off x="0" y="85725"/>
              <a:ext cx="11084350" cy="3632835"/>
            </a:xfrm>
            <a:prstGeom prst="rect">
              <a:avLst/>
            </a:prstGeom>
          </p:spPr>
          <p:txBody>
            <a:bodyPr anchor="t" rtlCol="false" tIns="0" lIns="0" bIns="0" rIns="0">
              <a:spAutoFit/>
            </a:bodyPr>
            <a:lstStyle/>
            <a:p>
              <a:pPr algn="l" marL="0" indent="0" lvl="0">
                <a:lnSpc>
                  <a:spcPts val="10560"/>
                </a:lnSpc>
              </a:pPr>
              <a:r>
                <a:rPr lang="en-US" b="true" sz="9600">
                  <a:solidFill>
                    <a:srgbClr val="000000"/>
                  </a:solidFill>
                  <a:latin typeface="Decalotype Bold"/>
                  <a:ea typeface="Decalotype Bold"/>
                  <a:cs typeface="Decalotype Bold"/>
                  <a:sym typeface="Decalotype Bold"/>
                </a:rPr>
                <a:t>Stakeholder Concerns:</a:t>
              </a:r>
            </a:p>
          </p:txBody>
        </p:sp>
        <p:sp>
          <p:nvSpPr>
            <p:cNvPr name="TextBox 10" id="10"/>
            <p:cNvSpPr txBox="true"/>
            <p:nvPr/>
          </p:nvSpPr>
          <p:spPr>
            <a:xfrm rot="0">
              <a:off x="0" y="3913879"/>
              <a:ext cx="11084350" cy="4785360"/>
            </a:xfrm>
            <a:prstGeom prst="rect">
              <a:avLst/>
            </a:prstGeom>
          </p:spPr>
          <p:txBody>
            <a:bodyPr anchor="t" rtlCol="false" tIns="0" lIns="0" bIns="0" rIns="0">
              <a:spAutoFit/>
            </a:bodyPr>
            <a:lstStyle/>
            <a:p>
              <a:pPr algn="l" marL="680085" indent="-340042" lvl="1">
                <a:lnSpc>
                  <a:spcPts val="4095"/>
                </a:lnSpc>
                <a:buFont typeface="Arial"/>
                <a:buChar char="•"/>
              </a:pPr>
              <a:r>
                <a:rPr lang="en-US" sz="3150">
                  <a:solidFill>
                    <a:srgbClr val="000000"/>
                  </a:solidFill>
                  <a:latin typeface="Decalotype"/>
                  <a:ea typeface="Decalotype"/>
                  <a:cs typeface="Decalotype"/>
                  <a:sym typeface="Decalotype"/>
                </a:rPr>
                <a:t>Lost economic activity due to buffer ordinance</a:t>
              </a:r>
            </a:p>
            <a:p>
              <a:pPr algn="l" marL="680085" indent="-340042" lvl="1">
                <a:lnSpc>
                  <a:spcPts val="4095"/>
                </a:lnSpc>
                <a:buFont typeface="Arial"/>
                <a:buChar char="•"/>
              </a:pPr>
              <a:r>
                <a:rPr lang="en-US" sz="3150">
                  <a:solidFill>
                    <a:srgbClr val="000000"/>
                  </a:solidFill>
                  <a:latin typeface="Decalotype"/>
                  <a:ea typeface="Decalotype"/>
                  <a:cs typeface="Decalotype"/>
                  <a:sym typeface="Decalotype"/>
                </a:rPr>
                <a:t>Limited land within the Urbanized Areas</a:t>
              </a:r>
            </a:p>
            <a:p>
              <a:pPr algn="l" marL="680085" indent="-340042" lvl="1">
                <a:lnSpc>
                  <a:spcPts val="4095"/>
                </a:lnSpc>
                <a:buFont typeface="Arial"/>
                <a:buChar char="•"/>
              </a:pPr>
              <a:r>
                <a:rPr lang="en-US" sz="3150">
                  <a:solidFill>
                    <a:srgbClr val="000000"/>
                  </a:solidFill>
                  <a:latin typeface="Decalotype"/>
                  <a:ea typeface="Decalotype"/>
                  <a:cs typeface="Decalotype"/>
                  <a:sym typeface="Decalotype"/>
                </a:rPr>
                <a:t>100' buffer too restrictive on private property</a:t>
              </a:r>
            </a:p>
            <a:p>
              <a:pPr algn="l" marL="680085" indent="-340042" lvl="1">
                <a:lnSpc>
                  <a:spcPts val="4095"/>
                </a:lnSpc>
                <a:buFont typeface="Arial"/>
                <a:buChar char="•"/>
              </a:pPr>
              <a:r>
                <a:rPr lang="en-US" sz="3150">
                  <a:solidFill>
                    <a:srgbClr val="000000"/>
                  </a:solidFill>
                  <a:latin typeface="Decalotype"/>
                  <a:ea typeface="Decalotype"/>
                  <a:cs typeface="Decalotype"/>
                  <a:sym typeface="Decalotype"/>
                </a:rPr>
                <a:t>Increased housing costs and urban sprawl</a:t>
              </a:r>
            </a:p>
            <a:p>
              <a:pPr algn="l" marL="680085" indent="-340042" lvl="1">
                <a:lnSpc>
                  <a:spcPts val="4095"/>
                </a:lnSpc>
                <a:buFont typeface="Arial"/>
                <a:buChar char="•"/>
              </a:pPr>
              <a:r>
                <a:rPr lang="en-US" sz="3150">
                  <a:solidFill>
                    <a:srgbClr val="000000"/>
                  </a:solidFill>
                  <a:latin typeface="Decalotype"/>
                  <a:ea typeface="Decalotype"/>
                  <a:cs typeface="Decalotype"/>
                  <a:sym typeface="Decalotype"/>
                </a:rPr>
                <a:t>Minimum infrastructure requirements - devalues private property in unzoned areas</a:t>
              </a:r>
            </a:p>
            <a:p>
              <a:pPr algn="l" marL="680085" indent="-340042" lvl="1">
                <a:lnSpc>
                  <a:spcPts val="4095"/>
                </a:lnSpc>
                <a:buFont typeface="Arial"/>
                <a:buChar char="•"/>
              </a:pPr>
              <a:r>
                <a:rPr lang="en-US" sz="3150">
                  <a:solidFill>
                    <a:srgbClr val="000000"/>
                  </a:solidFill>
                  <a:latin typeface="Decalotype"/>
                  <a:ea typeface="Decalotype"/>
                  <a:cs typeface="Decalotype"/>
                  <a:sym typeface="Decalotype"/>
                </a:rPr>
                <a:t>Area zoning is difficult to accomplish</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DAGT8WrE9hQ</dc:identifier>
  <dcterms:modified xsi:type="dcterms:W3CDTF">2011-08-01T06:04:30Z</dcterms:modified>
  <cp:revision>1</cp:revision>
  <dc:title>SCAPA: Implementing the Comprehensive Plan</dc:title>
</cp:coreProperties>
</file>