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7" r:id="rId5"/>
  </p:sldMasterIdLst>
  <p:notesMasterIdLst>
    <p:notesMasterId r:id="rId53"/>
  </p:notesMasterIdLst>
  <p:sldIdLst>
    <p:sldId id="573" r:id="rId6"/>
    <p:sldId id="574" r:id="rId7"/>
    <p:sldId id="575" r:id="rId8"/>
    <p:sldId id="262" r:id="rId9"/>
    <p:sldId id="370" r:id="rId10"/>
    <p:sldId id="352" r:id="rId11"/>
    <p:sldId id="264" r:id="rId12"/>
    <p:sldId id="263" r:id="rId13"/>
    <p:sldId id="354" r:id="rId14"/>
    <p:sldId id="355" r:id="rId15"/>
    <p:sldId id="504" r:id="rId16"/>
    <p:sldId id="505" r:id="rId17"/>
    <p:sldId id="554" r:id="rId18"/>
    <p:sldId id="513" r:id="rId19"/>
    <p:sldId id="514" r:id="rId20"/>
    <p:sldId id="331" r:id="rId21"/>
    <p:sldId id="267" r:id="rId22"/>
    <p:sldId id="372" r:id="rId23"/>
    <p:sldId id="492" r:id="rId24"/>
    <p:sldId id="495" r:id="rId25"/>
    <p:sldId id="493" r:id="rId26"/>
    <p:sldId id="497" r:id="rId27"/>
    <p:sldId id="566" r:id="rId28"/>
    <p:sldId id="567" r:id="rId29"/>
    <p:sldId id="494" r:id="rId30"/>
    <p:sldId id="373" r:id="rId31"/>
    <p:sldId id="374" r:id="rId32"/>
    <p:sldId id="375" r:id="rId33"/>
    <p:sldId id="376" r:id="rId34"/>
    <p:sldId id="377" r:id="rId35"/>
    <p:sldId id="378" r:id="rId36"/>
    <p:sldId id="568" r:id="rId37"/>
    <p:sldId id="564" r:id="rId38"/>
    <p:sldId id="565" r:id="rId39"/>
    <p:sldId id="569" r:id="rId40"/>
    <p:sldId id="571" r:id="rId41"/>
    <p:sldId id="572" r:id="rId42"/>
    <p:sldId id="570" r:id="rId43"/>
    <p:sldId id="508" r:id="rId44"/>
    <p:sldId id="557" r:id="rId45"/>
    <p:sldId id="558" r:id="rId46"/>
    <p:sldId id="559" r:id="rId47"/>
    <p:sldId id="560" r:id="rId48"/>
    <p:sldId id="562" r:id="rId49"/>
    <p:sldId id="324" r:id="rId50"/>
    <p:sldId id="302" r:id="rId51"/>
    <p:sldId id="303"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71" autoAdjust="0"/>
    <p:restoredTop sz="89307" autoAdjust="0"/>
  </p:normalViewPr>
  <p:slideViewPr>
    <p:cSldViewPr snapToGrid="0">
      <p:cViewPr varScale="1">
        <p:scale>
          <a:sx n="91" d="100"/>
          <a:sy n="91" d="100"/>
        </p:scale>
        <p:origin x="3480" y="78"/>
      </p:cViewPr>
      <p:guideLst/>
    </p:cSldViewPr>
  </p:slideViewPr>
  <p:notesTextViewPr>
    <p:cViewPr>
      <p:scale>
        <a:sx n="1" d="1"/>
        <a:sy n="1" d="1"/>
      </p:scale>
      <p:origin x="0" y="0"/>
    </p:cViewPr>
  </p:notesTextViewPr>
  <p:sorterViewPr>
    <p:cViewPr>
      <p:scale>
        <a:sx n="80" d="100"/>
        <a:sy n="80" d="100"/>
      </p:scale>
      <p:origin x="0" y="-35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463352-4439-B444-8287-75F07CDD95DF}" type="datetimeFigureOut">
              <a:rPr lang="en-US" smtClean="0"/>
              <a:t>10/15/2024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06D8B7-A248-594F-B248-6C2156AEF2E6}" type="slidenum">
              <a:rPr lang="en-US" smtClean="0"/>
              <a:t>‹#›</a:t>
            </a:fld>
            <a:endParaRPr lang="en-US"/>
          </a:p>
        </p:txBody>
      </p:sp>
    </p:spTree>
    <p:extLst>
      <p:ext uri="{BB962C8B-B14F-4D97-AF65-F5344CB8AC3E}">
        <p14:creationId xmlns:p14="http://schemas.microsoft.com/office/powerpoint/2010/main" val="175891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Odilia is a planning consultant living in the Town of  Suarez. </a:t>
            </a:r>
          </a:p>
          <a:p>
            <a:r>
              <a:rPr lang="en-US" dirty="0"/>
              <a:t>A concerned resident accused Odilia of working two jobs without notifying her employer at the time, the Town of Suarez.  </a:t>
            </a:r>
          </a:p>
          <a:p>
            <a:r>
              <a:rPr lang="en-US" dirty="0"/>
              <a:t>The resident further charged that because she had a contract with a marijuana company, she had a conflict of interest.</a:t>
            </a:r>
          </a:p>
          <a:p>
            <a:endParaRPr lang="en-US" dirty="0"/>
          </a:p>
        </p:txBody>
      </p:sp>
      <p:sp>
        <p:nvSpPr>
          <p:cNvPr id="4" name="Slide Number Placeholder 3"/>
          <p:cNvSpPr>
            <a:spLocks noGrp="1"/>
          </p:cNvSpPr>
          <p:nvPr>
            <p:ph type="sldNum" sz="quarter" idx="5"/>
          </p:nvPr>
        </p:nvSpPr>
        <p:spPr/>
        <p:txBody>
          <a:bodyPr/>
          <a:lstStyle/>
          <a:p>
            <a:fld id="{CF06D8B7-A248-594F-B248-6C2156AEF2E6}" type="slidenum">
              <a:rPr lang="en-US" smtClean="0"/>
              <a:t>19</a:t>
            </a:fld>
            <a:endParaRPr lang="en-US"/>
          </a:p>
        </p:txBody>
      </p:sp>
    </p:spTree>
    <p:extLst>
      <p:ext uri="{BB962C8B-B14F-4D97-AF65-F5344CB8AC3E}">
        <p14:creationId xmlns:p14="http://schemas.microsoft.com/office/powerpoint/2010/main" val="371392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John is a Senior Planner in </a:t>
            </a:r>
            <a:r>
              <a:rPr lang="en-US" dirty="0" err="1"/>
              <a:t>Bluesville</a:t>
            </a:r>
            <a:r>
              <a:rPr lang="en-US" dirty="0"/>
              <a:t>. He has been tasked with conducting a review of a large development project and preparing a staff report to go to the Planning Commission.</a:t>
            </a:r>
          </a:p>
          <a:p>
            <a:pPr indent="-232943" defTabSz="931774">
              <a:buFont typeface="Arial" panose="020B0604020202020204" pitchFamily="34" charset="0"/>
              <a:buChar char="•"/>
            </a:pPr>
            <a:r>
              <a:rPr lang="en-US" dirty="0"/>
              <a:t>John identifies a number of issues and includes them in the staff report that includes input from other staff but bears his name.</a:t>
            </a:r>
          </a:p>
          <a:p>
            <a:pPr indent="-232943" defTabSz="931774">
              <a:buFont typeface="Arial" panose="020B0604020202020204" pitchFamily="34" charset="0"/>
              <a:buChar char="•"/>
            </a:pPr>
            <a:r>
              <a:rPr lang="en-US" dirty="0"/>
              <a:t>Developer asks Yoko, the </a:t>
            </a:r>
            <a:r>
              <a:rPr lang="en-US" dirty="0" err="1"/>
              <a:t>Bluesville</a:t>
            </a:r>
            <a:r>
              <a:rPr lang="en-US" dirty="0"/>
              <a:t> Planning Director, to remove some of the recommended changes and conditions from the staff report. Yoko asks John to make those changes.</a:t>
            </a:r>
          </a:p>
          <a:p>
            <a:pPr indent="-232943" defTabSz="931774">
              <a:buFont typeface="Arial" panose="020B0604020202020204" pitchFamily="34" charset="0"/>
              <a:buChar char="•"/>
            </a:pPr>
            <a:r>
              <a:rPr lang="en-US" dirty="0"/>
              <a:t>John is reluctant to do so since his name is on the report. Yoko insists that John makes the requested changes. John asks that his name be removed from the report. </a:t>
            </a:r>
          </a:p>
          <a:p>
            <a:endParaRPr lang="en-US" dirty="0"/>
          </a:p>
        </p:txBody>
      </p:sp>
      <p:sp>
        <p:nvSpPr>
          <p:cNvPr id="4" name="Slide Number Placeholder 3"/>
          <p:cNvSpPr>
            <a:spLocks noGrp="1"/>
          </p:cNvSpPr>
          <p:nvPr>
            <p:ph type="sldNum" sz="quarter" idx="5"/>
          </p:nvPr>
        </p:nvSpPr>
        <p:spPr/>
        <p:txBody>
          <a:bodyPr/>
          <a:lstStyle/>
          <a:p>
            <a:fld id="{CF06D8B7-A248-594F-B248-6C2156AEF2E6}" type="slidenum">
              <a:rPr lang="en-US" smtClean="0"/>
              <a:t>27</a:t>
            </a:fld>
            <a:endParaRPr lang="en-US"/>
          </a:p>
        </p:txBody>
      </p:sp>
    </p:spTree>
    <p:extLst>
      <p:ext uri="{BB962C8B-B14F-4D97-AF65-F5344CB8AC3E}">
        <p14:creationId xmlns:p14="http://schemas.microsoft.com/office/powerpoint/2010/main" val="421662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The Ethics Officer advised Catherine, AICP, that her appointment to the affordable housing committee was acceptable with proper written disclosure when applicable and recusal when there is a conflict with a project she is working on for the city.</a:t>
            </a:r>
          </a:p>
          <a:p>
            <a:pPr defTabSz="931774"/>
            <a:r>
              <a:rPr lang="en-US" dirty="0"/>
              <a:t>The Executive Officer advised Edith that it would be best to avoid commenting on the proposal whether for or against especially if she is involved in the process.  Planners are also residents of their communities so if there is a disclosure and approval from her supervisor, she might be allowed to speak but should disclose her position at the outset.</a:t>
            </a:r>
          </a:p>
          <a:p>
            <a:endParaRPr lang="en-US" dirty="0"/>
          </a:p>
        </p:txBody>
      </p:sp>
      <p:sp>
        <p:nvSpPr>
          <p:cNvPr id="4" name="Slide Number Placeholder 3"/>
          <p:cNvSpPr>
            <a:spLocks noGrp="1"/>
          </p:cNvSpPr>
          <p:nvPr>
            <p:ph type="sldNum" sz="quarter" idx="5"/>
          </p:nvPr>
        </p:nvSpPr>
        <p:spPr/>
        <p:txBody>
          <a:bodyPr/>
          <a:lstStyle/>
          <a:p>
            <a:fld id="{CF06D8B7-A248-594F-B248-6C2156AEF2E6}" type="slidenum">
              <a:rPr lang="en-US" smtClean="0"/>
              <a:t>38</a:t>
            </a:fld>
            <a:endParaRPr lang="en-US"/>
          </a:p>
        </p:txBody>
      </p:sp>
    </p:spTree>
    <p:extLst>
      <p:ext uri="{BB962C8B-B14F-4D97-AF65-F5344CB8AC3E}">
        <p14:creationId xmlns:p14="http://schemas.microsoft.com/office/powerpoint/2010/main" val="598193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26" lvl="1" defTabSz="931774"/>
            <a:r>
              <a:rPr lang="en-US" dirty="0"/>
              <a:t>Fannie was relieved that her efforts to explain the project carefully and to fully engage the public resulted in approval by the Williams City Council by a vote of 4-3.  Further, the final project provides more affordable housing, promotes development in the area, and increases the amenities above what was originally proposed.  Construction is to begin in 2024.</a:t>
            </a:r>
          </a:p>
          <a:p>
            <a:pPr marL="232926" lvl="1" defTabSz="931774"/>
            <a:endParaRPr lang="en-US" dirty="0"/>
          </a:p>
          <a:p>
            <a:pPr marL="232926" lvl="1" defTabSz="931774"/>
            <a:r>
              <a:rPr lang="en-US" dirty="0"/>
              <a:t>Provide a “high table” for planning boards and Councils to make good decisions based on the AICP Code of Ethics and Professional Conduct.  Carol Barrett’s (FAICP) words of wisdom:</a:t>
            </a:r>
          </a:p>
          <a:p>
            <a:pPr marL="524105" lvl="1" indent="-291179" defTabSz="931774"/>
            <a:r>
              <a:rPr lang="en-US" dirty="0"/>
              <a:t>Make it simple for boards and councils to act with a clear list of reasons</a:t>
            </a:r>
          </a:p>
          <a:p>
            <a:pPr marL="524105" lvl="1" indent="-291179" defTabSz="931774"/>
            <a:r>
              <a:rPr lang="en-US" dirty="0"/>
              <a:t>Provide a narrative that supports a recommendation and decision</a:t>
            </a:r>
          </a:p>
          <a:p>
            <a:pPr marL="524105" lvl="1" indent="-291179" defTabSz="931774"/>
            <a:r>
              <a:rPr lang="en-US" dirty="0"/>
              <a:t>Include technical, substantive, and other relevant issues</a:t>
            </a:r>
          </a:p>
          <a:p>
            <a:pPr marL="524105" lvl="1" indent="-291179" defTabSz="931774"/>
            <a:r>
              <a:rPr lang="en-US" dirty="0"/>
              <a:t>Always remember that tradeoffs are inevitable</a:t>
            </a:r>
          </a:p>
          <a:p>
            <a:endParaRPr lang="en-US" dirty="0"/>
          </a:p>
        </p:txBody>
      </p:sp>
      <p:sp>
        <p:nvSpPr>
          <p:cNvPr id="4" name="Slide Number Placeholder 3"/>
          <p:cNvSpPr>
            <a:spLocks noGrp="1"/>
          </p:cNvSpPr>
          <p:nvPr>
            <p:ph type="sldNum" sz="quarter" idx="5"/>
          </p:nvPr>
        </p:nvSpPr>
        <p:spPr/>
        <p:txBody>
          <a:bodyPr/>
          <a:lstStyle/>
          <a:p>
            <a:fld id="{CF06D8B7-A248-594F-B248-6C2156AEF2E6}" type="slidenum">
              <a:rPr lang="en-US" smtClean="0"/>
              <a:t>44</a:t>
            </a:fld>
            <a:endParaRPr lang="en-US"/>
          </a:p>
        </p:txBody>
      </p:sp>
    </p:spTree>
    <p:extLst>
      <p:ext uri="{BB962C8B-B14F-4D97-AF65-F5344CB8AC3E}">
        <p14:creationId xmlns:p14="http://schemas.microsoft.com/office/powerpoint/2010/main" val="84294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planning.org/npc</a:t>
            </a:r>
          </a:p>
        </p:txBody>
      </p:sp>
      <p:sp>
        <p:nvSpPr>
          <p:cNvPr id="6" name="Slide Number Placeholder 5"/>
          <p:cNvSpPr>
            <a:spLocks noGrp="1"/>
          </p:cNvSpPr>
          <p:nvPr>
            <p:ph type="sldNum" sz="quarter" idx="12"/>
          </p:nvPr>
        </p:nvSpPr>
        <p:spPr/>
        <p:txBody>
          <a:bodyPr/>
          <a:lstStyle>
            <a:lvl1pPr>
              <a:defRPr/>
            </a:lvl1pPr>
          </a:lstStyle>
          <a:p>
            <a:pPr>
              <a:defRPr/>
            </a:pPr>
            <a:fld id="{416FD094-AD9C-2049-A834-A306DB8127B3}" type="slidenum">
              <a:rPr lang="en-US"/>
              <a:pPr>
                <a:defRPr/>
              </a:pPr>
              <a:t>‹#›</a:t>
            </a:fld>
            <a:endParaRPr lang="en-US" dirty="0"/>
          </a:p>
        </p:txBody>
      </p:sp>
    </p:spTree>
    <p:extLst>
      <p:ext uri="{BB962C8B-B14F-4D97-AF65-F5344CB8AC3E}">
        <p14:creationId xmlns:p14="http://schemas.microsoft.com/office/powerpoint/2010/main" val="1234278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planning.org/npc</a:t>
            </a:r>
          </a:p>
        </p:txBody>
      </p:sp>
      <p:sp>
        <p:nvSpPr>
          <p:cNvPr id="6" name="Slide Number Placeholder 5"/>
          <p:cNvSpPr>
            <a:spLocks noGrp="1"/>
          </p:cNvSpPr>
          <p:nvPr>
            <p:ph type="sldNum" sz="quarter" idx="12"/>
          </p:nvPr>
        </p:nvSpPr>
        <p:spPr/>
        <p:txBody>
          <a:bodyPr/>
          <a:lstStyle>
            <a:lvl1pPr>
              <a:defRPr/>
            </a:lvl1pPr>
          </a:lstStyle>
          <a:p>
            <a:pPr>
              <a:defRPr/>
            </a:pPr>
            <a:fld id="{E7F6E5E0-D13E-DB45-AEF9-EF78F9AF0948}" type="slidenum">
              <a:rPr lang="en-US"/>
              <a:pPr>
                <a:defRPr/>
              </a:pPr>
              <a:t>‹#›</a:t>
            </a:fld>
            <a:endParaRPr lang="en-US" dirty="0"/>
          </a:p>
        </p:txBody>
      </p:sp>
    </p:spTree>
    <p:extLst>
      <p:ext uri="{BB962C8B-B14F-4D97-AF65-F5344CB8AC3E}">
        <p14:creationId xmlns:p14="http://schemas.microsoft.com/office/powerpoint/2010/main" val="14973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planning.org/npc</a:t>
            </a:r>
          </a:p>
        </p:txBody>
      </p:sp>
      <p:sp>
        <p:nvSpPr>
          <p:cNvPr id="6" name="Slide Number Placeholder 5"/>
          <p:cNvSpPr>
            <a:spLocks noGrp="1"/>
          </p:cNvSpPr>
          <p:nvPr>
            <p:ph type="sldNum" sz="quarter" idx="12"/>
          </p:nvPr>
        </p:nvSpPr>
        <p:spPr/>
        <p:txBody>
          <a:bodyPr/>
          <a:lstStyle>
            <a:lvl1pPr>
              <a:defRPr/>
            </a:lvl1pPr>
          </a:lstStyle>
          <a:p>
            <a:pPr>
              <a:defRPr/>
            </a:pPr>
            <a:fld id="{92283717-AD2C-FD4F-9FC3-8DB835CFCE96}" type="slidenum">
              <a:rPr lang="en-US"/>
              <a:pPr>
                <a:defRPr/>
              </a:pPr>
              <a:t>‹#›</a:t>
            </a:fld>
            <a:endParaRPr lang="en-US" dirty="0"/>
          </a:p>
        </p:txBody>
      </p:sp>
    </p:spTree>
    <p:extLst>
      <p:ext uri="{BB962C8B-B14F-4D97-AF65-F5344CB8AC3E}">
        <p14:creationId xmlns:p14="http://schemas.microsoft.com/office/powerpoint/2010/main" val="1394195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5"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8910780E-DFEB-7347-B910-96F8E588143E}" type="slidenum">
              <a:rPr lang="en-US"/>
              <a:pPr>
                <a:defRPr/>
              </a:pPr>
              <a:t>‹#›</a:t>
            </a:fld>
            <a:endParaRPr lang="en-US"/>
          </a:p>
        </p:txBody>
      </p:sp>
    </p:spTree>
    <p:extLst>
      <p:ext uri="{BB962C8B-B14F-4D97-AF65-F5344CB8AC3E}">
        <p14:creationId xmlns:p14="http://schemas.microsoft.com/office/powerpoint/2010/main" val="104923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l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err="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7"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6316B008-924B-1145-9F22-8147AFD79407}" type="slidenum">
              <a:rPr lang="en-US"/>
              <a:pPr>
                <a:defRPr/>
              </a:pPr>
              <a:t>‹#›</a:t>
            </a:fld>
            <a:endParaRPr lang="en-US"/>
          </a:p>
        </p:txBody>
      </p:sp>
    </p:spTree>
    <p:extLst>
      <p:ext uri="{BB962C8B-B14F-4D97-AF65-F5344CB8AC3E}">
        <p14:creationId xmlns:p14="http://schemas.microsoft.com/office/powerpoint/2010/main" val="2337013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 ba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err="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7"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96F23FB-B01A-DF4D-8880-518237A36DF2}" type="slidenum">
              <a:rPr lang="en-US"/>
              <a:pPr>
                <a:defRPr/>
              </a:pPr>
              <a:t>‹#›</a:t>
            </a:fld>
            <a:endParaRPr lang="en-US"/>
          </a:p>
        </p:txBody>
      </p:sp>
    </p:spTree>
    <p:extLst>
      <p:ext uri="{BB962C8B-B14F-4D97-AF65-F5344CB8AC3E}">
        <p14:creationId xmlns:p14="http://schemas.microsoft.com/office/powerpoint/2010/main" val="2076049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urple Ba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err="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7"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0B88C8F3-E9A8-FC41-839A-BB38FF6FD860}" type="slidenum">
              <a:rPr lang="en-US"/>
              <a:pPr>
                <a:defRPr/>
              </a:pPr>
              <a:t>‹#›</a:t>
            </a:fld>
            <a:endParaRPr lang="en-US"/>
          </a:p>
        </p:txBody>
      </p:sp>
    </p:spTree>
    <p:extLst>
      <p:ext uri="{BB962C8B-B14F-4D97-AF65-F5344CB8AC3E}">
        <p14:creationId xmlns:p14="http://schemas.microsoft.com/office/powerpoint/2010/main" val="3336391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urple Horizontal Half">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6"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5"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B631519A-2BFF-7841-96B8-A5B009816A53}" type="slidenum">
              <a:rPr lang="en-US"/>
              <a:pPr>
                <a:defRPr/>
              </a:pPr>
              <a:t>‹#›</a:t>
            </a:fld>
            <a:endParaRPr lang="en-US"/>
          </a:p>
        </p:txBody>
      </p:sp>
    </p:spTree>
    <p:extLst>
      <p:ext uri="{BB962C8B-B14F-4D97-AF65-F5344CB8AC3E}">
        <p14:creationId xmlns:p14="http://schemas.microsoft.com/office/powerpoint/2010/main" val="2250040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519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88433" y="670985"/>
            <a:ext cx="9762067" cy="1001183"/>
          </a:xfrm>
          <a:prstGeom prst="rect">
            <a:avLst/>
          </a:prstGeom>
        </p:spPr>
        <p:txBody>
          <a:bodyPr lIns="0" tIns="0" rIns="0" bIns="0"/>
          <a:lstStyle>
            <a:lvl1pPr>
              <a:defRPr sz="5600" baseline="0">
                <a:latin typeface="Myriad Pro Bold" charset="0"/>
              </a:defRPr>
            </a:lvl1pPr>
          </a:lstStyle>
          <a:p>
            <a:pPr lvl="0"/>
            <a:r>
              <a:rPr lang="en-US"/>
              <a:t>Click to edit Master text styles</a:t>
            </a:r>
          </a:p>
        </p:txBody>
      </p:sp>
      <p:sp>
        <p:nvSpPr>
          <p:cNvPr id="8" name="Text Placeholder 7"/>
          <p:cNvSpPr>
            <a:spLocks noGrp="1"/>
          </p:cNvSpPr>
          <p:nvPr>
            <p:ph type="body" sz="quarter" idx="11"/>
          </p:nvPr>
        </p:nvSpPr>
        <p:spPr>
          <a:xfrm>
            <a:off x="588434" y="4837862"/>
            <a:ext cx="5812367" cy="1156537"/>
          </a:xfrm>
          <a:prstGeom prst="rect">
            <a:avLst/>
          </a:prstGeom>
        </p:spPr>
        <p:txBody>
          <a:bodyPr anchor="t" anchorCtr="0"/>
          <a:lstStyle>
            <a:lvl1pPr algn="l">
              <a:defRPr sz="2400" baseline="0">
                <a:solidFill>
                  <a:schemeClr val="tx1"/>
                </a:solidFill>
                <a:latin typeface="Myriad Pro" charset="0"/>
              </a:defRPr>
            </a:lvl1pPr>
          </a:lstStyle>
          <a:p>
            <a:pPr lvl="0"/>
            <a:r>
              <a:rPr lang="en-US"/>
              <a:t>Click to edit Master text styles</a:t>
            </a:r>
          </a:p>
        </p:txBody>
      </p:sp>
      <p:sp>
        <p:nvSpPr>
          <p:cNvPr id="13" name="Text Placeholder 12"/>
          <p:cNvSpPr>
            <a:spLocks noGrp="1"/>
          </p:cNvSpPr>
          <p:nvPr>
            <p:ph type="body" sz="quarter" idx="12"/>
          </p:nvPr>
        </p:nvSpPr>
        <p:spPr>
          <a:xfrm>
            <a:off x="588434" y="1835152"/>
            <a:ext cx="7768167" cy="2522841"/>
          </a:xfrm>
          <a:prstGeom prst="rect">
            <a:avLst/>
          </a:prstGeom>
        </p:spPr>
        <p:txBody>
          <a:bodyPr lIns="0" tIns="0" rIns="0" bIns="0"/>
          <a:lstStyle/>
          <a:p>
            <a:pPr lvl="0"/>
            <a:r>
              <a:rPr lang="en-US"/>
              <a:t>Click to edit Master text styles</a:t>
            </a:r>
          </a:p>
        </p:txBody>
      </p:sp>
    </p:spTree>
    <p:extLst>
      <p:ext uri="{BB962C8B-B14F-4D97-AF65-F5344CB8AC3E}">
        <p14:creationId xmlns:p14="http://schemas.microsoft.com/office/powerpoint/2010/main" val="741208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ight Blue Ba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5"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415F50D0-5193-0A4E-AA3D-BA9C3D937BAA}" type="slidenum">
              <a:rPr lang="en-US"/>
              <a:pPr>
                <a:defRPr/>
              </a:pPr>
              <a:t>‹#›</a:t>
            </a:fld>
            <a:endParaRPr lang="en-US"/>
          </a:p>
        </p:txBody>
      </p:sp>
    </p:spTree>
    <p:extLst>
      <p:ext uri="{BB962C8B-B14F-4D97-AF65-F5344CB8AC3E}">
        <p14:creationId xmlns:p14="http://schemas.microsoft.com/office/powerpoint/2010/main" val="316663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planning.org/npc</a:t>
            </a:r>
          </a:p>
        </p:txBody>
      </p:sp>
      <p:sp>
        <p:nvSpPr>
          <p:cNvPr id="6" name="Slide Number Placeholder 5"/>
          <p:cNvSpPr>
            <a:spLocks noGrp="1"/>
          </p:cNvSpPr>
          <p:nvPr>
            <p:ph type="sldNum" sz="quarter" idx="12"/>
          </p:nvPr>
        </p:nvSpPr>
        <p:spPr/>
        <p:txBody>
          <a:bodyPr/>
          <a:lstStyle>
            <a:lvl1pPr>
              <a:defRPr/>
            </a:lvl1pPr>
          </a:lstStyle>
          <a:p>
            <a:pPr>
              <a:defRPr/>
            </a:pPr>
            <a:fld id="{EB00F11C-460E-164E-BC90-0A7B02C2B5FD}" type="slidenum">
              <a:rPr lang="en-US"/>
              <a:pPr>
                <a:defRPr/>
              </a:pPr>
              <a:t>‹#›</a:t>
            </a:fld>
            <a:endParaRPr lang="en-US" dirty="0"/>
          </a:p>
        </p:txBody>
      </p:sp>
    </p:spTree>
    <p:extLst>
      <p:ext uri="{BB962C8B-B14F-4D97-AF65-F5344CB8AC3E}">
        <p14:creationId xmlns:p14="http://schemas.microsoft.com/office/powerpoint/2010/main" val="2322432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Half">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5"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5"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5B34B0FB-989F-D74D-A672-440D3E127C61}" type="slidenum">
              <a:rPr lang="en-US"/>
              <a:pPr>
                <a:defRPr/>
              </a:pPr>
              <a:t>‹#›</a:t>
            </a:fld>
            <a:endParaRPr lang="en-US"/>
          </a:p>
        </p:txBody>
      </p:sp>
    </p:spTree>
    <p:extLst>
      <p:ext uri="{BB962C8B-B14F-4D97-AF65-F5344CB8AC3E}">
        <p14:creationId xmlns:p14="http://schemas.microsoft.com/office/powerpoint/2010/main" val="3583327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Blue Horizontal Half">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4"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5"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E76AAF22-4695-A84E-A3DB-1FB8CB261B20}" type="slidenum">
              <a:rPr lang="en-US"/>
              <a:pPr>
                <a:defRPr/>
              </a:pPr>
              <a:t>‹#›</a:t>
            </a:fld>
            <a:endParaRPr lang="en-US"/>
          </a:p>
        </p:txBody>
      </p:sp>
    </p:spTree>
    <p:extLst>
      <p:ext uri="{BB962C8B-B14F-4D97-AF65-F5344CB8AC3E}">
        <p14:creationId xmlns:p14="http://schemas.microsoft.com/office/powerpoint/2010/main" val="3403039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id Purp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589052" y="671246"/>
            <a:ext cx="3817848" cy="5515505"/>
          </a:xfrm>
          <a:prstGeom prst="rect">
            <a:avLst/>
          </a:prstGeom>
        </p:spPr>
        <p:txBody>
          <a:bodyPr lIns="0" tIns="0" rIns="0" bIns="0"/>
          <a:lstStyle>
            <a:lvl1pPr>
              <a:defRPr sz="4533"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1" name="Text Placeholder 12"/>
          <p:cNvSpPr>
            <a:spLocks noGrp="1"/>
          </p:cNvSpPr>
          <p:nvPr>
            <p:ph type="body" sz="quarter" idx="12"/>
          </p:nvPr>
        </p:nvSpPr>
        <p:spPr>
          <a:xfrm>
            <a:off x="5283200" y="671247"/>
            <a:ext cx="6306049" cy="5515507"/>
          </a:xfrm>
          <a:prstGeom prst="rect">
            <a:avLst/>
          </a:prstGeom>
        </p:spPr>
        <p:txBody>
          <a:bodyPr lIns="0" tIns="0" rIns="0" bIns="0"/>
          <a:lstStyle>
            <a:lvl1pPr>
              <a:defRPr sz="1867">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err="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5"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CF25DE3B-B4E7-274B-A2B1-33D7A411251B}" type="slidenum">
              <a:rPr lang="en-US"/>
              <a:pPr>
                <a:defRPr/>
              </a:pPr>
              <a:t>‹#›</a:t>
            </a:fld>
            <a:endParaRPr lang="en-US"/>
          </a:p>
        </p:txBody>
      </p:sp>
    </p:spTree>
    <p:extLst>
      <p:ext uri="{BB962C8B-B14F-4D97-AF65-F5344CB8AC3E}">
        <p14:creationId xmlns:p14="http://schemas.microsoft.com/office/powerpoint/2010/main" val="3749300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lid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589052" y="671247"/>
            <a:ext cx="11000197" cy="751155"/>
          </a:xfrm>
          <a:prstGeom prst="rect">
            <a:avLst/>
          </a:prstGeom>
        </p:spPr>
        <p:txBody>
          <a:bodyPr lIns="0" tIns="0" rIns="0" bIns="0"/>
          <a:lstStyle>
            <a:lvl1pPr>
              <a:defRPr sz="4533"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err="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5"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D8152FD-4582-B34E-A00F-21D96E196662}" type="slidenum">
              <a:rPr lang="en-US"/>
              <a:pPr>
                <a:defRPr/>
              </a:pPr>
              <a:t>‹#›</a:t>
            </a:fld>
            <a:endParaRPr lang="en-US"/>
          </a:p>
        </p:txBody>
      </p:sp>
    </p:spTree>
    <p:extLst>
      <p:ext uri="{BB962C8B-B14F-4D97-AF65-F5344CB8AC3E}">
        <p14:creationId xmlns:p14="http://schemas.microsoft.com/office/powerpoint/2010/main" val="137499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41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userDrawn="1"/>
        </p:nvSpPr>
        <p:spPr>
          <a:xfrm>
            <a:off x="609601" y="4872568"/>
            <a:ext cx="5611284" cy="1386417"/>
          </a:xfrm>
          <a:prstGeom prst="rect">
            <a:avLst/>
          </a:prstGeom>
        </p:spPr>
        <p:txBody>
          <a:bodyPr lIns="30480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spcAft>
                <a:spcPts val="0"/>
              </a:spcAft>
              <a:defRPr/>
            </a:pPr>
            <a:endParaRPr lang="en-US" sz="2400"/>
          </a:p>
        </p:txBody>
      </p:sp>
      <p:sp>
        <p:nvSpPr>
          <p:cNvPr id="2" name="Title 1"/>
          <p:cNvSpPr>
            <a:spLocks noGrp="1"/>
          </p:cNvSpPr>
          <p:nvPr>
            <p:ph type="ctrTitle"/>
          </p:nvPr>
        </p:nvSpPr>
        <p:spPr>
          <a:xfrm>
            <a:off x="609600" y="767139"/>
            <a:ext cx="5612091" cy="1847229"/>
          </a:xfrm>
        </p:spPr>
        <p:txBody>
          <a:bodyPr lIns="228600" anchor="t"/>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2614367"/>
            <a:ext cx="5612091" cy="2257148"/>
          </a:xfrm>
          <a:prstGeom prst="rect">
            <a:avLst/>
          </a:prstGeom>
        </p:spPr>
        <p:txBody>
          <a:bodyPr lIns="228600"/>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dirty="0"/>
          </a:p>
        </p:txBody>
      </p:sp>
    </p:spTree>
    <p:extLst>
      <p:ext uri="{BB962C8B-B14F-4D97-AF65-F5344CB8AC3E}">
        <p14:creationId xmlns:p14="http://schemas.microsoft.com/office/powerpoint/2010/main" val="465217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userDrawn="1"/>
        </p:nvSpPr>
        <p:spPr>
          <a:xfrm>
            <a:off x="609600" y="1976968"/>
            <a:ext cx="10972800" cy="4042833"/>
          </a:xfrm>
          <a:prstGeom prst="rect">
            <a:avLst/>
          </a:prstGeom>
        </p:spPr>
        <p:txBody>
          <a:bodyPr lIns="0" tIns="0" rIns="0" bIns="0"/>
          <a:lstStyle>
            <a:lvl1pPr algn="l" defTabSz="685800" rtl="0" eaLnBrk="1" latinLnBrk="0" hangingPunct="1">
              <a:lnSpc>
                <a:spcPct val="90000"/>
              </a:lnSpc>
              <a:spcBef>
                <a:spcPct val="0"/>
              </a:spcBef>
              <a:buNone/>
              <a:defRPr sz="36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fontAlgn="auto">
              <a:spcAft>
                <a:spcPts val="0"/>
              </a:spcAft>
              <a:defRPr/>
            </a:pPr>
            <a:endParaRPr lang="en-US" sz="2400" b="0"/>
          </a:p>
        </p:txBody>
      </p:sp>
      <p:sp>
        <p:nvSpPr>
          <p:cNvPr id="2" name="Title 1"/>
          <p:cNvSpPr>
            <a:spLocks noGrp="1"/>
          </p:cNvSpPr>
          <p:nvPr>
            <p:ph type="title"/>
          </p:nvPr>
        </p:nvSpPr>
        <p:spPr>
          <a:xfrm>
            <a:off x="609597" y="767139"/>
            <a:ext cx="10972800" cy="1206205"/>
          </a:xfrm>
        </p:spPr>
        <p:txBody>
          <a:bodyPr/>
          <a:lstStyle/>
          <a:p>
            <a:r>
              <a:rPr lang="en-US"/>
              <a:t>Click to edit Master title style</a:t>
            </a:r>
            <a:endParaRPr lang="en-US" dirty="0"/>
          </a:p>
        </p:txBody>
      </p:sp>
      <p:sp>
        <p:nvSpPr>
          <p:cNvPr id="4" name="Footer Placeholder 2"/>
          <p:cNvSpPr>
            <a:spLocks noGrp="1"/>
          </p:cNvSpPr>
          <p:nvPr>
            <p:ph type="ftr" sz="quarter" idx="10"/>
          </p:nvPr>
        </p:nvSpPr>
        <p:spPr/>
        <p:txBody>
          <a:bodyPr/>
          <a:lstStyle>
            <a:lvl1pPr>
              <a:defRPr>
                <a:solidFill>
                  <a:schemeClr val="bg1"/>
                </a:solidFill>
              </a:defRPr>
            </a:lvl1pPr>
          </a:lstStyle>
          <a:p>
            <a:pPr>
              <a:defRPr/>
            </a:pPr>
            <a:r>
              <a:rPr lang="en-US"/>
              <a:t>planning.org/npc</a:t>
            </a:r>
          </a:p>
        </p:txBody>
      </p:sp>
      <p:sp>
        <p:nvSpPr>
          <p:cNvPr id="5" name="Slide Number Placeholder 3"/>
          <p:cNvSpPr>
            <a:spLocks noGrp="1"/>
          </p:cNvSpPr>
          <p:nvPr>
            <p:ph type="sldNum" sz="quarter" idx="11"/>
          </p:nvPr>
        </p:nvSpPr>
        <p:spPr/>
        <p:txBody>
          <a:bodyPr/>
          <a:lstStyle>
            <a:lvl1pPr>
              <a:defRPr smtClean="0">
                <a:solidFill>
                  <a:schemeClr val="bg1"/>
                </a:solidFill>
              </a:defRPr>
            </a:lvl1pPr>
          </a:lstStyle>
          <a:p>
            <a:pPr>
              <a:defRPr/>
            </a:pPr>
            <a:fld id="{76F9F4B3-0FCA-6C4A-83F5-DFC7C64B4C26}" type="slidenum">
              <a:rPr lang="en-US"/>
              <a:pPr>
                <a:defRPr/>
              </a:pPr>
              <a:t>‹#›</a:t>
            </a:fld>
            <a:endParaRPr lang="en-US"/>
          </a:p>
        </p:txBody>
      </p:sp>
    </p:spTree>
    <p:extLst>
      <p:ext uri="{BB962C8B-B14F-4D97-AF65-F5344CB8AC3E}">
        <p14:creationId xmlns:p14="http://schemas.microsoft.com/office/powerpoint/2010/main" val="396535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DE9C-336A-5C29-0A8D-4705A1BD47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6D25AE-D147-52B4-B77C-815975167C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9B15E4-63AD-D9D9-A0D2-7511FF0F729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4EEF41-EA37-28FE-4C04-F9DE14ADD707}"/>
              </a:ext>
            </a:extLst>
          </p:cNvPr>
          <p:cNvSpPr>
            <a:spLocks noGrp="1"/>
          </p:cNvSpPr>
          <p:nvPr>
            <p:ph type="ftr" sz="quarter" idx="11"/>
          </p:nvPr>
        </p:nvSpPr>
        <p:spPr/>
        <p:txBody>
          <a:bodyPr/>
          <a:lstStyle/>
          <a:p>
            <a:r>
              <a:rPr lang="en-US"/>
              <a:t>planning.org/npc</a:t>
            </a:r>
          </a:p>
        </p:txBody>
      </p:sp>
      <p:sp>
        <p:nvSpPr>
          <p:cNvPr id="6" name="Slide Number Placeholder 5">
            <a:extLst>
              <a:ext uri="{FF2B5EF4-FFF2-40B4-BE49-F238E27FC236}">
                <a16:creationId xmlns:a16="http://schemas.microsoft.com/office/drawing/2014/main" id="{A6205128-3DF6-54DF-D4B9-1E34A07DE465}"/>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4025480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51FA-9300-F81A-6330-AC1D28D2E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BDAE3-0998-7714-1566-723CE22744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C5EB3-3849-4D19-C42D-FC2D2BA434E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3998A95-4292-81AD-A2CB-0B9DF710814D}"/>
              </a:ext>
            </a:extLst>
          </p:cNvPr>
          <p:cNvSpPr>
            <a:spLocks noGrp="1"/>
          </p:cNvSpPr>
          <p:nvPr>
            <p:ph type="ftr" sz="quarter" idx="11"/>
          </p:nvPr>
        </p:nvSpPr>
        <p:spPr/>
        <p:txBody>
          <a:bodyPr/>
          <a:lstStyle/>
          <a:p>
            <a:r>
              <a:rPr lang="en-US"/>
              <a:t>planning.org/npc</a:t>
            </a:r>
          </a:p>
        </p:txBody>
      </p:sp>
      <p:sp>
        <p:nvSpPr>
          <p:cNvPr id="6" name="Slide Number Placeholder 5">
            <a:extLst>
              <a:ext uri="{FF2B5EF4-FFF2-40B4-BE49-F238E27FC236}">
                <a16:creationId xmlns:a16="http://schemas.microsoft.com/office/drawing/2014/main" id="{86A553AD-F1BD-68C3-4284-47B55679D082}"/>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1602584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C5A6-C116-EC05-2ACD-5E75D1C8F6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E2CBAB-E4D8-EE57-EF0B-3205EA19E7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272528-2723-0E57-EABE-ED4ACEE65B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2CD6CA6-06E5-DB0D-06F0-8A7B571280FE}"/>
              </a:ext>
            </a:extLst>
          </p:cNvPr>
          <p:cNvSpPr>
            <a:spLocks noGrp="1"/>
          </p:cNvSpPr>
          <p:nvPr>
            <p:ph type="ftr" sz="quarter" idx="11"/>
          </p:nvPr>
        </p:nvSpPr>
        <p:spPr/>
        <p:txBody>
          <a:bodyPr/>
          <a:lstStyle/>
          <a:p>
            <a:r>
              <a:rPr lang="en-US"/>
              <a:t>planning.org/npc</a:t>
            </a:r>
          </a:p>
        </p:txBody>
      </p:sp>
      <p:sp>
        <p:nvSpPr>
          <p:cNvPr id="6" name="Slide Number Placeholder 5">
            <a:extLst>
              <a:ext uri="{FF2B5EF4-FFF2-40B4-BE49-F238E27FC236}">
                <a16:creationId xmlns:a16="http://schemas.microsoft.com/office/drawing/2014/main" id="{AA75A205-0C60-E4F1-3BCA-5D466C54FB53}"/>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1944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planning.org/npc</a:t>
            </a:r>
          </a:p>
        </p:txBody>
      </p:sp>
      <p:sp>
        <p:nvSpPr>
          <p:cNvPr id="6" name="Slide Number Placeholder 5"/>
          <p:cNvSpPr>
            <a:spLocks noGrp="1"/>
          </p:cNvSpPr>
          <p:nvPr>
            <p:ph type="sldNum" sz="quarter" idx="12"/>
          </p:nvPr>
        </p:nvSpPr>
        <p:spPr/>
        <p:txBody>
          <a:bodyPr/>
          <a:lstStyle>
            <a:lvl1pPr>
              <a:defRPr/>
            </a:lvl1pPr>
          </a:lstStyle>
          <a:p>
            <a:pPr>
              <a:defRPr/>
            </a:pPr>
            <a:fld id="{934B8757-D0DE-E24C-A76C-4A168CFED748}" type="slidenum">
              <a:rPr lang="en-US"/>
              <a:pPr>
                <a:defRPr/>
              </a:pPr>
              <a:t>‹#›</a:t>
            </a:fld>
            <a:endParaRPr lang="en-US" dirty="0"/>
          </a:p>
        </p:txBody>
      </p:sp>
    </p:spTree>
    <p:extLst>
      <p:ext uri="{BB962C8B-B14F-4D97-AF65-F5344CB8AC3E}">
        <p14:creationId xmlns:p14="http://schemas.microsoft.com/office/powerpoint/2010/main" val="2671720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2FCF-5070-0808-70D4-A92DF7DF3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09933-F203-7296-FC95-E0B4EE7A22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899CC8-9208-E01C-1402-14323350D1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DE689B-8C12-5ACD-46CE-2C24822ED59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DD11E4C-F9C7-4E47-52DF-662E8548D129}"/>
              </a:ext>
            </a:extLst>
          </p:cNvPr>
          <p:cNvSpPr>
            <a:spLocks noGrp="1"/>
          </p:cNvSpPr>
          <p:nvPr>
            <p:ph type="ftr" sz="quarter" idx="11"/>
          </p:nvPr>
        </p:nvSpPr>
        <p:spPr/>
        <p:txBody>
          <a:bodyPr/>
          <a:lstStyle/>
          <a:p>
            <a:r>
              <a:rPr lang="en-US"/>
              <a:t>planning.org/npc</a:t>
            </a:r>
          </a:p>
        </p:txBody>
      </p:sp>
      <p:sp>
        <p:nvSpPr>
          <p:cNvPr id="7" name="Slide Number Placeholder 6">
            <a:extLst>
              <a:ext uri="{FF2B5EF4-FFF2-40B4-BE49-F238E27FC236}">
                <a16:creationId xmlns:a16="http://schemas.microsoft.com/office/drawing/2014/main" id="{C34BA589-12AF-9006-0A1A-2E4394EBE281}"/>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2508112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36DC-8AE0-838C-7E0A-B5748B1C35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FA06E2-9C17-4400-F191-4B160685E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79D49-0889-D96F-191A-29D0A36BC2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8608FC-4CDF-F9A6-CA77-A53DB94488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14F495-33E7-DFC1-DF80-36254DB23C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179332-F454-EC11-03F6-D2FC1FB771A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F032CF7-33EA-E0C1-A6AD-8FCBD9AE636F}"/>
              </a:ext>
            </a:extLst>
          </p:cNvPr>
          <p:cNvSpPr>
            <a:spLocks noGrp="1"/>
          </p:cNvSpPr>
          <p:nvPr>
            <p:ph type="ftr" sz="quarter" idx="11"/>
          </p:nvPr>
        </p:nvSpPr>
        <p:spPr/>
        <p:txBody>
          <a:bodyPr/>
          <a:lstStyle/>
          <a:p>
            <a:r>
              <a:rPr lang="en-US"/>
              <a:t>planning.org/npc</a:t>
            </a:r>
          </a:p>
        </p:txBody>
      </p:sp>
      <p:sp>
        <p:nvSpPr>
          <p:cNvPr id="9" name="Slide Number Placeholder 8">
            <a:extLst>
              <a:ext uri="{FF2B5EF4-FFF2-40B4-BE49-F238E27FC236}">
                <a16:creationId xmlns:a16="http://schemas.microsoft.com/office/drawing/2014/main" id="{23FE781C-1134-1AA5-6E84-BF5BEDE67A10}"/>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612122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7F66-2D66-5FA7-0EF7-8930F09D6A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818E2C-4E56-BF2A-31DA-54F2AAF9CBF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4FDA280-FD87-F629-9F2E-321316678F03}"/>
              </a:ext>
            </a:extLst>
          </p:cNvPr>
          <p:cNvSpPr>
            <a:spLocks noGrp="1"/>
          </p:cNvSpPr>
          <p:nvPr>
            <p:ph type="ftr" sz="quarter" idx="11"/>
          </p:nvPr>
        </p:nvSpPr>
        <p:spPr/>
        <p:txBody>
          <a:bodyPr/>
          <a:lstStyle/>
          <a:p>
            <a:r>
              <a:rPr lang="en-US"/>
              <a:t>planning.org/npc</a:t>
            </a:r>
          </a:p>
        </p:txBody>
      </p:sp>
      <p:sp>
        <p:nvSpPr>
          <p:cNvPr id="5" name="Slide Number Placeholder 4">
            <a:extLst>
              <a:ext uri="{FF2B5EF4-FFF2-40B4-BE49-F238E27FC236}">
                <a16:creationId xmlns:a16="http://schemas.microsoft.com/office/drawing/2014/main" id="{B17CBE98-D499-F067-10FD-9AC2327BE889}"/>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4235692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2ADA3D-8993-C689-F9D2-FEF7CF69FFB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3A45D6F-408A-96FB-B87D-E8106D178874}"/>
              </a:ext>
            </a:extLst>
          </p:cNvPr>
          <p:cNvSpPr>
            <a:spLocks noGrp="1"/>
          </p:cNvSpPr>
          <p:nvPr>
            <p:ph type="ftr" sz="quarter" idx="11"/>
          </p:nvPr>
        </p:nvSpPr>
        <p:spPr/>
        <p:txBody>
          <a:bodyPr/>
          <a:lstStyle/>
          <a:p>
            <a:r>
              <a:rPr lang="en-US"/>
              <a:t>planning.org/npc</a:t>
            </a:r>
          </a:p>
        </p:txBody>
      </p:sp>
      <p:sp>
        <p:nvSpPr>
          <p:cNvPr id="4" name="Slide Number Placeholder 3">
            <a:extLst>
              <a:ext uri="{FF2B5EF4-FFF2-40B4-BE49-F238E27FC236}">
                <a16:creationId xmlns:a16="http://schemas.microsoft.com/office/drawing/2014/main" id="{4D4DF85B-320D-E18B-E5F3-82B3531284B5}"/>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1071025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FBA4-81FC-DBCF-A12D-D6687ECFB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58F79-D230-2D08-238B-8C5C6CB85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B5E542-397F-7E08-20FB-9BC85CEA4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30A06-2AEA-01D1-8E25-D15989466EF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1281D94-AAED-10B0-49FC-6A3791377519}"/>
              </a:ext>
            </a:extLst>
          </p:cNvPr>
          <p:cNvSpPr>
            <a:spLocks noGrp="1"/>
          </p:cNvSpPr>
          <p:nvPr>
            <p:ph type="ftr" sz="quarter" idx="11"/>
          </p:nvPr>
        </p:nvSpPr>
        <p:spPr/>
        <p:txBody>
          <a:bodyPr/>
          <a:lstStyle/>
          <a:p>
            <a:r>
              <a:rPr lang="en-US"/>
              <a:t>planning.org/npc</a:t>
            </a:r>
          </a:p>
        </p:txBody>
      </p:sp>
      <p:sp>
        <p:nvSpPr>
          <p:cNvPr id="7" name="Slide Number Placeholder 6">
            <a:extLst>
              <a:ext uri="{FF2B5EF4-FFF2-40B4-BE49-F238E27FC236}">
                <a16:creationId xmlns:a16="http://schemas.microsoft.com/office/drawing/2014/main" id="{00539093-F6CB-9340-0D39-A2491D890ED8}"/>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3658453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4A5A-9AF1-7243-EF78-0C0F26090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BA914C-ABD1-4F68-0833-2B95C69243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80F27-8A36-4016-A712-EB80A19A8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5A7D4-C504-5962-5FAC-DE4C8D82526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2B53742-44FB-9925-1183-ECC39EEC6B0D}"/>
              </a:ext>
            </a:extLst>
          </p:cNvPr>
          <p:cNvSpPr>
            <a:spLocks noGrp="1"/>
          </p:cNvSpPr>
          <p:nvPr>
            <p:ph type="ftr" sz="quarter" idx="11"/>
          </p:nvPr>
        </p:nvSpPr>
        <p:spPr/>
        <p:txBody>
          <a:bodyPr/>
          <a:lstStyle/>
          <a:p>
            <a:r>
              <a:rPr lang="en-US"/>
              <a:t>planning.org/npc</a:t>
            </a:r>
          </a:p>
        </p:txBody>
      </p:sp>
      <p:sp>
        <p:nvSpPr>
          <p:cNvPr id="7" name="Slide Number Placeholder 6">
            <a:extLst>
              <a:ext uri="{FF2B5EF4-FFF2-40B4-BE49-F238E27FC236}">
                <a16:creationId xmlns:a16="http://schemas.microsoft.com/office/drawing/2014/main" id="{638AC3A8-32E5-7FEA-498F-DF7A2BAB9193}"/>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2607835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0101-148E-5256-65EF-8454D061A8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E7CC2-A11B-2207-7D23-1597B5841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20E8A-ACD3-7D54-9F19-305AF8C014A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3BE7AB-4202-C99F-F419-123F71F92B32}"/>
              </a:ext>
            </a:extLst>
          </p:cNvPr>
          <p:cNvSpPr>
            <a:spLocks noGrp="1"/>
          </p:cNvSpPr>
          <p:nvPr>
            <p:ph type="ftr" sz="quarter" idx="11"/>
          </p:nvPr>
        </p:nvSpPr>
        <p:spPr/>
        <p:txBody>
          <a:bodyPr/>
          <a:lstStyle/>
          <a:p>
            <a:r>
              <a:rPr lang="en-US"/>
              <a:t>planning.org/npc</a:t>
            </a:r>
          </a:p>
        </p:txBody>
      </p:sp>
      <p:sp>
        <p:nvSpPr>
          <p:cNvPr id="6" name="Slide Number Placeholder 5">
            <a:extLst>
              <a:ext uri="{FF2B5EF4-FFF2-40B4-BE49-F238E27FC236}">
                <a16:creationId xmlns:a16="http://schemas.microsoft.com/office/drawing/2014/main" id="{AF121FD4-CADF-40A0-407B-F01F6185A8CA}"/>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3127105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C7A9D-24F8-DB0C-8402-89632967E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DA8E35-8319-F19B-3D22-3C44186F1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E77A-9D73-E18C-A8EA-DBEC66B95E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248F37-2448-EE3C-E144-DBC7420A9B0D}"/>
              </a:ext>
            </a:extLst>
          </p:cNvPr>
          <p:cNvSpPr>
            <a:spLocks noGrp="1"/>
          </p:cNvSpPr>
          <p:nvPr>
            <p:ph type="ftr" sz="quarter" idx="11"/>
          </p:nvPr>
        </p:nvSpPr>
        <p:spPr/>
        <p:txBody>
          <a:bodyPr/>
          <a:lstStyle/>
          <a:p>
            <a:r>
              <a:rPr lang="en-US"/>
              <a:t>planning.org/npc</a:t>
            </a:r>
          </a:p>
        </p:txBody>
      </p:sp>
      <p:sp>
        <p:nvSpPr>
          <p:cNvPr id="6" name="Slide Number Placeholder 5">
            <a:extLst>
              <a:ext uri="{FF2B5EF4-FFF2-40B4-BE49-F238E27FC236}">
                <a16:creationId xmlns:a16="http://schemas.microsoft.com/office/drawing/2014/main" id="{78A57BBD-8C5C-9623-846F-A8B2F88B57A8}"/>
              </a:ext>
            </a:extLst>
          </p:cNvPr>
          <p:cNvSpPr>
            <a:spLocks noGrp="1"/>
          </p:cNvSpPr>
          <p:nvPr>
            <p:ph type="sldNum" sz="quarter" idx="12"/>
          </p:nvPr>
        </p:nvSpPr>
        <p:spPr/>
        <p:txBody>
          <a:bodyPr/>
          <a:lstStyle/>
          <a:p>
            <a:fld id="{E6BC15F5-252A-A54C-9751-9948484DF9D0}" type="slidenum">
              <a:rPr lang="en-US" smtClean="0"/>
              <a:t>‹#›</a:t>
            </a:fld>
            <a:endParaRPr lang="en-US"/>
          </a:p>
        </p:txBody>
      </p:sp>
    </p:spTree>
    <p:extLst>
      <p:ext uri="{BB962C8B-B14F-4D97-AF65-F5344CB8AC3E}">
        <p14:creationId xmlns:p14="http://schemas.microsoft.com/office/powerpoint/2010/main" val="3242726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ll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Placeholder 12"/>
          <p:cNvSpPr>
            <a:spLocks noGrp="1"/>
          </p:cNvSpPr>
          <p:nvPr>
            <p:ph type="body" sz="quarter" idx="12"/>
          </p:nvPr>
        </p:nvSpPr>
        <p:spPr>
          <a:xfrm>
            <a:off x="588434" y="1803401"/>
            <a:ext cx="7768167" cy="3949700"/>
          </a:xfrm>
          <a:prstGeom prst="rect">
            <a:avLst/>
          </a:prstGeom>
        </p:spPr>
        <p:txBody>
          <a:bodyPr lIns="0" tIns="0" rIns="0" bIns="0"/>
          <a:lstStyle>
            <a:lvl1pPr>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Title 1"/>
          <p:cNvSpPr>
            <a:spLocks noGrp="1"/>
          </p:cNvSpPr>
          <p:nvPr>
            <p:ph type="title"/>
          </p:nvPr>
        </p:nvSpPr>
        <p:spPr>
          <a:xfrm>
            <a:off x="589052" y="671247"/>
            <a:ext cx="11000197" cy="751155"/>
          </a:xfrm>
          <a:prstGeom prst="rect">
            <a:avLst/>
          </a:prstGeom>
        </p:spPr>
        <p:txBody>
          <a:bodyPr lIns="0" tIns="0" rIns="0" bIns="0"/>
          <a:lstStyle>
            <a:lvl1pPr>
              <a:defRPr sz="4533" b="1"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Footer Placeholder 2"/>
          <p:cNvSpPr>
            <a:spLocks noGrp="1"/>
          </p:cNvSpPr>
          <p:nvPr>
            <p:ph type="ftr" sz="quarter" idx="13"/>
          </p:nvPr>
        </p:nvSpPr>
        <p:spPr>
          <a:xfrm>
            <a:off x="588434" y="6286501"/>
            <a:ext cx="7768167" cy="571500"/>
          </a:xfrm>
        </p:spPr>
        <p:txBody>
          <a:bodyPr lIns="0" tIns="0" rIns="0" bIns="0" anchorCtr="0"/>
          <a:lstStyle>
            <a:lvl1pPr algn="l">
              <a:defRPr sz="1200" b="1" i="0" err="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a:t>planning.org/npc</a:t>
            </a:r>
          </a:p>
        </p:txBody>
      </p:sp>
      <p:sp>
        <p:nvSpPr>
          <p:cNvPr id="7" name="Slide Number Placeholder 3"/>
          <p:cNvSpPr>
            <a:spLocks noGrp="1"/>
          </p:cNvSpPr>
          <p:nvPr>
            <p:ph type="sldNum" sz="quarter" idx="14"/>
          </p:nvPr>
        </p:nvSpPr>
        <p:spPr>
          <a:xfrm>
            <a:off x="8610601" y="6286501"/>
            <a:ext cx="2978151" cy="571500"/>
          </a:xfrm>
        </p:spPr>
        <p:txBody>
          <a:bodyPr lIns="0" tIns="0" rIns="0" bIns="0" anchorCtr="0"/>
          <a:lstStyle>
            <a:lvl1pPr algn="r">
              <a:defRPr sz="1200" b="0" i="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6316B008-924B-1145-9F22-8147AFD79407}" type="slidenum">
              <a:rPr lang="en-US"/>
              <a:pPr>
                <a:defRPr/>
              </a:pPr>
              <a:t>‹#›</a:t>
            </a:fld>
            <a:endParaRPr lang="en-US"/>
          </a:p>
        </p:txBody>
      </p:sp>
    </p:spTree>
    <p:extLst>
      <p:ext uri="{BB962C8B-B14F-4D97-AF65-F5344CB8AC3E}">
        <p14:creationId xmlns:p14="http://schemas.microsoft.com/office/powerpoint/2010/main" val="4216883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planning.org/npc</a:t>
            </a:r>
          </a:p>
        </p:txBody>
      </p:sp>
      <p:sp>
        <p:nvSpPr>
          <p:cNvPr id="7" name="Slide Number Placeholder 5"/>
          <p:cNvSpPr>
            <a:spLocks noGrp="1"/>
          </p:cNvSpPr>
          <p:nvPr>
            <p:ph type="sldNum" sz="quarter" idx="12"/>
          </p:nvPr>
        </p:nvSpPr>
        <p:spPr/>
        <p:txBody>
          <a:bodyPr/>
          <a:lstStyle>
            <a:lvl1pPr>
              <a:defRPr/>
            </a:lvl1pPr>
          </a:lstStyle>
          <a:p>
            <a:pPr>
              <a:defRPr/>
            </a:pPr>
            <a:fld id="{B84BE9E3-D4BA-C446-BB65-6E0353A2348F}" type="slidenum">
              <a:rPr lang="en-US"/>
              <a:pPr>
                <a:defRPr/>
              </a:pPr>
              <a:t>‹#›</a:t>
            </a:fld>
            <a:endParaRPr lang="en-US" dirty="0"/>
          </a:p>
        </p:txBody>
      </p:sp>
    </p:spTree>
    <p:extLst>
      <p:ext uri="{BB962C8B-B14F-4D97-AF65-F5344CB8AC3E}">
        <p14:creationId xmlns:p14="http://schemas.microsoft.com/office/powerpoint/2010/main" val="70375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planning.org/npc</a:t>
            </a:r>
          </a:p>
        </p:txBody>
      </p:sp>
      <p:sp>
        <p:nvSpPr>
          <p:cNvPr id="9" name="Slide Number Placeholder 5"/>
          <p:cNvSpPr>
            <a:spLocks noGrp="1"/>
          </p:cNvSpPr>
          <p:nvPr>
            <p:ph type="sldNum" sz="quarter" idx="12"/>
          </p:nvPr>
        </p:nvSpPr>
        <p:spPr/>
        <p:txBody>
          <a:bodyPr/>
          <a:lstStyle>
            <a:lvl1pPr>
              <a:defRPr/>
            </a:lvl1pPr>
          </a:lstStyle>
          <a:p>
            <a:pPr>
              <a:defRPr/>
            </a:pPr>
            <a:fld id="{E137A37E-37A4-FA41-9B38-291CC0D0364E}" type="slidenum">
              <a:rPr lang="en-US"/>
              <a:pPr>
                <a:defRPr/>
              </a:pPr>
              <a:t>‹#›</a:t>
            </a:fld>
            <a:endParaRPr lang="en-US" dirty="0"/>
          </a:p>
        </p:txBody>
      </p:sp>
    </p:spTree>
    <p:extLst>
      <p:ext uri="{BB962C8B-B14F-4D97-AF65-F5344CB8AC3E}">
        <p14:creationId xmlns:p14="http://schemas.microsoft.com/office/powerpoint/2010/main" val="12510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planning.org/npc</a:t>
            </a:r>
          </a:p>
        </p:txBody>
      </p:sp>
      <p:sp>
        <p:nvSpPr>
          <p:cNvPr id="5" name="Slide Number Placeholder 5"/>
          <p:cNvSpPr>
            <a:spLocks noGrp="1"/>
          </p:cNvSpPr>
          <p:nvPr>
            <p:ph type="sldNum" sz="quarter" idx="12"/>
          </p:nvPr>
        </p:nvSpPr>
        <p:spPr/>
        <p:txBody>
          <a:bodyPr/>
          <a:lstStyle>
            <a:lvl1pPr>
              <a:defRPr/>
            </a:lvl1pPr>
          </a:lstStyle>
          <a:p>
            <a:pPr>
              <a:defRPr/>
            </a:pPr>
            <a:fld id="{B28E449A-C7F9-2F47-A1EE-CDD59FB74316}" type="slidenum">
              <a:rPr lang="en-US"/>
              <a:pPr>
                <a:defRPr/>
              </a:pPr>
              <a:t>‹#›</a:t>
            </a:fld>
            <a:endParaRPr lang="en-US" dirty="0"/>
          </a:p>
        </p:txBody>
      </p:sp>
    </p:spTree>
    <p:extLst>
      <p:ext uri="{BB962C8B-B14F-4D97-AF65-F5344CB8AC3E}">
        <p14:creationId xmlns:p14="http://schemas.microsoft.com/office/powerpoint/2010/main" val="363784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planning.org/npc</a:t>
            </a:r>
          </a:p>
        </p:txBody>
      </p:sp>
      <p:sp>
        <p:nvSpPr>
          <p:cNvPr id="4" name="Slide Number Placeholder 5"/>
          <p:cNvSpPr>
            <a:spLocks noGrp="1"/>
          </p:cNvSpPr>
          <p:nvPr>
            <p:ph type="sldNum" sz="quarter" idx="12"/>
          </p:nvPr>
        </p:nvSpPr>
        <p:spPr/>
        <p:txBody>
          <a:bodyPr/>
          <a:lstStyle>
            <a:lvl1pPr>
              <a:defRPr/>
            </a:lvl1pPr>
          </a:lstStyle>
          <a:p>
            <a:pPr>
              <a:defRPr/>
            </a:pPr>
            <a:fld id="{4DA8D94E-5461-8A4A-85B0-536C6E61EFF3}" type="slidenum">
              <a:rPr lang="en-US"/>
              <a:pPr>
                <a:defRPr/>
              </a:pPr>
              <a:t>‹#›</a:t>
            </a:fld>
            <a:endParaRPr lang="en-US" dirty="0"/>
          </a:p>
        </p:txBody>
      </p:sp>
    </p:spTree>
    <p:extLst>
      <p:ext uri="{BB962C8B-B14F-4D97-AF65-F5344CB8AC3E}">
        <p14:creationId xmlns:p14="http://schemas.microsoft.com/office/powerpoint/2010/main" val="971897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planning.org/npc</a:t>
            </a:r>
          </a:p>
        </p:txBody>
      </p:sp>
      <p:sp>
        <p:nvSpPr>
          <p:cNvPr id="7" name="Slide Number Placeholder 5"/>
          <p:cNvSpPr>
            <a:spLocks noGrp="1"/>
          </p:cNvSpPr>
          <p:nvPr>
            <p:ph type="sldNum" sz="quarter" idx="12"/>
          </p:nvPr>
        </p:nvSpPr>
        <p:spPr/>
        <p:txBody>
          <a:bodyPr/>
          <a:lstStyle>
            <a:lvl1pPr>
              <a:defRPr/>
            </a:lvl1pPr>
          </a:lstStyle>
          <a:p>
            <a:pPr>
              <a:defRPr/>
            </a:pPr>
            <a:fld id="{98E94716-AE34-AD47-B7AB-E92460D434A2}" type="slidenum">
              <a:rPr lang="en-US"/>
              <a:pPr>
                <a:defRPr/>
              </a:pPr>
              <a:t>‹#›</a:t>
            </a:fld>
            <a:endParaRPr lang="en-US" dirty="0"/>
          </a:p>
        </p:txBody>
      </p:sp>
    </p:spTree>
    <p:extLst>
      <p:ext uri="{BB962C8B-B14F-4D97-AF65-F5344CB8AC3E}">
        <p14:creationId xmlns:p14="http://schemas.microsoft.com/office/powerpoint/2010/main" val="69831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planning.org/npc</a:t>
            </a:r>
          </a:p>
        </p:txBody>
      </p:sp>
      <p:sp>
        <p:nvSpPr>
          <p:cNvPr id="7" name="Slide Number Placeholder 5"/>
          <p:cNvSpPr>
            <a:spLocks noGrp="1"/>
          </p:cNvSpPr>
          <p:nvPr>
            <p:ph type="sldNum" sz="quarter" idx="12"/>
          </p:nvPr>
        </p:nvSpPr>
        <p:spPr/>
        <p:txBody>
          <a:bodyPr/>
          <a:lstStyle>
            <a:lvl1pPr>
              <a:defRPr/>
            </a:lvl1pPr>
          </a:lstStyle>
          <a:p>
            <a:pPr>
              <a:defRPr/>
            </a:pPr>
            <a:fld id="{658DBBF9-F518-1344-9865-561807FB2767}" type="slidenum">
              <a:rPr lang="en-US"/>
              <a:pPr>
                <a:defRPr/>
              </a:pPr>
              <a:t>‹#›</a:t>
            </a:fld>
            <a:endParaRPr lang="en-US" dirty="0"/>
          </a:p>
        </p:txBody>
      </p:sp>
    </p:spTree>
    <p:extLst>
      <p:ext uri="{BB962C8B-B14F-4D97-AF65-F5344CB8AC3E}">
        <p14:creationId xmlns:p14="http://schemas.microsoft.com/office/powerpoint/2010/main" val="62028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r>
              <a:rPr lang="en-US"/>
              <a:t>planning.org/npc</a:t>
            </a: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ABBA5FF2-52B7-B74F-B102-3D828AE8EDFF}" type="slidenum">
              <a:rPr lang="en-US"/>
              <a:pPr>
                <a:defRPr/>
              </a:pPr>
              <a:t>‹#›</a:t>
            </a:fld>
            <a:endParaRPr lang="en-US" dirty="0"/>
          </a:p>
        </p:txBody>
      </p:sp>
    </p:spTree>
    <p:extLst>
      <p:ext uri="{BB962C8B-B14F-4D97-AF65-F5344CB8AC3E}">
        <p14:creationId xmlns:p14="http://schemas.microsoft.com/office/powerpoint/2010/main" val="886408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Calibri Light" charset="0"/>
        </a:defRPr>
      </a:lvl2pPr>
      <a:lvl3pPr algn="l" defTabSz="914377" rtl="0" fontAlgn="base">
        <a:lnSpc>
          <a:spcPct val="90000"/>
        </a:lnSpc>
        <a:spcBef>
          <a:spcPct val="0"/>
        </a:spcBef>
        <a:spcAft>
          <a:spcPct val="0"/>
        </a:spcAft>
        <a:defRPr sz="4400">
          <a:solidFill>
            <a:schemeClr val="tx1"/>
          </a:solidFill>
          <a:latin typeface="Calibri Light" charset="0"/>
        </a:defRPr>
      </a:lvl3pPr>
      <a:lvl4pPr algn="l" defTabSz="914377" rtl="0" fontAlgn="base">
        <a:lnSpc>
          <a:spcPct val="90000"/>
        </a:lnSpc>
        <a:spcBef>
          <a:spcPct val="0"/>
        </a:spcBef>
        <a:spcAft>
          <a:spcPct val="0"/>
        </a:spcAft>
        <a:defRPr sz="4400">
          <a:solidFill>
            <a:schemeClr val="tx1"/>
          </a:solidFill>
          <a:latin typeface="Calibri Light" charset="0"/>
        </a:defRPr>
      </a:lvl4pPr>
      <a:lvl5pPr algn="l" defTabSz="914377" rtl="0" fontAlgn="base">
        <a:lnSpc>
          <a:spcPct val="90000"/>
        </a:lnSpc>
        <a:spcBef>
          <a:spcPct val="0"/>
        </a:spcBef>
        <a:spcAft>
          <a:spcPct val="0"/>
        </a:spcAft>
        <a:defRPr sz="4400">
          <a:solidFill>
            <a:schemeClr val="tx1"/>
          </a:solidFill>
          <a:latin typeface="Calibri Light" charset="0"/>
        </a:defRPr>
      </a:lvl5pPr>
      <a:lvl6pPr marL="609585" algn="l" defTabSz="914377" rtl="0" fontAlgn="base">
        <a:lnSpc>
          <a:spcPct val="90000"/>
        </a:lnSpc>
        <a:spcBef>
          <a:spcPct val="0"/>
        </a:spcBef>
        <a:spcAft>
          <a:spcPct val="0"/>
        </a:spcAft>
        <a:defRPr sz="4400">
          <a:solidFill>
            <a:schemeClr val="tx1"/>
          </a:solidFill>
          <a:latin typeface="Calibri Light" charset="0"/>
        </a:defRPr>
      </a:lvl6pPr>
      <a:lvl7pPr marL="1219170" algn="l" defTabSz="914377" rtl="0" fontAlgn="base">
        <a:lnSpc>
          <a:spcPct val="90000"/>
        </a:lnSpc>
        <a:spcBef>
          <a:spcPct val="0"/>
        </a:spcBef>
        <a:spcAft>
          <a:spcPct val="0"/>
        </a:spcAft>
        <a:defRPr sz="4400">
          <a:solidFill>
            <a:schemeClr val="tx1"/>
          </a:solidFill>
          <a:latin typeface="Calibri Light" charset="0"/>
        </a:defRPr>
      </a:lvl7pPr>
      <a:lvl8pPr marL="1828754" algn="l" defTabSz="914377" rtl="0" fontAlgn="base">
        <a:lnSpc>
          <a:spcPct val="90000"/>
        </a:lnSpc>
        <a:spcBef>
          <a:spcPct val="0"/>
        </a:spcBef>
        <a:spcAft>
          <a:spcPct val="0"/>
        </a:spcAft>
        <a:defRPr sz="4400">
          <a:solidFill>
            <a:schemeClr val="tx1"/>
          </a:solidFill>
          <a:latin typeface="Calibri Light" charset="0"/>
        </a:defRPr>
      </a:lvl8pPr>
      <a:lvl9pPr marL="2438339" algn="l" defTabSz="914377" rtl="0" fontAlgn="base">
        <a:lnSpc>
          <a:spcPct val="90000"/>
        </a:lnSpc>
        <a:spcBef>
          <a:spcPct val="0"/>
        </a:spcBef>
        <a:spcAft>
          <a:spcPct val="0"/>
        </a:spcAft>
        <a:defRPr sz="4400">
          <a:solidFill>
            <a:schemeClr val="tx1"/>
          </a:solidFill>
          <a:latin typeface="Calibri Light" charset="0"/>
        </a:defRPr>
      </a:lvl9pPr>
    </p:titleStyle>
    <p:bodyStyle>
      <a:lvl1pPr marL="228594" indent="-228594" algn="l" defTabSz="914377"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CB206E-71DE-ADB1-3412-67C5D8E08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28BD48-0C6D-46F5-CC42-5B04EA970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632B5-6F72-9546-5356-C1CAB838E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81468322-6C62-6C70-19B7-E9BDDEA5B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planning.org/npc</a:t>
            </a:r>
          </a:p>
        </p:txBody>
      </p:sp>
      <p:sp>
        <p:nvSpPr>
          <p:cNvPr id="6" name="Slide Number Placeholder 5">
            <a:extLst>
              <a:ext uri="{FF2B5EF4-FFF2-40B4-BE49-F238E27FC236}">
                <a16:creationId xmlns:a16="http://schemas.microsoft.com/office/drawing/2014/main" id="{22D9D470-A0A1-A211-D583-2C95DD668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BC15F5-252A-A54C-9751-9948484DF9D0}" type="slidenum">
              <a:rPr lang="en-US" smtClean="0"/>
              <a:t>‹#›</a:t>
            </a:fld>
            <a:endParaRPr lang="en-US"/>
          </a:p>
        </p:txBody>
      </p:sp>
    </p:spTree>
    <p:extLst>
      <p:ext uri="{BB962C8B-B14F-4D97-AF65-F5344CB8AC3E}">
        <p14:creationId xmlns:p14="http://schemas.microsoft.com/office/powerpoint/2010/main" val="193893977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hyperlink" Target="mailto:ethics@planning.org" TargetMode="Externa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planning.or/ethics/ethicscode" TargetMode="External"/><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88434" y="1064684"/>
            <a:ext cx="11000317" cy="1845733"/>
          </a:xfrm>
        </p:spPr>
        <p:txBody>
          <a:bodyPr/>
          <a:lstStyle/>
          <a:p>
            <a:r>
              <a:rPr lang="en-US" altLang="en-US" sz="5867" dirty="0">
                <a:latin typeface="Aptos" panose="020B0004020202020204" pitchFamily="34" charset="0"/>
                <a:ea typeface="Verdana" charset="0"/>
                <a:cs typeface="Verdana" charset="0"/>
              </a:rPr>
              <a:t>Ethics Cases </a:t>
            </a:r>
            <a:br>
              <a:rPr lang="en-US" altLang="en-US" sz="5867" dirty="0">
                <a:latin typeface="Aptos" panose="020B0004020202020204" pitchFamily="34" charset="0"/>
                <a:ea typeface="Verdana" charset="0"/>
                <a:cs typeface="Verdana" charset="0"/>
              </a:rPr>
            </a:br>
            <a:r>
              <a:rPr lang="en-US" altLang="en-US" sz="5867" dirty="0">
                <a:latin typeface="Aptos" panose="020B0004020202020204" pitchFamily="34" charset="0"/>
                <a:ea typeface="Verdana" charset="0"/>
                <a:cs typeface="Verdana" charset="0"/>
              </a:rPr>
              <a:t>of the Year: 2024</a:t>
            </a:r>
          </a:p>
        </p:txBody>
      </p:sp>
      <p:sp>
        <p:nvSpPr>
          <p:cNvPr id="3" name="Text Placeholder 2"/>
          <p:cNvSpPr>
            <a:spLocks noGrp="1"/>
          </p:cNvSpPr>
          <p:nvPr>
            <p:ph type="body" sz="quarter" idx="12"/>
          </p:nvPr>
        </p:nvSpPr>
        <p:spPr>
          <a:xfrm>
            <a:off x="406401" y="4779432"/>
            <a:ext cx="11148484" cy="1845733"/>
          </a:xfrm>
        </p:spPr>
        <p:txBody>
          <a:bodyPr/>
          <a:lstStyle/>
          <a:p>
            <a:pPr marL="0" indent="0" algn="ctr" fontAlgn="auto">
              <a:spcAft>
                <a:spcPts val="0"/>
              </a:spcAft>
              <a:buNone/>
              <a:defRPr/>
            </a:pPr>
            <a:r>
              <a:rPr lang="en-US" sz="2200" b="1" dirty="0">
                <a:solidFill>
                  <a:schemeClr val="accent2">
                    <a:lumMod val="75000"/>
                  </a:schemeClr>
                </a:solidFill>
                <a:latin typeface="Aptos" panose="020B0004020202020204" pitchFamily="34" charset="0"/>
              </a:rPr>
              <a:t>APA National Panning Conference – April 13, 2024</a:t>
            </a:r>
          </a:p>
          <a:p>
            <a:pPr marL="0" indent="0" algn="ctr" fontAlgn="auto">
              <a:spcAft>
                <a:spcPts val="0"/>
              </a:spcAft>
              <a:buNone/>
              <a:defRPr/>
            </a:pPr>
            <a:r>
              <a:rPr lang="en-US" sz="2200" b="1" dirty="0">
                <a:solidFill>
                  <a:schemeClr val="accent2">
                    <a:lumMod val="75000"/>
                  </a:schemeClr>
                </a:solidFill>
                <a:latin typeface="Aptos" panose="020B0004020202020204" pitchFamily="34" charset="0"/>
              </a:rPr>
              <a:t>Minneapolis, MN</a:t>
            </a:r>
          </a:p>
          <a:p>
            <a:pPr marL="0" indent="0" algn="ctr" fontAlgn="auto">
              <a:spcAft>
                <a:spcPts val="0"/>
              </a:spcAft>
              <a:buNone/>
              <a:defRPr/>
            </a:pPr>
            <a:r>
              <a:rPr lang="en-US" sz="2200" b="1" i="1" dirty="0">
                <a:solidFill>
                  <a:schemeClr val="accent2">
                    <a:lumMod val="75000"/>
                  </a:schemeClr>
                </a:solidFill>
                <a:latin typeface="Aptos" panose="020B0004020202020204" pitchFamily="34" charset="0"/>
              </a:rPr>
              <a:t>Prepared by the Ethics Committee of the American Institute of Certified Planners </a:t>
            </a:r>
          </a:p>
          <a:p>
            <a:pPr fontAlgn="auto">
              <a:spcAft>
                <a:spcPts val="0"/>
              </a:spcAft>
              <a:buFont typeface="Arial"/>
              <a:buChar char="•"/>
              <a:defRPr/>
            </a:pPr>
            <a:endParaRPr lang="en-US" sz="2200" b="1" dirty="0">
              <a:latin typeface="Aptos" panose="020B0004020202020204" pitchFamily="34" charset="0"/>
            </a:endParaRPr>
          </a:p>
          <a:p>
            <a:pPr fontAlgn="auto">
              <a:spcAft>
                <a:spcPts val="0"/>
              </a:spcAft>
              <a:buFont typeface="Arial"/>
              <a:buChar char="•"/>
              <a:defRPr/>
            </a:pPr>
            <a:endParaRPr lang="en-US" b="1" dirty="0">
              <a:latin typeface="Aptos" panose="020B0004020202020204" pitchFamily="34" charset="0"/>
            </a:endParaRPr>
          </a:p>
          <a:p>
            <a:pPr fontAlgn="auto">
              <a:spcAft>
                <a:spcPts val="0"/>
              </a:spcAft>
              <a:buFont typeface="Arial"/>
              <a:buChar char="•"/>
              <a:defRPr/>
            </a:pPr>
            <a:endParaRPr lang="en-US" dirty="0">
              <a:latin typeface="Aptos" panose="020B0004020202020204" pitchFamily="34" charset="0"/>
            </a:endParaRPr>
          </a:p>
        </p:txBody>
      </p:sp>
      <p:pic>
        <p:nvPicPr>
          <p:cNvPr id="194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551" y="541867"/>
            <a:ext cx="795867" cy="79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1867" y="1371600"/>
            <a:ext cx="87206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5 U.S. Pot Stocks With the Most Dispensary Licenses | The Motley Fool">
            <a:extLst>
              <a:ext uri="{FF2B5EF4-FFF2-40B4-BE49-F238E27FC236}">
                <a16:creationId xmlns:a16="http://schemas.microsoft.com/office/drawing/2014/main" id="{B6E552B8-AF96-3C42-6C69-8F0CAE265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981" y="2979585"/>
            <a:ext cx="2341753" cy="1558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aud, Corruption and Ethical Misconduct Investigations Management [IL –  HADRsmUniversity">
            <a:extLst>
              <a:ext uri="{FF2B5EF4-FFF2-40B4-BE49-F238E27FC236}">
                <a16:creationId xmlns:a16="http://schemas.microsoft.com/office/drawing/2014/main" id="{885EE21F-B122-1427-A506-914714930C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14" r="18270"/>
          <a:stretch/>
        </p:blipFill>
        <p:spPr bwMode="auto">
          <a:xfrm>
            <a:off x="588434" y="2957210"/>
            <a:ext cx="2112660" cy="1603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sing Staff Reports to Ensure ...">
            <a:extLst>
              <a:ext uri="{FF2B5EF4-FFF2-40B4-BE49-F238E27FC236}">
                <a16:creationId xmlns:a16="http://schemas.microsoft.com/office/drawing/2014/main" id="{2AB86FCA-C015-F472-7733-611E7932FF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223" r="29303"/>
          <a:stretch/>
        </p:blipFill>
        <p:spPr bwMode="auto">
          <a:xfrm>
            <a:off x="5398621" y="2979584"/>
            <a:ext cx="2112660" cy="1556333"/>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03E35FF5-4968-8E25-FAD9-18C214714EF4}"/>
              </a:ext>
            </a:extLst>
          </p:cNvPr>
          <p:cNvSpPr>
            <a:spLocks noGrp="1"/>
          </p:cNvSpPr>
          <p:nvPr>
            <p:ph type="sldNum" sz="quarter" idx="14"/>
          </p:nvPr>
        </p:nvSpPr>
        <p:spPr/>
        <p:txBody>
          <a:bodyPr/>
          <a:lstStyle/>
          <a:p>
            <a:pPr>
              <a:defRPr/>
            </a:pPr>
            <a:fld id="{8910780E-DFEB-7347-B910-96F8E588143E}" type="slidenum">
              <a:rPr lang="en-US" smtClean="0"/>
              <a:pPr>
                <a:defRPr/>
              </a:pPr>
              <a:t>1</a:t>
            </a:fld>
            <a:endParaRPr lang="en-US"/>
          </a:p>
        </p:txBody>
      </p:sp>
      <p:pic>
        <p:nvPicPr>
          <p:cNvPr id="9" name="Picture 2" descr="Challenges Ahead Stock Photo - Download Image Now - Challenge, Roadblock,  Business - iStock">
            <a:extLst>
              <a:ext uri="{FF2B5EF4-FFF2-40B4-BE49-F238E27FC236}">
                <a16:creationId xmlns:a16="http://schemas.microsoft.com/office/drawing/2014/main" id="{836A87E2-A5F0-0879-5263-2DF222FA0AF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433757" y="2942833"/>
            <a:ext cx="2112661" cy="158449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2" descr="TRTA State Community Volunteer Service Committee">
            <a:extLst>
              <a:ext uri="{FF2B5EF4-FFF2-40B4-BE49-F238E27FC236}">
                <a16:creationId xmlns:a16="http://schemas.microsoft.com/office/drawing/2014/main" id="{C73FACBE-789B-EB2E-B9CE-EFC00EDE3D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0224" y="2942833"/>
            <a:ext cx="1744589" cy="1633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2117" y="0"/>
            <a:ext cx="121898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12" name="Freeform: Shape 11"/>
          <p:cNvSpPr>
            <a:spLocks noGrp="1" noRot="1" noChangeAspect="1" noMove="1" noResize="1" noEditPoints="1" noAdjustHandles="1" noChangeArrowheads="1" noChangeShapeType="1" noTextEdit="1"/>
          </p:cNvSpPr>
          <p:nvPr/>
        </p:nvSpPr>
        <p:spPr>
          <a:xfrm>
            <a:off x="0" y="0"/>
            <a:ext cx="4167717"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2" name="Title 1"/>
          <p:cNvSpPr>
            <a:spLocks noGrp="1"/>
          </p:cNvSpPr>
          <p:nvPr>
            <p:ph type="title"/>
          </p:nvPr>
        </p:nvSpPr>
        <p:spPr>
          <a:xfrm>
            <a:off x="347134" y="1102784"/>
            <a:ext cx="3572933" cy="4461933"/>
          </a:xfrm>
        </p:spPr>
        <p:txBody>
          <a:bodyPr>
            <a:normAutofit/>
          </a:bodyPr>
          <a:lstStyle/>
          <a:p>
            <a:br>
              <a:rPr lang="en-US" altLang="en-US" sz="3200" b="1" dirty="0">
                <a:solidFill>
                  <a:srgbClr val="FFFFFF"/>
                </a:solidFill>
                <a:latin typeface="Aptos" panose="020B0004020202020204" pitchFamily="34" charset="0"/>
                <a:ea typeface="Verdana" charset="0"/>
                <a:cs typeface="Calibri Light" charset="0"/>
              </a:rPr>
            </a:br>
            <a:r>
              <a:rPr lang="en-US" altLang="en-US" sz="4267" b="1" dirty="0">
                <a:solidFill>
                  <a:srgbClr val="FFFFFF"/>
                </a:solidFill>
                <a:latin typeface="Aptos" panose="020B0004020202020204" pitchFamily="34" charset="0"/>
                <a:ea typeface="Verdana" charset="0"/>
                <a:cs typeface="Calibri Light" charset="0"/>
              </a:rPr>
              <a:t>Rules of Conduct</a:t>
            </a:r>
            <a:br>
              <a:rPr lang="en-US" altLang="en-US" dirty="0">
                <a:latin typeface="Aptos" panose="020B0004020202020204" pitchFamily="34" charset="0"/>
                <a:ea typeface="Verdana" charset="0"/>
                <a:cs typeface="Calibri Light" charset="0"/>
              </a:rPr>
            </a:br>
            <a:br>
              <a:rPr lang="en-US" altLang="en-US" dirty="0">
                <a:latin typeface="Aptos" panose="020B0004020202020204" pitchFamily="34" charset="0"/>
                <a:ea typeface="Verdana" charset="0"/>
                <a:cs typeface="Calibri Light" charset="0"/>
              </a:rPr>
            </a:br>
            <a:r>
              <a:rPr lang="en-US" altLang="en-US" sz="2133" dirty="0">
                <a:solidFill>
                  <a:srgbClr val="FFFFFF"/>
                </a:solidFill>
                <a:latin typeface="Aptos" panose="020B0004020202020204" pitchFamily="34" charset="0"/>
                <a:ea typeface="Verdana" charset="0"/>
                <a:cs typeface="Calibri Light" charset="0"/>
              </a:rPr>
              <a:t>Section B </a:t>
            </a:r>
            <a:br>
              <a:rPr lang="en-US" altLang="en-US" sz="2133" dirty="0">
                <a:solidFill>
                  <a:srgbClr val="FFFFFF"/>
                </a:solidFill>
                <a:latin typeface="Aptos" panose="020B0004020202020204" pitchFamily="34" charset="0"/>
                <a:ea typeface="Verdana" charset="0"/>
                <a:cs typeface="Calibri Light" charset="0"/>
              </a:rPr>
            </a:br>
            <a:r>
              <a:rPr lang="en-US" altLang="en-US" sz="2133" dirty="0">
                <a:solidFill>
                  <a:srgbClr val="FFFFFF"/>
                </a:solidFill>
                <a:latin typeface="Aptos" panose="020B0004020202020204" pitchFamily="34" charset="0"/>
                <a:ea typeface="Verdana" charset="0"/>
                <a:cs typeface="Calibri Light" charset="0"/>
              </a:rPr>
              <a:t>of the </a:t>
            </a:r>
            <a:r>
              <a:rPr lang="en-US" altLang="en-US" sz="2133" i="1" dirty="0">
                <a:solidFill>
                  <a:srgbClr val="FFFFFF"/>
                </a:solidFill>
                <a:latin typeface="Aptos" panose="020B0004020202020204" pitchFamily="34" charset="0"/>
                <a:ea typeface="Verdana" charset="0"/>
                <a:cs typeface="Calibri Light" charset="0"/>
              </a:rPr>
              <a:t>AICP Ethics Code</a:t>
            </a:r>
            <a:endParaRPr lang="en-US" altLang="en-US" sz="2133" i="1" dirty="0">
              <a:solidFill>
                <a:srgbClr val="FFFFFF"/>
              </a:solidFill>
              <a:latin typeface="Aptos" panose="020B0004020202020204" pitchFamily="34" charset="0"/>
              <a:ea typeface="Verdana" charset="0"/>
              <a:cs typeface="Verdana" charset="0"/>
            </a:endParaRPr>
          </a:p>
        </p:txBody>
      </p:sp>
      <p:sp>
        <p:nvSpPr>
          <p:cNvPr id="14" name="Arc 13"/>
          <p:cNvSpPr>
            <a:spLocks noGrp="1" noRot="1" noChangeAspect="1" noMove="1" noResize="1" noEditPoints="1" noAdjustHandles="1" noChangeArrowheads="1" noChangeShapeType="1" noTextEdit="1"/>
          </p:cNvSpPr>
          <p:nvPr/>
        </p:nvSpPr>
        <p:spPr>
          <a:xfrm flipV="1">
            <a:off x="7550152" y="2455333"/>
            <a:ext cx="4083049" cy="4083051"/>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defTabSz="914377">
              <a:defRPr/>
            </a:pPr>
            <a:endParaRPr lang="en-US" dirty="0">
              <a:solidFill>
                <a:prstClr val="black"/>
              </a:solidFill>
              <a:latin typeface="Calibri" panose="020F0502020204030204"/>
            </a:endParaRPr>
          </a:p>
        </p:txBody>
      </p:sp>
      <p:sp>
        <p:nvSpPr>
          <p:cNvPr id="3" name="Content Placeholder 2"/>
          <p:cNvSpPr>
            <a:spLocks noGrp="1"/>
          </p:cNvSpPr>
          <p:nvPr>
            <p:ph idx="1"/>
          </p:nvPr>
        </p:nvSpPr>
        <p:spPr>
          <a:xfrm>
            <a:off x="4362451" y="438151"/>
            <a:ext cx="7270749" cy="5585883"/>
          </a:xfrm>
        </p:spPr>
        <p:txBody>
          <a:bodyPr wrap="square" numCol="1" anchor="ctr" anchorCtr="0" compatLnSpc="1">
            <a:prstTxWarp prst="textNoShape">
              <a:avLst/>
            </a:prstTxWarp>
          </a:bodyPr>
          <a:lstStyle/>
          <a:p>
            <a:pPr marL="0" indent="0">
              <a:lnSpc>
                <a:spcPct val="80000"/>
              </a:lnSpc>
              <a:buNone/>
            </a:pPr>
            <a:r>
              <a:rPr lang="en-US" altLang="en-US" sz="2933" b="1" dirty="0">
                <a:latin typeface="Aptos" panose="020B0004020202020204" pitchFamily="34" charset="0"/>
                <a:ea typeface="Calibri" charset="0"/>
                <a:cs typeface="Calibri" charset="0"/>
              </a:rPr>
              <a:t>The 24 Rules of Conduct—to which certified planners can be held accountable—have been revised and reorganized under these headings:</a:t>
            </a:r>
            <a:endParaRPr lang="en-US" altLang="en-US" sz="2933" b="1" dirty="0">
              <a:latin typeface="Aptos" panose="020B0004020202020204" pitchFamily="34" charset="0"/>
            </a:endParaRPr>
          </a:p>
          <a:p>
            <a:pPr marL="0" indent="0">
              <a:lnSpc>
                <a:spcPct val="80000"/>
              </a:lnSpc>
              <a:buNone/>
            </a:pPr>
            <a:endParaRPr lang="en-US" altLang="en-US" sz="2933" b="1" dirty="0">
              <a:latin typeface="Aptos" panose="020B0004020202020204" pitchFamily="34" charset="0"/>
              <a:ea typeface="Calibri" charset="0"/>
              <a:cs typeface="Calibri" charset="0"/>
            </a:endParaRPr>
          </a:p>
          <a:p>
            <a:pPr marL="0" indent="0">
              <a:lnSpc>
                <a:spcPct val="80000"/>
              </a:lnSpc>
              <a:buNone/>
            </a:pPr>
            <a:r>
              <a:rPr lang="en-US" altLang="en-US" sz="2533" dirty="0">
                <a:latin typeface="Aptos" panose="020B0004020202020204" pitchFamily="34" charset="0"/>
                <a:ea typeface="Calibri" charset="0"/>
                <a:cs typeface="Calibri" charset="0"/>
              </a:rPr>
              <a:t>1. Quality and Integrity of Practice</a:t>
            </a:r>
            <a:endParaRPr lang="en-US" altLang="en-US" sz="2533" dirty="0">
              <a:latin typeface="Aptos" panose="020B0004020202020204" pitchFamily="34" charset="0"/>
            </a:endParaRPr>
          </a:p>
          <a:p>
            <a:pPr marL="0" indent="0">
              <a:lnSpc>
                <a:spcPct val="80000"/>
              </a:lnSpc>
              <a:buNone/>
            </a:pPr>
            <a:r>
              <a:rPr lang="en-US" altLang="en-US" sz="2533" dirty="0">
                <a:latin typeface="Aptos" panose="020B0004020202020204" pitchFamily="34" charset="0"/>
                <a:ea typeface="Calibri" charset="0"/>
                <a:cs typeface="Calibri" charset="0"/>
              </a:rPr>
              <a:t>2. Conflict of Interest</a:t>
            </a:r>
          </a:p>
          <a:p>
            <a:pPr marL="0" indent="0">
              <a:lnSpc>
                <a:spcPct val="80000"/>
              </a:lnSpc>
              <a:buNone/>
            </a:pPr>
            <a:r>
              <a:rPr lang="en-US" altLang="en-US" sz="2533" dirty="0">
                <a:latin typeface="Aptos" panose="020B0004020202020204" pitchFamily="34" charset="0"/>
                <a:ea typeface="Calibri" charset="0"/>
                <a:cs typeface="Calibri" charset="0"/>
              </a:rPr>
              <a:t>3. Improper Influence/Abuse of Position</a:t>
            </a:r>
          </a:p>
          <a:p>
            <a:pPr marL="0" indent="0">
              <a:lnSpc>
                <a:spcPct val="80000"/>
              </a:lnSpc>
              <a:buNone/>
            </a:pPr>
            <a:r>
              <a:rPr lang="en-US" altLang="en-US" sz="2533" dirty="0">
                <a:latin typeface="Aptos" panose="020B0004020202020204" pitchFamily="34" charset="0"/>
                <a:ea typeface="Calibri" charset="0"/>
                <a:cs typeface="Calibri" charset="0"/>
              </a:rPr>
              <a:t>4. Honesty and Fair Dealing</a:t>
            </a:r>
          </a:p>
          <a:p>
            <a:pPr marL="0" indent="0">
              <a:lnSpc>
                <a:spcPct val="80000"/>
              </a:lnSpc>
              <a:buNone/>
            </a:pPr>
            <a:r>
              <a:rPr lang="en-US" altLang="en-US" sz="2533" dirty="0">
                <a:latin typeface="Aptos" panose="020B0004020202020204" pitchFamily="34" charset="0"/>
                <a:ea typeface="Calibri" charset="0"/>
                <a:cs typeface="Calibri" charset="0"/>
              </a:rPr>
              <a:t>5. Responsibility to Employer</a:t>
            </a:r>
          </a:p>
          <a:p>
            <a:pPr marL="0" indent="0">
              <a:lnSpc>
                <a:spcPct val="80000"/>
              </a:lnSpc>
              <a:buNone/>
            </a:pPr>
            <a:r>
              <a:rPr lang="en-US" altLang="en-US" sz="2533" dirty="0">
                <a:latin typeface="Aptos" panose="020B0004020202020204" pitchFamily="34" charset="0"/>
                <a:ea typeface="Calibri" charset="0"/>
                <a:cs typeface="Calibri" charset="0"/>
              </a:rPr>
              <a:t>6. Discrimination/Harassment</a:t>
            </a:r>
          </a:p>
          <a:p>
            <a:pPr marL="0" indent="0">
              <a:lnSpc>
                <a:spcPct val="80000"/>
              </a:lnSpc>
              <a:buNone/>
            </a:pPr>
            <a:r>
              <a:rPr lang="en-US" altLang="en-US" sz="2533" dirty="0">
                <a:latin typeface="Aptos" panose="020B0004020202020204" pitchFamily="34" charset="0"/>
                <a:ea typeface="Calibri" charset="0"/>
                <a:cs typeface="Calibri" charset="0"/>
              </a:rPr>
              <a:t>7. Bringing and Cooperating with an Ethics Charge</a:t>
            </a:r>
          </a:p>
        </p:txBody>
      </p:sp>
      <p:sp>
        <p:nvSpPr>
          <p:cNvPr id="5" name="Slide Number Placeholder 4"/>
          <p:cNvSpPr>
            <a:spLocks noGrp="1"/>
          </p:cNvSpPr>
          <p:nvPr>
            <p:ph type="sldNum" sz="quarter" idx="12"/>
          </p:nvPr>
        </p:nvSpPr>
        <p:spPr>
          <a:xfrm>
            <a:off x="9541933" y="6356351"/>
            <a:ext cx="1811867" cy="364067"/>
          </a:xfrm>
        </p:spPr>
        <p:txBody>
          <a:bodyPr>
            <a:normAutofit/>
          </a:bodyPr>
          <a:lstStyle/>
          <a:p>
            <a:pPr defTabSz="914377">
              <a:spcAft>
                <a:spcPts val="800"/>
              </a:spcAft>
              <a:defRPr/>
            </a:pPr>
            <a:fld id="{1EAF3FF2-0336-7F42-9B0F-B251B3EA79A5}" type="slidenum">
              <a:rPr lang="en-US">
                <a:solidFill>
                  <a:prstClr val="black">
                    <a:tint val="75000"/>
                  </a:prstClr>
                </a:solidFill>
                <a:latin typeface="Calibri" panose="020F0502020204030204"/>
              </a:rPr>
              <a:pPr defTabSz="914377">
                <a:spcAft>
                  <a:spcPts val="800"/>
                </a:spcAft>
                <a:defRPr/>
              </a:pPr>
              <a:t>10</a:t>
            </a:fld>
            <a:endParaRPr lang="en-US">
              <a:solidFill>
                <a:prstClr val="black">
                  <a:tint val="75000"/>
                </a:prstClr>
              </a:solidFill>
              <a:latin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2117" y="0"/>
            <a:ext cx="121898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12" name="Freeform: Shape 11"/>
          <p:cNvSpPr>
            <a:spLocks noGrp="1" noRot="1" noChangeAspect="1" noMove="1" noResize="1" noEditPoints="1" noAdjustHandles="1" noChangeArrowheads="1" noChangeShapeType="1" noTextEdit="1"/>
          </p:cNvSpPr>
          <p:nvPr/>
        </p:nvSpPr>
        <p:spPr>
          <a:xfrm>
            <a:off x="0" y="0"/>
            <a:ext cx="4167717"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dirty="0">
              <a:solidFill>
                <a:prstClr val="white"/>
              </a:solidFill>
              <a:latin typeface="Calibri" panose="020F0502020204030204"/>
            </a:endParaRPr>
          </a:p>
        </p:txBody>
      </p:sp>
      <p:sp>
        <p:nvSpPr>
          <p:cNvPr id="2" name="Title 1"/>
          <p:cNvSpPr>
            <a:spLocks noGrp="1"/>
          </p:cNvSpPr>
          <p:nvPr>
            <p:ph type="title"/>
          </p:nvPr>
        </p:nvSpPr>
        <p:spPr>
          <a:xfrm>
            <a:off x="347134" y="724619"/>
            <a:ext cx="3572933" cy="4658264"/>
          </a:xfrm>
        </p:spPr>
        <p:txBody>
          <a:bodyPr>
            <a:normAutofit/>
          </a:bodyPr>
          <a:lstStyle/>
          <a:p>
            <a:br>
              <a:rPr lang="en-US" altLang="en-US" sz="3200" b="1" dirty="0">
                <a:solidFill>
                  <a:srgbClr val="FFFFFF"/>
                </a:solidFill>
                <a:latin typeface="Aptos" panose="020B0004020202020204" pitchFamily="34" charset="0"/>
                <a:ea typeface="Verdana" charset="0"/>
                <a:cs typeface="Calibri Light" charset="0"/>
              </a:rPr>
            </a:br>
            <a:r>
              <a:rPr lang="en-US" altLang="en-US" sz="4267" b="1" dirty="0">
                <a:solidFill>
                  <a:srgbClr val="FFFFFF"/>
                </a:solidFill>
                <a:latin typeface="Aptos" panose="020B0004020202020204" pitchFamily="34" charset="0"/>
                <a:ea typeface="Verdana" charset="0"/>
                <a:cs typeface="Calibri Light" charset="0"/>
              </a:rPr>
              <a:t>Key Aspects of the 2022 Code Update</a:t>
            </a:r>
            <a:br>
              <a:rPr lang="en-US" altLang="en-US" sz="4267" b="1" dirty="0">
                <a:solidFill>
                  <a:srgbClr val="FFFFFF"/>
                </a:solidFill>
                <a:latin typeface="Aptos" panose="020B0004020202020204" pitchFamily="34" charset="0"/>
                <a:ea typeface="Verdana" charset="0"/>
                <a:cs typeface="Calibri Light" charset="0"/>
              </a:rPr>
            </a:br>
            <a:br>
              <a:rPr lang="en-US" altLang="en-US" sz="4267" b="1" dirty="0">
                <a:solidFill>
                  <a:srgbClr val="FFFFFF"/>
                </a:solidFill>
                <a:latin typeface="Aptos" panose="020B0004020202020204" pitchFamily="34" charset="0"/>
                <a:ea typeface="Verdana" charset="0"/>
                <a:cs typeface="Calibri Light" charset="0"/>
              </a:rPr>
            </a:br>
            <a:r>
              <a:rPr lang="en-US" altLang="en-US" sz="2133" b="1" i="1" dirty="0">
                <a:solidFill>
                  <a:srgbClr val="FFFFFF"/>
                </a:solidFill>
                <a:latin typeface="Aptos" panose="020B0004020202020204" pitchFamily="34" charset="0"/>
                <a:ea typeface="Verdana" charset="0"/>
                <a:cs typeface="Calibri Light" charset="0"/>
              </a:rPr>
              <a:t>Equity and social justice</a:t>
            </a:r>
            <a:br>
              <a:rPr lang="en-US" altLang="en-US" sz="2133" b="1" i="1" dirty="0">
                <a:solidFill>
                  <a:srgbClr val="FFFFFF"/>
                </a:solidFill>
                <a:latin typeface="Aptos" panose="020B0004020202020204" pitchFamily="34" charset="0"/>
                <a:ea typeface="Verdana" charset="0"/>
                <a:cs typeface="Calibri Light" charset="0"/>
              </a:rPr>
            </a:br>
            <a:r>
              <a:rPr lang="en-US" altLang="en-US" sz="2133" b="1" i="1" dirty="0">
                <a:solidFill>
                  <a:srgbClr val="FFFFFF"/>
                </a:solidFill>
                <a:latin typeface="Aptos" panose="020B0004020202020204" pitchFamily="34" charset="0"/>
                <a:ea typeface="Verdana" charset="0"/>
                <a:cs typeface="Calibri Light" charset="0"/>
              </a:rPr>
              <a:t>become a foundational principle of the Code</a:t>
            </a:r>
            <a:endParaRPr lang="en-US" altLang="en-US" sz="2133" i="1" dirty="0">
              <a:solidFill>
                <a:srgbClr val="FFFFFF"/>
              </a:solidFill>
              <a:latin typeface="Aptos" panose="020B0004020202020204" pitchFamily="34" charset="0"/>
              <a:ea typeface="Verdana" charset="0"/>
              <a:cs typeface="Verdana" charset="0"/>
            </a:endParaRPr>
          </a:p>
        </p:txBody>
      </p:sp>
      <p:sp>
        <p:nvSpPr>
          <p:cNvPr id="14" name="Arc 13"/>
          <p:cNvSpPr>
            <a:spLocks noGrp="1" noRot="1" noChangeAspect="1" noMove="1" noResize="1" noEditPoints="1" noAdjustHandles="1" noChangeArrowheads="1" noChangeShapeType="1" noTextEdit="1"/>
          </p:cNvSpPr>
          <p:nvPr/>
        </p:nvSpPr>
        <p:spPr>
          <a:xfrm flipV="1">
            <a:off x="7550152" y="2455333"/>
            <a:ext cx="4083049" cy="4083051"/>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defTabSz="914377">
              <a:defRPr/>
            </a:pPr>
            <a:endParaRPr lang="en-US" dirty="0">
              <a:solidFill>
                <a:prstClr val="black"/>
              </a:solidFill>
              <a:latin typeface="Calibri" panose="020F0502020204030204"/>
            </a:endParaRPr>
          </a:p>
        </p:txBody>
      </p:sp>
      <p:sp>
        <p:nvSpPr>
          <p:cNvPr id="30725" name="Content Placeholder 2"/>
          <p:cNvSpPr>
            <a:spLocks noGrp="1"/>
          </p:cNvSpPr>
          <p:nvPr>
            <p:ph idx="1"/>
          </p:nvPr>
        </p:nvSpPr>
        <p:spPr bwMode="auto">
          <a:xfrm>
            <a:off x="4512734" y="319617"/>
            <a:ext cx="7332133" cy="6027209"/>
          </a:xfrm>
        </p:spPr>
        <p:txBody>
          <a:bodyPr wrap="square" numCol="1" anchor="ctr" anchorCtr="0" compatLnSpc="1">
            <a:prstTxWarp prst="textNoShape">
              <a:avLst/>
            </a:prstTxWarp>
          </a:bodyPr>
          <a:lstStyle/>
          <a:p>
            <a:pPr marL="0" indent="0">
              <a:buNone/>
            </a:pPr>
            <a:r>
              <a:rPr lang="en-US" sz="2933" b="1" dirty="0">
                <a:latin typeface="Aptos" panose="020B0004020202020204" pitchFamily="34" charset="0"/>
              </a:rPr>
              <a:t>A.  Aspirational Principles</a:t>
            </a:r>
            <a:r>
              <a:rPr lang="en-US" sz="3200" b="1" dirty="0">
                <a:latin typeface="Aptos" panose="020B0004020202020204" pitchFamily="34" charset="0"/>
              </a:rPr>
              <a:t> </a:t>
            </a:r>
          </a:p>
          <a:p>
            <a:pPr lvl="1"/>
            <a:r>
              <a:rPr lang="en-US" sz="2533" dirty="0">
                <a:latin typeface="Aptos" panose="020B0004020202020204" pitchFamily="34" charset="0"/>
              </a:rPr>
              <a:t>Re-organized</a:t>
            </a:r>
          </a:p>
          <a:p>
            <a:pPr lvl="1"/>
            <a:r>
              <a:rPr lang="en-US" sz="2533" dirty="0">
                <a:latin typeface="Aptos" panose="020B0004020202020204" pitchFamily="34" charset="0"/>
              </a:rPr>
              <a:t>Equity, social, and racial equity as foundational</a:t>
            </a:r>
          </a:p>
          <a:p>
            <a:pPr lvl="1"/>
            <a:r>
              <a:rPr lang="en-US" sz="2533" dirty="0">
                <a:latin typeface="Aptos" panose="020B0004020202020204" pitchFamily="34" charset="0"/>
              </a:rPr>
              <a:t>Discrimination/harassment explicit</a:t>
            </a:r>
          </a:p>
          <a:p>
            <a:pPr lvl="1"/>
            <a:r>
              <a:rPr lang="en-US" sz="2533" dirty="0">
                <a:latin typeface="Aptos" panose="020B0004020202020204" pitchFamily="34" charset="0"/>
              </a:rPr>
              <a:t>Ethics investigation clarified</a:t>
            </a:r>
          </a:p>
          <a:p>
            <a:pPr lvl="1"/>
            <a:r>
              <a:rPr lang="en-US" sz="2533" dirty="0">
                <a:latin typeface="Aptos" panose="020B0004020202020204" pitchFamily="34" charset="0"/>
              </a:rPr>
              <a:t>Responsibility for promoting ethics</a:t>
            </a:r>
          </a:p>
          <a:p>
            <a:pPr marL="0" indent="0">
              <a:buNone/>
            </a:pPr>
            <a:r>
              <a:rPr lang="en-US" sz="2933" b="1" dirty="0">
                <a:latin typeface="Aptos" panose="020B0004020202020204" pitchFamily="34" charset="0"/>
              </a:rPr>
              <a:t>B.  Rules of Conduct</a:t>
            </a:r>
          </a:p>
          <a:p>
            <a:pPr lvl="1"/>
            <a:r>
              <a:rPr lang="en-US" sz="2533" dirty="0">
                <a:latin typeface="Aptos" panose="020B0004020202020204" pitchFamily="34" charset="0"/>
              </a:rPr>
              <a:t>Re-organized</a:t>
            </a:r>
          </a:p>
          <a:p>
            <a:pPr lvl="1"/>
            <a:r>
              <a:rPr lang="en-US" sz="2533" dirty="0">
                <a:latin typeface="Aptos" panose="020B0004020202020204" pitchFamily="34" charset="0"/>
              </a:rPr>
              <a:t>Cultural biases removed</a:t>
            </a:r>
          </a:p>
          <a:p>
            <a:pPr lvl="1"/>
            <a:r>
              <a:rPr lang="en-US" sz="2533" dirty="0">
                <a:latin typeface="Aptos" panose="020B0004020202020204" pitchFamily="34" charset="0"/>
              </a:rPr>
              <a:t>Equity as foundations of plans </a:t>
            </a:r>
          </a:p>
          <a:p>
            <a:pPr lvl="1"/>
            <a:r>
              <a:rPr lang="en-US" sz="2533" dirty="0">
                <a:latin typeface="Aptos" panose="020B0004020202020204" pitchFamily="34" charset="0"/>
              </a:rPr>
              <a:t>Claiming credit (plagiarism) clarified</a:t>
            </a:r>
          </a:p>
          <a:p>
            <a:pPr lvl="1"/>
            <a:endParaRPr lang="en-US" sz="2533" dirty="0">
              <a:latin typeface="Aptos" panose="020B0004020202020204" pitchFamily="34" charset="0"/>
            </a:endParaRPr>
          </a:p>
          <a:p>
            <a:pPr marL="0" indent="0">
              <a:buNone/>
            </a:pPr>
            <a:endParaRPr lang="en-US" altLang="en-US" sz="3200" b="1" dirty="0">
              <a:latin typeface="Aptos" panose="020B0004020202020204" pitchFamily="34" charset="0"/>
              <a:ea typeface="Calibri" charset="0"/>
              <a:cs typeface="Calibri" charset="0"/>
            </a:endParaRPr>
          </a:p>
        </p:txBody>
      </p:sp>
      <p:sp>
        <p:nvSpPr>
          <p:cNvPr id="5" name="Slide Number Placeholder 4"/>
          <p:cNvSpPr>
            <a:spLocks noGrp="1"/>
          </p:cNvSpPr>
          <p:nvPr>
            <p:ph type="sldNum" sz="quarter" idx="12"/>
          </p:nvPr>
        </p:nvSpPr>
        <p:spPr>
          <a:xfrm>
            <a:off x="9541933" y="6356351"/>
            <a:ext cx="1811867" cy="364067"/>
          </a:xfrm>
        </p:spPr>
        <p:txBody>
          <a:bodyPr>
            <a:normAutofit/>
          </a:bodyPr>
          <a:lstStyle/>
          <a:p>
            <a:pPr defTabSz="914377">
              <a:spcAft>
                <a:spcPts val="800"/>
              </a:spcAft>
              <a:defRPr/>
            </a:pPr>
            <a:fld id="{C11F5ACE-2FFC-E84E-8689-8F149A81A36E}" type="slidenum">
              <a:rPr lang="en-US">
                <a:solidFill>
                  <a:prstClr val="black">
                    <a:tint val="75000"/>
                  </a:prstClr>
                </a:solidFill>
                <a:latin typeface="Calibri" panose="020F0502020204030204"/>
              </a:rPr>
              <a:pPr defTabSz="914377">
                <a:spcAft>
                  <a:spcPts val="800"/>
                </a:spcAft>
                <a:defRPr/>
              </a:pPr>
              <a:t>11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38957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2117" y="0"/>
            <a:ext cx="121898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12" name="Freeform: Shape 11"/>
          <p:cNvSpPr>
            <a:spLocks noGrp="1" noRot="1" noChangeAspect="1" noMove="1" noResize="1" noEditPoints="1" noAdjustHandles="1" noChangeArrowheads="1" noChangeShapeType="1" noTextEdit="1"/>
          </p:cNvSpPr>
          <p:nvPr/>
        </p:nvSpPr>
        <p:spPr>
          <a:xfrm>
            <a:off x="0" y="0"/>
            <a:ext cx="4167717"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2" name="Title 1"/>
          <p:cNvSpPr>
            <a:spLocks noGrp="1"/>
          </p:cNvSpPr>
          <p:nvPr>
            <p:ph type="title"/>
          </p:nvPr>
        </p:nvSpPr>
        <p:spPr>
          <a:xfrm>
            <a:off x="128338" y="1102784"/>
            <a:ext cx="4039380" cy="4461933"/>
          </a:xfrm>
        </p:spPr>
        <p:txBody>
          <a:bodyPr>
            <a:normAutofit/>
          </a:bodyPr>
          <a:lstStyle/>
          <a:p>
            <a:br>
              <a:rPr lang="en-US" altLang="en-US" sz="3200" b="1" dirty="0">
                <a:solidFill>
                  <a:srgbClr val="FFFFFF"/>
                </a:solidFill>
                <a:latin typeface="Aptos" panose="020B0004020202020204" pitchFamily="34" charset="0"/>
                <a:ea typeface="Verdana" charset="0"/>
                <a:cs typeface="Calibri Light" charset="0"/>
              </a:rPr>
            </a:br>
            <a:r>
              <a:rPr lang="en-US" altLang="en-US" sz="4267" b="1" dirty="0">
                <a:solidFill>
                  <a:srgbClr val="FFFFFF"/>
                </a:solidFill>
                <a:latin typeface="Aptos" panose="020B0004020202020204" pitchFamily="34" charset="0"/>
                <a:ea typeface="Verdana" charset="0"/>
                <a:cs typeface="Calibri Light" charset="0"/>
              </a:rPr>
              <a:t>Adjudication of Complaints of Misconduct</a:t>
            </a:r>
            <a:br>
              <a:rPr lang="en-US" altLang="en-US" dirty="0">
                <a:latin typeface="Aptos" panose="020B0004020202020204" pitchFamily="34" charset="0"/>
                <a:ea typeface="Verdana" charset="0"/>
                <a:cs typeface="Calibri Light" charset="0"/>
              </a:rPr>
            </a:br>
            <a:br>
              <a:rPr lang="en-US" altLang="en-US" dirty="0">
                <a:latin typeface="Aptos" panose="020B0004020202020204" pitchFamily="34" charset="0"/>
                <a:ea typeface="Verdana" charset="0"/>
                <a:cs typeface="Calibri Light" charset="0"/>
              </a:rPr>
            </a:br>
            <a:r>
              <a:rPr lang="en-US" altLang="en-US" sz="2133" i="1" dirty="0">
                <a:solidFill>
                  <a:srgbClr val="FFFFFF"/>
                </a:solidFill>
                <a:latin typeface="Aptos" panose="020B0004020202020204" pitchFamily="34" charset="0"/>
                <a:ea typeface="Verdana" charset="0"/>
                <a:cs typeface="Calibri Light" charset="0"/>
              </a:rPr>
              <a:t>Section D </a:t>
            </a:r>
            <a:br>
              <a:rPr lang="en-US" altLang="en-US" sz="2133" i="1" dirty="0">
                <a:solidFill>
                  <a:srgbClr val="FFFFFF"/>
                </a:solidFill>
                <a:latin typeface="Aptos" panose="020B0004020202020204" pitchFamily="34" charset="0"/>
                <a:ea typeface="Verdana" charset="0"/>
                <a:cs typeface="Calibri Light" charset="0"/>
              </a:rPr>
            </a:br>
            <a:r>
              <a:rPr lang="en-US" altLang="en-US" sz="2133" i="1" dirty="0">
                <a:solidFill>
                  <a:srgbClr val="FFFFFF"/>
                </a:solidFill>
                <a:latin typeface="Aptos" panose="020B0004020202020204" pitchFamily="34" charset="0"/>
                <a:ea typeface="Verdana" charset="0"/>
                <a:cs typeface="Calibri Light" charset="0"/>
              </a:rPr>
              <a:t>of the AICP Ethics Code</a:t>
            </a:r>
            <a:endParaRPr lang="en-US" altLang="en-US" sz="2133" i="1" dirty="0">
              <a:solidFill>
                <a:srgbClr val="FFFFFF"/>
              </a:solidFill>
              <a:latin typeface="Aptos" panose="020B0004020202020204" pitchFamily="34" charset="0"/>
              <a:ea typeface="Verdana" charset="0"/>
              <a:cs typeface="Verdana" charset="0"/>
            </a:endParaRPr>
          </a:p>
        </p:txBody>
      </p:sp>
      <p:sp>
        <p:nvSpPr>
          <p:cNvPr id="14" name="Arc 13"/>
          <p:cNvSpPr>
            <a:spLocks noGrp="1" noRot="1" noChangeAspect="1" noMove="1" noResize="1" noEditPoints="1" noAdjustHandles="1" noChangeArrowheads="1" noChangeShapeType="1" noTextEdit="1"/>
          </p:cNvSpPr>
          <p:nvPr/>
        </p:nvSpPr>
        <p:spPr>
          <a:xfrm flipV="1">
            <a:off x="7550152" y="2455333"/>
            <a:ext cx="4083049" cy="4083051"/>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defTabSz="914377">
              <a:defRPr/>
            </a:pPr>
            <a:endParaRPr lang="en-US" dirty="0">
              <a:solidFill>
                <a:prstClr val="black"/>
              </a:solidFill>
              <a:latin typeface="Calibri" panose="020F0502020204030204"/>
            </a:endParaRPr>
          </a:p>
        </p:txBody>
      </p:sp>
      <p:sp>
        <p:nvSpPr>
          <p:cNvPr id="30725" name="Content Placeholder 2"/>
          <p:cNvSpPr>
            <a:spLocks noGrp="1"/>
          </p:cNvSpPr>
          <p:nvPr>
            <p:ph idx="1"/>
          </p:nvPr>
        </p:nvSpPr>
        <p:spPr bwMode="auto">
          <a:xfrm>
            <a:off x="4475749" y="625643"/>
            <a:ext cx="6869585" cy="5721183"/>
          </a:xfrm>
        </p:spPr>
        <p:txBody>
          <a:bodyPr wrap="square" numCol="1" anchor="ctr" anchorCtr="0" compatLnSpc="1">
            <a:prstTxWarp prst="textNoShape">
              <a:avLst/>
            </a:prstTxWarp>
            <a:normAutofit lnSpcReduction="10000"/>
          </a:bodyPr>
          <a:lstStyle/>
          <a:p>
            <a:pPr marL="0" indent="0">
              <a:buNone/>
            </a:pPr>
            <a:r>
              <a:rPr lang="en-US" altLang="en-US" sz="3733" b="1" dirty="0">
                <a:latin typeface="Aptos" panose="020B0004020202020204" pitchFamily="34" charset="0"/>
                <a:ea typeface="Calibri" charset="0"/>
                <a:cs typeface="Calibri" charset="0"/>
              </a:rPr>
              <a:t>D6a: Only current members of AICP may appeal a determination of the Ethics Officer.</a:t>
            </a:r>
            <a:endParaRPr lang="en-US" altLang="en-US" sz="3200" b="1" dirty="0">
              <a:latin typeface="Aptos" panose="020B0004020202020204" pitchFamily="34" charset="0"/>
              <a:ea typeface="Calibri" charset="0"/>
              <a:cs typeface="Calibri" charset="0"/>
            </a:endParaRPr>
          </a:p>
          <a:p>
            <a:pPr marL="0" indent="0">
              <a:buNone/>
            </a:pPr>
            <a:endParaRPr lang="en-US" altLang="en-US" sz="2667" dirty="0">
              <a:latin typeface="Aptos" panose="020B0004020202020204" pitchFamily="34" charset="0"/>
              <a:ea typeface="Calibri" charset="0"/>
              <a:cs typeface="Calibri" charset="0"/>
            </a:endParaRPr>
          </a:p>
          <a:p>
            <a:pPr marL="0" indent="0">
              <a:buNone/>
            </a:pPr>
            <a:r>
              <a:rPr lang="en-US" altLang="en-US" sz="2667" dirty="0">
                <a:latin typeface="Aptos" panose="020B0004020202020204" pitchFamily="34" charset="0"/>
                <a:ea typeface="Calibri" charset="0"/>
                <a:cs typeface="Calibri" charset="0"/>
              </a:rPr>
              <a:t>This revision with the 2022 update eliminates the ability of non-AICP planners to contest the ruling of the Ethics Officer through a time-consuming appeal process and </a:t>
            </a:r>
            <a:r>
              <a:rPr lang="en-US" altLang="en-US" sz="2667" b="1" dirty="0">
                <a:latin typeface="Aptos" panose="020B0004020202020204" pitchFamily="34" charset="0"/>
                <a:ea typeface="Calibri" charset="0"/>
                <a:cs typeface="Calibri" charset="0"/>
              </a:rPr>
              <a:t>protects planners from frivolous complaints.</a:t>
            </a:r>
          </a:p>
          <a:p>
            <a:pPr marL="0" indent="0">
              <a:buNone/>
            </a:pPr>
            <a:r>
              <a:rPr lang="en-US" altLang="en-US" sz="2667" dirty="0">
                <a:latin typeface="Aptos" panose="020B0004020202020204" pitchFamily="34" charset="0"/>
                <a:ea typeface="Calibri" charset="0"/>
                <a:cs typeface="Calibri" charset="0"/>
              </a:rPr>
              <a:t>However, non-AICP planners can still file an appeal by having an AICP planner do so on their behalf.</a:t>
            </a:r>
            <a:endParaRPr lang="en-US" altLang="en-US" sz="2667" dirty="0">
              <a:latin typeface="Aptos" panose="020B0004020202020204" pitchFamily="34" charset="0"/>
            </a:endParaRPr>
          </a:p>
          <a:p>
            <a:pPr marL="0" indent="0">
              <a:buNone/>
            </a:pPr>
            <a:endParaRPr lang="en-US" altLang="en-US" sz="3200" b="1" dirty="0">
              <a:latin typeface="Aptos" panose="020B0004020202020204" pitchFamily="34" charset="0"/>
              <a:ea typeface="Calibri" charset="0"/>
              <a:cs typeface="Calibri" charset="0"/>
            </a:endParaRPr>
          </a:p>
        </p:txBody>
      </p:sp>
      <p:sp>
        <p:nvSpPr>
          <p:cNvPr id="5" name="Slide Number Placeholder 4"/>
          <p:cNvSpPr>
            <a:spLocks noGrp="1"/>
          </p:cNvSpPr>
          <p:nvPr>
            <p:ph type="sldNum" sz="quarter" idx="12"/>
          </p:nvPr>
        </p:nvSpPr>
        <p:spPr>
          <a:xfrm>
            <a:off x="9541933" y="6356351"/>
            <a:ext cx="1811867" cy="364067"/>
          </a:xfrm>
        </p:spPr>
        <p:txBody>
          <a:bodyPr>
            <a:normAutofit/>
          </a:bodyPr>
          <a:lstStyle/>
          <a:p>
            <a:pPr defTabSz="914377">
              <a:spcAft>
                <a:spcPts val="800"/>
              </a:spcAft>
              <a:defRPr/>
            </a:pPr>
            <a:fld id="{C11F5ACE-2FFC-E84E-8689-8F149A81A36E}" type="slidenum">
              <a:rPr lang="en-US">
                <a:solidFill>
                  <a:prstClr val="black">
                    <a:tint val="75000"/>
                  </a:prstClr>
                </a:solidFill>
                <a:latin typeface="Calibri" panose="020F0502020204030204"/>
              </a:rPr>
              <a:pPr defTabSz="914377">
                <a:spcAft>
                  <a:spcPts val="800"/>
                </a:spcAft>
                <a:defRPr/>
              </a:pPr>
              <a:t>12</a:t>
            </a:fld>
            <a:endParaRPr lang="en-US">
              <a:solidFill>
                <a:prstClr val="black">
                  <a:tint val="75000"/>
                </a:prstClr>
              </a:solidFill>
              <a:latin typeface="Calibri" panose="020F050202020403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2117" y="0"/>
            <a:ext cx="121898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Shape 11"/>
          <p:cNvSpPr>
            <a:spLocks noGrp="1" noRot="1" noChangeAspect="1" noMove="1" noResize="1" noEditPoints="1" noAdjustHandles="1" noChangeArrowheads="1" noChangeShapeType="1" noTextEdit="1"/>
          </p:cNvSpPr>
          <p:nvPr/>
        </p:nvSpPr>
        <p:spPr>
          <a:xfrm>
            <a:off x="0" y="0"/>
            <a:ext cx="4167717"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347134" y="1102784"/>
            <a:ext cx="3572933" cy="4461933"/>
          </a:xfrm>
        </p:spPr>
        <p:txBody>
          <a:bodyPr>
            <a:normAutofit/>
          </a:bodyPr>
          <a:lstStyle/>
          <a:p>
            <a:br>
              <a:rPr lang="en-US" altLang="en-US" sz="3200" b="1" dirty="0">
                <a:solidFill>
                  <a:srgbClr val="FFFFFF"/>
                </a:solidFill>
                <a:latin typeface="Verdana" charset="0"/>
                <a:ea typeface="Verdana" charset="0"/>
                <a:cs typeface="Calibri Light" charset="0"/>
              </a:rPr>
            </a:br>
            <a:r>
              <a:rPr lang="en-US" altLang="en-US" sz="3867" b="1" dirty="0">
                <a:solidFill>
                  <a:srgbClr val="FFFFFF"/>
                </a:solidFill>
                <a:latin typeface="Verdana" charset="0"/>
                <a:ea typeface="Verdana" charset="0"/>
                <a:cs typeface="Calibri Light" charset="0"/>
              </a:rPr>
              <a:t>Glossary</a:t>
            </a:r>
            <a:br>
              <a:rPr lang="en-US" altLang="en-US" sz="3867" dirty="0">
                <a:ea typeface="Verdana" charset="0"/>
                <a:cs typeface="Calibri Light" charset="0"/>
              </a:rPr>
            </a:br>
            <a:br>
              <a:rPr lang="en-US" altLang="en-US" sz="3867" dirty="0">
                <a:ea typeface="Verdana" charset="0"/>
                <a:cs typeface="Calibri Light" charset="0"/>
              </a:rPr>
            </a:br>
            <a:r>
              <a:rPr lang="en-US" altLang="en-US" sz="2133" dirty="0">
                <a:solidFill>
                  <a:srgbClr val="FFFFFF"/>
                </a:solidFill>
                <a:latin typeface="Verdana" charset="0"/>
                <a:ea typeface="Verdana" charset="0"/>
                <a:cs typeface="Calibri Light" charset="0"/>
              </a:rPr>
              <a:t>September 2022</a:t>
            </a:r>
            <a:endParaRPr lang="en-US" altLang="en-US" sz="2133" i="1" dirty="0">
              <a:solidFill>
                <a:srgbClr val="FFFFFF"/>
              </a:solidFill>
              <a:latin typeface="Verdana" charset="0"/>
              <a:ea typeface="Verdana" charset="0"/>
              <a:cs typeface="Verdana" charset="0"/>
            </a:endParaRPr>
          </a:p>
        </p:txBody>
      </p:sp>
      <p:sp>
        <p:nvSpPr>
          <p:cNvPr id="14" name="Arc 13"/>
          <p:cNvSpPr>
            <a:spLocks noGrp="1" noRot="1" noChangeAspect="1" noMove="1" noResize="1" noEditPoints="1" noAdjustHandles="1" noChangeArrowheads="1" noChangeShapeType="1" noTextEdit="1"/>
          </p:cNvSpPr>
          <p:nvPr/>
        </p:nvSpPr>
        <p:spPr>
          <a:xfrm flipV="1">
            <a:off x="7550152" y="2455333"/>
            <a:ext cx="4083049" cy="4083051"/>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 name="Content Placeholder 2"/>
          <p:cNvSpPr>
            <a:spLocks noGrp="1"/>
          </p:cNvSpPr>
          <p:nvPr>
            <p:ph idx="1"/>
          </p:nvPr>
        </p:nvSpPr>
        <p:spPr>
          <a:xfrm>
            <a:off x="4362451" y="1102784"/>
            <a:ext cx="4765507" cy="4921249"/>
          </a:xfrm>
        </p:spPr>
        <p:txBody>
          <a:bodyPr wrap="square" numCol="1" anchor="ctr" anchorCtr="0" compatLnSpc="1">
            <a:prstTxWarp prst="textNoShape">
              <a:avLst/>
            </a:prstTxWarp>
            <a:normAutofit/>
          </a:bodyPr>
          <a:lstStyle/>
          <a:p>
            <a:pPr marL="0" indent="0">
              <a:lnSpc>
                <a:spcPct val="100000"/>
              </a:lnSpc>
              <a:buNone/>
            </a:pPr>
            <a:r>
              <a:rPr lang="en-US" altLang="en-US" sz="2933" dirty="0">
                <a:ea typeface="Calibri" charset="0"/>
                <a:cs typeface="Calibri" charset="0"/>
              </a:rPr>
              <a:t>A new feature to assist planners in understanding the language and the intent of the </a:t>
            </a:r>
            <a:r>
              <a:rPr lang="en-US" altLang="en-US" sz="2933" i="1" dirty="0">
                <a:ea typeface="Calibri" charset="0"/>
                <a:cs typeface="Calibri" charset="0"/>
              </a:rPr>
              <a:t>AICP Code of Ethics and Professional Conduct, </a:t>
            </a:r>
            <a:r>
              <a:rPr lang="en-US" altLang="en-US" sz="2933" dirty="0">
                <a:ea typeface="Calibri" charset="0"/>
                <a:cs typeface="Calibri" charset="0"/>
              </a:rPr>
              <a:t>as related to Diversity, Equity, and Inclusion.</a:t>
            </a:r>
            <a:endParaRPr lang="en-US" altLang="en-US" sz="2933" dirty="0"/>
          </a:p>
          <a:p>
            <a:pPr marL="0" indent="0">
              <a:lnSpc>
                <a:spcPct val="80000"/>
              </a:lnSpc>
              <a:buNone/>
            </a:pPr>
            <a:endParaRPr lang="en-US" altLang="en-US" sz="2933" b="1" dirty="0">
              <a:ea typeface="Calibri" charset="0"/>
              <a:cs typeface="Calibri" charset="0"/>
            </a:endParaRPr>
          </a:p>
        </p:txBody>
      </p:sp>
      <p:sp>
        <p:nvSpPr>
          <p:cNvPr id="5" name="Slide Number Placeholder 4"/>
          <p:cNvSpPr>
            <a:spLocks noGrp="1"/>
          </p:cNvSpPr>
          <p:nvPr>
            <p:ph type="sldNum" sz="quarter" idx="12"/>
          </p:nvPr>
        </p:nvSpPr>
        <p:spPr>
          <a:xfrm>
            <a:off x="9541933" y="6356351"/>
            <a:ext cx="1811867" cy="364067"/>
          </a:xfrm>
        </p:spPr>
        <p:txBody>
          <a:bodyPr>
            <a:normAutofit/>
          </a:bodyPr>
          <a:lstStyle/>
          <a:p>
            <a:pPr>
              <a:spcAft>
                <a:spcPts val="800"/>
              </a:spcAft>
              <a:defRPr/>
            </a:pPr>
            <a:fld id="{1EAF3FF2-0336-7F42-9B0F-B251B3EA79A5}" type="slidenum">
              <a:rPr lang="en-US"/>
              <a:pPr>
                <a:spcAft>
                  <a:spcPts val="800"/>
                </a:spcAft>
                <a:defRPr/>
              </a:pPr>
              <a:t>13</a:t>
            </a:fld>
            <a:endParaRPr lang="en-US"/>
          </a:p>
        </p:txBody>
      </p:sp>
      <p:pic>
        <p:nvPicPr>
          <p:cNvPr id="1026" name="Picture 2" descr="Job Search Terms Everyone Should Know: A Complete Glossary">
            <a:extLst>
              <a:ext uri="{FF2B5EF4-FFF2-40B4-BE49-F238E27FC236}">
                <a16:creationId xmlns:a16="http://schemas.microsoft.com/office/drawing/2014/main" id="{B9FE8910-0FE5-AC67-2A3F-A897EFDD0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264">
            <a:off x="8420619" y="508809"/>
            <a:ext cx="3523773" cy="176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54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9A959-0302-1E94-07ED-EA424A081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D677C-37DF-9E83-E043-F236A2487205}"/>
              </a:ext>
            </a:extLst>
          </p:cNvPr>
          <p:cNvSpPr>
            <a:spLocks noGrp="1"/>
          </p:cNvSpPr>
          <p:nvPr>
            <p:ph type="title"/>
          </p:nvPr>
        </p:nvSpPr>
        <p:spPr>
          <a:xfrm>
            <a:off x="572493" y="238541"/>
            <a:ext cx="11018520" cy="1434415"/>
          </a:xfrm>
        </p:spPr>
        <p:txBody>
          <a:bodyPr vert="horz" wrap="square" lIns="91440" tIns="45720" rIns="91440" bIns="45720" numCol="1" rtlCol="0" anchor="b" anchorCtr="0" compatLnSpc="1">
            <a:prstTxWarp prst="textNoShape">
              <a:avLst/>
            </a:prstTxWarp>
            <a:normAutofit/>
          </a:bodyPr>
          <a:lstStyle/>
          <a:p>
            <a:pPr>
              <a:defRPr/>
            </a:pPr>
            <a:r>
              <a:rPr lang="en-US" sz="5400" dirty="0">
                <a:latin typeface="+mj-lt"/>
                <a:ea typeface="+mj-ea"/>
                <a:cs typeface="+mj-cs"/>
              </a:rPr>
              <a:t>Ethical Misconduct Cases in 2023 </a:t>
            </a:r>
            <a:r>
              <a:rPr lang="en-US" sz="5400" b="0" dirty="0">
                <a:latin typeface="+mj-lt"/>
                <a:ea typeface="+mj-ea"/>
                <a:cs typeface="+mj-cs"/>
              </a:rPr>
              <a:t> </a:t>
            </a:r>
          </a:p>
        </p:txBody>
      </p:sp>
      <p:sp>
        <p:nvSpPr>
          <p:cNvPr id="5" name="Text Placeholder 2">
            <a:extLst>
              <a:ext uri="{FF2B5EF4-FFF2-40B4-BE49-F238E27FC236}">
                <a16:creationId xmlns:a16="http://schemas.microsoft.com/office/drawing/2014/main" id="{3005D545-0CC1-E25A-A76A-A05F1AA7BCE2}"/>
              </a:ext>
            </a:extLst>
          </p:cNvPr>
          <p:cNvSpPr txBox="1">
            <a:spLocks/>
          </p:cNvSpPr>
          <p:nvPr/>
        </p:nvSpPr>
        <p:spPr>
          <a:xfrm>
            <a:off x="572493" y="2071317"/>
            <a:ext cx="6889464" cy="4119172"/>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771"/>
              </a:spcBef>
              <a:buNone/>
            </a:pPr>
            <a:endParaRPr lang="en-US" sz="2200" b="1" dirty="0"/>
          </a:p>
          <a:p>
            <a:pPr marL="0" indent="0">
              <a:spcBef>
                <a:spcPts val="771"/>
              </a:spcBef>
              <a:buNone/>
            </a:pPr>
            <a:r>
              <a:rPr lang="en-US" sz="2600" b="1" dirty="0"/>
              <a:t>108 inquiries for informal advice</a:t>
            </a:r>
          </a:p>
          <a:p>
            <a:pPr marL="0" indent="0">
              <a:spcBef>
                <a:spcPts val="771"/>
              </a:spcBef>
              <a:buNone/>
            </a:pPr>
            <a:r>
              <a:rPr lang="en-US" sz="2600" b="1" dirty="0"/>
              <a:t>28 new complaints filed</a:t>
            </a:r>
          </a:p>
          <a:p>
            <a:pPr marL="0" indent="0">
              <a:spcBef>
                <a:spcPts val="771"/>
              </a:spcBef>
              <a:buNone/>
            </a:pPr>
            <a:endParaRPr lang="en-US" sz="2200" b="1" dirty="0"/>
          </a:p>
          <a:p>
            <a:pPr marL="0" indent="0">
              <a:spcBef>
                <a:spcPts val="771"/>
              </a:spcBef>
              <a:buNone/>
            </a:pPr>
            <a:r>
              <a:rPr lang="en-US" sz="2600" b="1" dirty="0"/>
              <a:t>42 Resolved and Ongoing Misconduct Cases</a:t>
            </a:r>
            <a:endParaRPr lang="en-US" sz="2600" b="1" u="sng" dirty="0"/>
          </a:p>
          <a:p>
            <a:pPr marL="0">
              <a:spcBef>
                <a:spcPts val="771"/>
              </a:spcBef>
              <a:buFont typeface="Arial" panose="020B0604020202020204" pitchFamily="34" charset="0"/>
              <a:buChar char="•"/>
            </a:pPr>
            <a:r>
              <a:rPr lang="en-US" sz="2200" b="1" dirty="0"/>
              <a:t>17 cases under various states of review </a:t>
            </a:r>
          </a:p>
          <a:p>
            <a:pPr marL="0">
              <a:spcBef>
                <a:spcPts val="771"/>
              </a:spcBef>
              <a:buFont typeface="Arial" panose="020B0604020202020204" pitchFamily="34" charset="0"/>
              <a:buChar char="•"/>
            </a:pPr>
            <a:r>
              <a:rPr lang="en-US" sz="2200" b="1" dirty="0"/>
              <a:t>18 cases dismissed by the Ethics Officer</a:t>
            </a:r>
          </a:p>
          <a:p>
            <a:pPr marL="290311" lvl="1" indent="0">
              <a:spcBef>
                <a:spcPts val="771"/>
              </a:spcBef>
              <a:buNone/>
            </a:pPr>
            <a:r>
              <a:rPr lang="en-US" sz="1900" dirty="0"/>
              <a:t>No justification to file a charge or planner not AICP</a:t>
            </a:r>
            <a:endParaRPr lang="en-US" sz="1900" spc="-96" dirty="0"/>
          </a:p>
          <a:p>
            <a:pPr marL="0">
              <a:spcBef>
                <a:spcPts val="752"/>
              </a:spcBef>
              <a:buFont typeface="Arial" panose="020B0604020202020204" pitchFamily="34" charset="0"/>
              <a:buChar char="•"/>
              <a:defRPr/>
            </a:pPr>
            <a:endParaRPr lang="en-US" sz="2200" b="1" spc="-96" dirty="0"/>
          </a:p>
          <a:p>
            <a:pPr marL="0">
              <a:spcBef>
                <a:spcPts val="977"/>
              </a:spcBef>
              <a:buFont typeface="Arial" panose="020B0604020202020204" pitchFamily="34" charset="0"/>
              <a:buChar char="•"/>
              <a:defRPr/>
            </a:pPr>
            <a:endParaRPr lang="en-US" sz="2200" dirty="0"/>
          </a:p>
        </p:txBody>
      </p:sp>
      <p:pic>
        <p:nvPicPr>
          <p:cNvPr id="1026" name="Picture 2" descr="Common Ethical Issues in the Workplace - Toxic Culture">
            <a:extLst>
              <a:ext uri="{FF2B5EF4-FFF2-40B4-BE49-F238E27FC236}">
                <a16:creationId xmlns:a16="http://schemas.microsoft.com/office/drawing/2014/main" id="{F4D40E0C-0188-4D56-6210-2AB7F8BCF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98" r="32293" b="-1"/>
          <a:stretch/>
        </p:blipFill>
        <p:spPr bwMode="auto">
          <a:xfrm>
            <a:off x="7675659"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31747" name="Slide Number Placeholder 3">
            <a:extLst>
              <a:ext uri="{FF2B5EF4-FFF2-40B4-BE49-F238E27FC236}">
                <a16:creationId xmlns:a16="http://schemas.microsoft.com/office/drawing/2014/main" id="{F7EFA7AF-5291-B5E5-6501-60D1F01A1817}"/>
              </a:ext>
            </a:extLst>
          </p:cNvPr>
          <p:cNvSpPr>
            <a:spLocks noGrp="1"/>
          </p:cNvSpPr>
          <p:nvPr>
            <p:ph type="sldNum" sz="quarter" idx="14"/>
          </p:nvPr>
        </p:nvSpPr>
        <p:spPr bwMode="auto">
          <a:xfrm>
            <a:off x="8610600" y="6356351"/>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sz="1733">
                <a:solidFill>
                  <a:schemeClr val="tx1"/>
                </a:solidFill>
                <a:latin typeface="Calibri" charset="0"/>
              </a:defRPr>
            </a:lvl1pPr>
            <a:lvl2pPr marL="990550" indent="-380981">
              <a:defRPr sz="1733">
                <a:solidFill>
                  <a:schemeClr val="tx1"/>
                </a:solidFill>
                <a:latin typeface="Calibri" charset="0"/>
              </a:defRPr>
            </a:lvl2pPr>
            <a:lvl3pPr marL="1523925" indent="-304784">
              <a:defRPr sz="1733">
                <a:solidFill>
                  <a:schemeClr val="tx1"/>
                </a:solidFill>
                <a:latin typeface="Calibri" charset="0"/>
              </a:defRPr>
            </a:lvl3pPr>
            <a:lvl4pPr marL="2133493" indent="-304784">
              <a:defRPr sz="1733">
                <a:solidFill>
                  <a:schemeClr val="tx1"/>
                </a:solidFill>
                <a:latin typeface="Calibri" charset="0"/>
              </a:defRPr>
            </a:lvl4pPr>
            <a:lvl5pPr marL="2743062" indent="-304784">
              <a:defRPr sz="1733">
                <a:solidFill>
                  <a:schemeClr val="tx1"/>
                </a:solidFill>
                <a:latin typeface="Calibri" charset="0"/>
              </a:defRPr>
            </a:lvl5pPr>
            <a:lvl6pPr marL="3352632" indent="-304784" defTabSz="914354" fontAlgn="base">
              <a:spcBef>
                <a:spcPct val="0"/>
              </a:spcBef>
              <a:spcAft>
                <a:spcPct val="0"/>
              </a:spcAft>
              <a:defRPr sz="1733">
                <a:solidFill>
                  <a:schemeClr val="tx1"/>
                </a:solidFill>
                <a:latin typeface="Calibri" charset="0"/>
              </a:defRPr>
            </a:lvl6pPr>
            <a:lvl7pPr marL="3962202" indent="-304784" defTabSz="914354" fontAlgn="base">
              <a:spcBef>
                <a:spcPct val="0"/>
              </a:spcBef>
              <a:spcAft>
                <a:spcPct val="0"/>
              </a:spcAft>
              <a:defRPr sz="1733">
                <a:solidFill>
                  <a:schemeClr val="tx1"/>
                </a:solidFill>
                <a:latin typeface="Calibri" charset="0"/>
              </a:defRPr>
            </a:lvl7pPr>
            <a:lvl8pPr marL="4571772" indent="-304784" defTabSz="914354" fontAlgn="base">
              <a:spcBef>
                <a:spcPct val="0"/>
              </a:spcBef>
              <a:spcAft>
                <a:spcPct val="0"/>
              </a:spcAft>
              <a:defRPr sz="1733">
                <a:solidFill>
                  <a:schemeClr val="tx1"/>
                </a:solidFill>
                <a:latin typeface="Calibri" charset="0"/>
              </a:defRPr>
            </a:lvl8pPr>
            <a:lvl9pPr marL="5181341" indent="-304784" defTabSz="914354" fontAlgn="base">
              <a:spcBef>
                <a:spcPct val="0"/>
              </a:spcBef>
              <a:spcAft>
                <a:spcPct val="0"/>
              </a:spcAft>
              <a:defRPr sz="1733">
                <a:solidFill>
                  <a:schemeClr val="tx1"/>
                </a:solidFill>
                <a:latin typeface="Calibri" charset="0"/>
              </a:defRPr>
            </a:lvl9pPr>
          </a:lstStyle>
          <a:p>
            <a:pPr>
              <a:spcAft>
                <a:spcPts val="600"/>
              </a:spcAft>
              <a:defRPr/>
            </a:pPr>
            <a:fld id="{AE6CAFA7-8E29-EA43-BADA-C5FF73E017E1}" type="slidenum">
              <a:rPr lang="en-US" altLang="en-US" sz="1200">
                <a:solidFill>
                  <a:prstClr val="black">
                    <a:tint val="75000"/>
                  </a:prstClr>
                </a:solidFill>
                <a:latin typeface="Calibri" panose="020F0502020204030204"/>
                <a:ea typeface="+mn-ea"/>
                <a:cs typeface="+mn-cs"/>
              </a:rPr>
              <a:pPr>
                <a:spcAft>
                  <a:spcPts val="600"/>
                </a:spcAft>
                <a:defRPr/>
              </a:pPr>
              <a:t>14</a:t>
            </a:fld>
            <a:endParaRPr lang="en-US" altLang="en-US" sz="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04330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92" y="238541"/>
            <a:ext cx="11018520" cy="1434415"/>
          </a:xfrm>
        </p:spPr>
        <p:txBody>
          <a:bodyPr vert="horz" wrap="square" lIns="121920" tIns="60960" rIns="121920" bIns="60960" numCol="1" rtlCol="0" anchor="b" anchorCtr="0" compatLnSpc="1">
            <a:prstTxWarp prst="textNoShape">
              <a:avLst/>
            </a:prstTxWarp>
            <a:normAutofit/>
          </a:bodyPr>
          <a:lstStyle/>
          <a:p>
            <a:pPr defTabSz="1219140">
              <a:defRPr/>
            </a:pPr>
            <a:r>
              <a:rPr lang="en-US" sz="5467" dirty="0">
                <a:latin typeface="+mj-lt"/>
                <a:ea typeface="+mj-ea"/>
                <a:cs typeface="+mj-cs"/>
              </a:rPr>
              <a:t>Ethical Misconduct Cases in 2023 </a:t>
            </a:r>
            <a:r>
              <a:rPr lang="en-US" sz="5467" b="0" dirty="0">
                <a:latin typeface="+mj-lt"/>
                <a:ea typeface="+mj-ea"/>
                <a:cs typeface="+mj-cs"/>
              </a:rPr>
              <a:t> </a:t>
            </a:r>
          </a:p>
        </p:txBody>
      </p:sp>
      <p:sp>
        <p:nvSpPr>
          <p:cNvPr id="5" name="Text Placeholder 2"/>
          <p:cNvSpPr txBox="1">
            <a:spLocks/>
          </p:cNvSpPr>
          <p:nvPr/>
        </p:nvSpPr>
        <p:spPr>
          <a:xfrm>
            <a:off x="572492" y="1672955"/>
            <a:ext cx="6713552" cy="4517535"/>
          </a:xfrm>
          <a:prstGeom prst="rect">
            <a:avLst/>
          </a:prstGeom>
        </p:spPr>
        <p:txBody>
          <a:bodyPr vert="horz" lIns="121920" tIns="60960" rIns="121920" bIns="60960" rtlCol="0" anchor="t">
            <a:normAutofit fontScale="700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304784" defTabSz="1219140">
              <a:spcBef>
                <a:spcPts val="771"/>
              </a:spcBef>
              <a:buFont typeface="Arial" panose="020B0604020202020204" pitchFamily="34" charset="0"/>
              <a:buChar char="•"/>
            </a:pPr>
            <a:endParaRPr lang="en-US" sz="1600" b="1" u="sng" dirty="0"/>
          </a:p>
          <a:p>
            <a:pPr marL="0" indent="0" defTabSz="1219140">
              <a:spcBef>
                <a:spcPts val="771"/>
              </a:spcBef>
              <a:buNone/>
            </a:pPr>
            <a:r>
              <a:rPr lang="en-US" sz="3400" b="1" u="sng" dirty="0"/>
              <a:t>8 Cases Resolved (including carryovers from 2022) </a:t>
            </a:r>
          </a:p>
          <a:p>
            <a:pPr marL="176014" indent="-304784" defTabSz="1219140">
              <a:spcBef>
                <a:spcPts val="771"/>
              </a:spcBef>
              <a:buFont typeface="Arial" panose="020B0604020202020204" pitchFamily="34" charset="0"/>
              <a:buChar char="•"/>
            </a:pPr>
            <a:r>
              <a:rPr lang="en-US" sz="2800" dirty="0"/>
              <a:t>Cease and desist letters issued  (3 cases) for misuse of the AICP credential</a:t>
            </a:r>
          </a:p>
          <a:p>
            <a:pPr marL="176014" indent="-304784" defTabSz="1219140">
              <a:spcBef>
                <a:spcPts val="771"/>
              </a:spcBef>
              <a:buFont typeface="Arial" panose="020B0604020202020204" pitchFamily="34" charset="0"/>
              <a:buChar char="•"/>
            </a:pPr>
            <a:r>
              <a:rPr lang="en-US" sz="2800" dirty="0"/>
              <a:t>Preliminary Determination that a violation occurred for inappropriate references to indigenous populations in presentation at NPC23 (Rules 1 &amp; 20)</a:t>
            </a:r>
          </a:p>
          <a:p>
            <a:pPr marL="176014" indent="-304784" defTabSz="1219140">
              <a:spcBef>
                <a:spcPts val="771"/>
              </a:spcBef>
              <a:buFont typeface="Arial" panose="020B0604020202020204" pitchFamily="34" charset="0"/>
              <a:buChar char="•"/>
            </a:pPr>
            <a:r>
              <a:rPr lang="en-US" sz="2800" dirty="0"/>
              <a:t>Confidential Letters of Admonition (3 cases) for:</a:t>
            </a:r>
          </a:p>
          <a:p>
            <a:pPr marL="633191" lvl="1" indent="-304784" defTabSz="1219140">
              <a:spcBef>
                <a:spcPts val="771"/>
              </a:spcBef>
              <a:buFont typeface="Arial" panose="020B0604020202020204" pitchFamily="34" charset="0"/>
              <a:buChar char="•"/>
            </a:pPr>
            <a:r>
              <a:rPr lang="en-US" sz="2800" dirty="0"/>
              <a:t>plagiarism – Rule 16</a:t>
            </a:r>
          </a:p>
          <a:p>
            <a:pPr marL="633191" lvl="1" indent="-304784" defTabSz="1219140">
              <a:spcBef>
                <a:spcPts val="771"/>
              </a:spcBef>
              <a:buFont typeface="Arial" panose="020B0604020202020204" pitchFamily="34" charset="0"/>
              <a:buChar char="•"/>
            </a:pPr>
            <a:r>
              <a:rPr lang="en-US" sz="2800" dirty="0"/>
              <a:t>inappropriate postings on social media (Rules 6 &amp; 20)</a:t>
            </a:r>
          </a:p>
          <a:p>
            <a:pPr marL="633191" lvl="1" indent="-304784" defTabSz="1219140">
              <a:spcBef>
                <a:spcPts val="771"/>
              </a:spcBef>
              <a:buFont typeface="Arial" panose="020B0604020202020204" pitchFamily="34" charset="0"/>
              <a:buChar char="•"/>
            </a:pPr>
            <a:r>
              <a:rPr lang="en-US" sz="2800" dirty="0"/>
              <a:t>comments made at an APA-sponsored meeting (Rule 20)</a:t>
            </a:r>
          </a:p>
          <a:p>
            <a:pPr marL="176014" indent="-304784" defTabSz="1219140">
              <a:spcBef>
                <a:spcPts val="771"/>
              </a:spcBef>
              <a:buFont typeface="Arial" panose="020B0604020202020204" pitchFamily="34" charset="0"/>
              <a:buChar char="•"/>
            </a:pPr>
            <a:r>
              <a:rPr lang="en-US" sz="2800" dirty="0"/>
              <a:t>Public Letter of Admonition and Revocation of FAICP credential (1 case) for sexual harassment upheld on appeal to the Ethics Committee</a:t>
            </a:r>
          </a:p>
          <a:p>
            <a:pPr marL="0" indent="-304784" defTabSz="1219140">
              <a:spcBef>
                <a:spcPts val="752"/>
              </a:spcBef>
              <a:buFont typeface="Arial" panose="020B0604020202020204" pitchFamily="34" charset="0"/>
              <a:buChar char="•"/>
              <a:defRPr/>
            </a:pPr>
            <a:endParaRPr lang="en-US" sz="2400" spc="-96" dirty="0"/>
          </a:p>
          <a:p>
            <a:pPr marL="0" indent="-304784" defTabSz="1219140">
              <a:spcBef>
                <a:spcPts val="752"/>
              </a:spcBef>
              <a:buFont typeface="Arial" panose="020B0604020202020204" pitchFamily="34" charset="0"/>
              <a:buChar char="•"/>
              <a:defRPr/>
            </a:pPr>
            <a:endParaRPr lang="en-US" sz="2400" b="1" spc="-96" dirty="0"/>
          </a:p>
          <a:p>
            <a:pPr marL="0" indent="-304784" defTabSz="1219140">
              <a:spcBef>
                <a:spcPts val="977"/>
              </a:spcBef>
              <a:buFont typeface="Arial" panose="020B0604020202020204" pitchFamily="34" charset="0"/>
              <a:buChar char="•"/>
              <a:defRPr/>
            </a:pPr>
            <a:endParaRPr lang="en-US" sz="1600" dirty="0"/>
          </a:p>
        </p:txBody>
      </p:sp>
      <p:pic>
        <p:nvPicPr>
          <p:cNvPr id="2050" name="Picture 2" descr="Fraud, Corruption and Ethical Misconduct Investigations Management [IL –  HADRsmUniversity">
            <a:extLst>
              <a:ext uri="{FF2B5EF4-FFF2-40B4-BE49-F238E27FC236}">
                <a16:creationId xmlns:a16="http://schemas.microsoft.com/office/drawing/2014/main" id="{639BC8D6-15FE-474E-8C3D-ACEE1B8ABB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14" r="18270"/>
          <a:stretch/>
        </p:blipFill>
        <p:spPr bwMode="auto">
          <a:xfrm>
            <a:off x="7675657"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31747" name="Slide Number Placeholder 3"/>
          <p:cNvSpPr>
            <a:spLocks noGrp="1"/>
          </p:cNvSpPr>
          <p:nvPr>
            <p:ph type="sldNum" sz="quarter" idx="14"/>
          </p:nvPr>
        </p:nvSpPr>
        <p:spPr bwMode="auto">
          <a:xfrm>
            <a:off x="8610600" y="6356351"/>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21920" tIns="60960" rIns="121920" bIns="60960" numCol="1" rtlCol="0" anchor="ctr" anchorCtr="0" compatLnSpc="1">
            <a:prstTxWarp prst="textNoShape">
              <a:avLst/>
            </a:prstTxWarp>
            <a:normAutofit/>
          </a:bodyPr>
          <a:lstStyle>
            <a:lvl1pPr>
              <a:defRPr sz="1733">
                <a:solidFill>
                  <a:schemeClr val="tx1"/>
                </a:solidFill>
                <a:latin typeface="Calibri" charset="0"/>
              </a:defRPr>
            </a:lvl1pPr>
            <a:lvl2pPr marL="990550" indent="-380981">
              <a:defRPr sz="1733">
                <a:solidFill>
                  <a:schemeClr val="tx1"/>
                </a:solidFill>
                <a:latin typeface="Calibri" charset="0"/>
              </a:defRPr>
            </a:lvl2pPr>
            <a:lvl3pPr marL="1523925" indent="-304784">
              <a:defRPr sz="1733">
                <a:solidFill>
                  <a:schemeClr val="tx1"/>
                </a:solidFill>
                <a:latin typeface="Calibri" charset="0"/>
              </a:defRPr>
            </a:lvl3pPr>
            <a:lvl4pPr marL="2133493" indent="-304784">
              <a:defRPr sz="1733">
                <a:solidFill>
                  <a:schemeClr val="tx1"/>
                </a:solidFill>
                <a:latin typeface="Calibri" charset="0"/>
              </a:defRPr>
            </a:lvl4pPr>
            <a:lvl5pPr marL="2743062" indent="-304784">
              <a:defRPr sz="1733">
                <a:solidFill>
                  <a:schemeClr val="tx1"/>
                </a:solidFill>
                <a:latin typeface="Calibri" charset="0"/>
              </a:defRPr>
            </a:lvl5pPr>
            <a:lvl6pPr marL="3352632" indent="-304784" defTabSz="914354" fontAlgn="base">
              <a:spcBef>
                <a:spcPct val="0"/>
              </a:spcBef>
              <a:spcAft>
                <a:spcPct val="0"/>
              </a:spcAft>
              <a:defRPr sz="1733">
                <a:solidFill>
                  <a:schemeClr val="tx1"/>
                </a:solidFill>
                <a:latin typeface="Calibri" charset="0"/>
              </a:defRPr>
            </a:lvl6pPr>
            <a:lvl7pPr marL="3962202" indent="-304784" defTabSz="914354" fontAlgn="base">
              <a:spcBef>
                <a:spcPct val="0"/>
              </a:spcBef>
              <a:spcAft>
                <a:spcPct val="0"/>
              </a:spcAft>
              <a:defRPr sz="1733">
                <a:solidFill>
                  <a:schemeClr val="tx1"/>
                </a:solidFill>
                <a:latin typeface="Calibri" charset="0"/>
              </a:defRPr>
            </a:lvl7pPr>
            <a:lvl8pPr marL="4571772" indent="-304784" defTabSz="914354" fontAlgn="base">
              <a:spcBef>
                <a:spcPct val="0"/>
              </a:spcBef>
              <a:spcAft>
                <a:spcPct val="0"/>
              </a:spcAft>
              <a:defRPr sz="1733">
                <a:solidFill>
                  <a:schemeClr val="tx1"/>
                </a:solidFill>
                <a:latin typeface="Calibri" charset="0"/>
              </a:defRPr>
            </a:lvl8pPr>
            <a:lvl9pPr marL="5181341" indent="-304784" defTabSz="914354" fontAlgn="base">
              <a:spcBef>
                <a:spcPct val="0"/>
              </a:spcBef>
              <a:spcAft>
                <a:spcPct val="0"/>
              </a:spcAft>
              <a:defRPr sz="1733">
                <a:solidFill>
                  <a:schemeClr val="tx1"/>
                </a:solidFill>
                <a:latin typeface="Calibri" charset="0"/>
              </a:defRPr>
            </a:lvl9pPr>
          </a:lstStyle>
          <a:p>
            <a:pPr defTabSz="1219140">
              <a:lnSpc>
                <a:spcPct val="90000"/>
              </a:lnSpc>
              <a:spcAft>
                <a:spcPts val="800"/>
              </a:spcAft>
              <a:defRPr/>
            </a:pPr>
            <a:fld id="{AE6CAFA7-8E29-EA43-BADA-C5FF73E017E1}" type="slidenum">
              <a:rPr lang="en-US" altLang="en-US" sz="1600">
                <a:solidFill>
                  <a:prstClr val="black">
                    <a:tint val="75000"/>
                  </a:prstClr>
                </a:solidFill>
                <a:latin typeface="Calibri" panose="020F0502020204030204"/>
                <a:ea typeface="+mn-ea"/>
                <a:cs typeface="+mn-cs"/>
              </a:rPr>
              <a:pPr defTabSz="1219140">
                <a:lnSpc>
                  <a:spcPct val="90000"/>
                </a:lnSpc>
                <a:spcAft>
                  <a:spcPts val="800"/>
                </a:spcAft>
                <a:defRPr/>
              </a:pPr>
              <a:t>15</a:t>
            </a:fld>
            <a:endParaRPr lang="en-US" altLang="en-US" sz="1600">
              <a:solidFill>
                <a:prstClr val="black">
                  <a:tint val="75000"/>
                </a:prstClr>
              </a:solidFill>
              <a:latin typeface="Calibri" panose="020F0502020204030204"/>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1733">
                <a:solidFill>
                  <a:schemeClr val="tx1"/>
                </a:solidFill>
                <a:latin typeface="Calibri" charset="0"/>
              </a:defRPr>
            </a:lvl1pPr>
            <a:lvl2pPr marL="990575" indent="-380990">
              <a:defRPr sz="1733">
                <a:solidFill>
                  <a:schemeClr val="tx1"/>
                </a:solidFill>
                <a:latin typeface="Calibri" charset="0"/>
              </a:defRPr>
            </a:lvl2pPr>
            <a:lvl3pPr marL="1523962" indent="-304792">
              <a:defRPr sz="1733">
                <a:solidFill>
                  <a:schemeClr val="tx1"/>
                </a:solidFill>
                <a:latin typeface="Calibri" charset="0"/>
              </a:defRPr>
            </a:lvl3pPr>
            <a:lvl4pPr marL="2133547" indent="-304792">
              <a:defRPr sz="1733">
                <a:solidFill>
                  <a:schemeClr val="tx1"/>
                </a:solidFill>
                <a:latin typeface="Calibri" charset="0"/>
              </a:defRPr>
            </a:lvl4pPr>
            <a:lvl5pPr marL="2743131" indent="-304792">
              <a:defRPr sz="1733">
                <a:solidFill>
                  <a:schemeClr val="tx1"/>
                </a:solidFill>
                <a:latin typeface="Calibri" charset="0"/>
              </a:defRPr>
            </a:lvl5pPr>
            <a:lvl6pPr marL="3352716" indent="-304792" defTabSz="914377" fontAlgn="base">
              <a:spcBef>
                <a:spcPct val="0"/>
              </a:spcBef>
              <a:spcAft>
                <a:spcPct val="0"/>
              </a:spcAft>
              <a:defRPr sz="1733">
                <a:solidFill>
                  <a:schemeClr val="tx1"/>
                </a:solidFill>
                <a:latin typeface="Calibri" charset="0"/>
              </a:defRPr>
            </a:lvl6pPr>
            <a:lvl7pPr marL="3962301" indent="-304792" defTabSz="914377" fontAlgn="base">
              <a:spcBef>
                <a:spcPct val="0"/>
              </a:spcBef>
              <a:spcAft>
                <a:spcPct val="0"/>
              </a:spcAft>
              <a:defRPr sz="1733">
                <a:solidFill>
                  <a:schemeClr val="tx1"/>
                </a:solidFill>
                <a:latin typeface="Calibri" charset="0"/>
              </a:defRPr>
            </a:lvl7pPr>
            <a:lvl8pPr marL="4571886" indent="-304792" defTabSz="914377" fontAlgn="base">
              <a:spcBef>
                <a:spcPct val="0"/>
              </a:spcBef>
              <a:spcAft>
                <a:spcPct val="0"/>
              </a:spcAft>
              <a:defRPr sz="1733">
                <a:solidFill>
                  <a:schemeClr val="tx1"/>
                </a:solidFill>
                <a:latin typeface="Calibri" charset="0"/>
              </a:defRPr>
            </a:lvl8pPr>
            <a:lvl9pPr marL="5181470" indent="-304792" defTabSz="914377" fontAlgn="base">
              <a:spcBef>
                <a:spcPct val="0"/>
              </a:spcBef>
              <a:spcAft>
                <a:spcPct val="0"/>
              </a:spcAft>
              <a:defRPr sz="1733">
                <a:solidFill>
                  <a:schemeClr val="tx1"/>
                </a:solidFill>
                <a:latin typeface="Calibri" charset="0"/>
              </a:defRPr>
            </a:lvl9pPr>
          </a:lstStyle>
          <a:p>
            <a:pPr defTabSz="914377" fontAlgn="base">
              <a:spcBef>
                <a:spcPct val="0"/>
              </a:spcBef>
              <a:spcAft>
                <a:spcPct val="0"/>
              </a:spcAft>
            </a:pPr>
            <a:fld id="{BDD68136-EF47-7747-8D4A-5D086296B05C}" type="slidenum">
              <a:rPr lang="en-US" altLang="en-US" sz="1200">
                <a:solidFill>
                  <a:prstClr val="white"/>
                </a:solidFill>
                <a:latin typeface="Verdana" charset="0"/>
                <a:ea typeface="Verdana" charset="0"/>
                <a:cs typeface="Verdana" charset="0"/>
              </a:rPr>
              <a:pPr defTabSz="914377" fontAlgn="base">
                <a:spcBef>
                  <a:spcPct val="0"/>
                </a:spcBef>
                <a:spcAft>
                  <a:spcPct val="0"/>
                </a:spcAft>
              </a:pPr>
              <a:t>16</a:t>
            </a:fld>
            <a:endParaRPr lang="en-US" altLang="en-US" sz="1200">
              <a:solidFill>
                <a:prstClr val="white"/>
              </a:solidFill>
              <a:latin typeface="Verdana" charset="0"/>
              <a:ea typeface="Verdana" charset="0"/>
              <a:cs typeface="Verdana" charset="0"/>
            </a:endParaRPr>
          </a:p>
        </p:txBody>
      </p:sp>
      <p:sp>
        <p:nvSpPr>
          <p:cNvPr id="32771" name="TextBox 4"/>
          <p:cNvSpPr txBox="1">
            <a:spLocks noChangeArrowheads="1"/>
          </p:cNvSpPr>
          <p:nvPr/>
        </p:nvSpPr>
        <p:spPr bwMode="auto">
          <a:xfrm>
            <a:off x="541867" y="457200"/>
            <a:ext cx="977053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pPr>
            <a:r>
              <a:rPr lang="en-US" altLang="en-US" sz="4267" b="1" dirty="0">
                <a:solidFill>
                  <a:prstClr val="black"/>
                </a:solidFill>
                <a:latin typeface="Aptos" panose="020B0004020202020204" pitchFamily="34" charset="0"/>
                <a:ea typeface="Verdana" charset="0"/>
                <a:cs typeface="Verdana" charset="0"/>
              </a:rPr>
              <a:t>Ethics Topics in 2023</a:t>
            </a:r>
          </a:p>
        </p:txBody>
      </p:sp>
      <p:pic>
        <p:nvPicPr>
          <p:cNvPr id="3" name="Picture 2">
            <a:extLst>
              <a:ext uri="{FF2B5EF4-FFF2-40B4-BE49-F238E27FC236}">
                <a16:creationId xmlns:a16="http://schemas.microsoft.com/office/drawing/2014/main" id="{B86F073F-64C5-5343-4A2F-8BDA374B3CEE}"/>
              </a:ext>
            </a:extLst>
          </p:cNvPr>
          <p:cNvPicPr>
            <a:picLocks noChangeAspect="1"/>
          </p:cNvPicPr>
          <p:nvPr/>
        </p:nvPicPr>
        <p:blipFill>
          <a:blip r:embed="rId2"/>
          <a:stretch>
            <a:fillRect/>
          </a:stretch>
        </p:blipFill>
        <p:spPr>
          <a:xfrm>
            <a:off x="0" y="1543050"/>
            <a:ext cx="11934908" cy="46112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611719" y="723901"/>
            <a:ext cx="5216652" cy="969433"/>
          </a:xfrm>
        </p:spPr>
        <p:txBody>
          <a:bodyPr/>
          <a:lstStyle/>
          <a:p>
            <a:r>
              <a:rPr lang="en-US" altLang="en-US" sz="4267" dirty="0">
                <a:latin typeface="Aptos" panose="020B0004020202020204" pitchFamily="34" charset="0"/>
                <a:ea typeface="Verdana" charset="0"/>
                <a:cs typeface="Verdana" charset="0"/>
              </a:rPr>
              <a:t>Cases/Inquiries of the Year</a:t>
            </a:r>
          </a:p>
        </p:txBody>
      </p:sp>
      <p:sp>
        <p:nvSpPr>
          <p:cNvPr id="3379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1733">
                <a:solidFill>
                  <a:schemeClr val="tx1"/>
                </a:solidFill>
                <a:latin typeface="Calibri" charset="0"/>
              </a:defRPr>
            </a:lvl1pPr>
            <a:lvl2pPr marL="990575" indent="-380990">
              <a:defRPr sz="1733">
                <a:solidFill>
                  <a:schemeClr val="tx1"/>
                </a:solidFill>
                <a:latin typeface="Calibri" charset="0"/>
              </a:defRPr>
            </a:lvl2pPr>
            <a:lvl3pPr marL="1523962" indent="-304792">
              <a:defRPr sz="1733">
                <a:solidFill>
                  <a:schemeClr val="tx1"/>
                </a:solidFill>
                <a:latin typeface="Calibri" charset="0"/>
              </a:defRPr>
            </a:lvl3pPr>
            <a:lvl4pPr marL="2133547" indent="-304792">
              <a:defRPr sz="1733">
                <a:solidFill>
                  <a:schemeClr val="tx1"/>
                </a:solidFill>
                <a:latin typeface="Calibri" charset="0"/>
              </a:defRPr>
            </a:lvl4pPr>
            <a:lvl5pPr marL="2743131" indent="-304792">
              <a:defRPr sz="1733">
                <a:solidFill>
                  <a:schemeClr val="tx1"/>
                </a:solidFill>
                <a:latin typeface="Calibri" charset="0"/>
              </a:defRPr>
            </a:lvl5pPr>
            <a:lvl6pPr marL="3352716" indent="-304792" defTabSz="914377" fontAlgn="base">
              <a:spcBef>
                <a:spcPct val="0"/>
              </a:spcBef>
              <a:spcAft>
                <a:spcPct val="0"/>
              </a:spcAft>
              <a:defRPr sz="1733">
                <a:solidFill>
                  <a:schemeClr val="tx1"/>
                </a:solidFill>
                <a:latin typeface="Calibri" charset="0"/>
              </a:defRPr>
            </a:lvl6pPr>
            <a:lvl7pPr marL="3962301" indent="-304792" defTabSz="914377" fontAlgn="base">
              <a:spcBef>
                <a:spcPct val="0"/>
              </a:spcBef>
              <a:spcAft>
                <a:spcPct val="0"/>
              </a:spcAft>
              <a:defRPr sz="1733">
                <a:solidFill>
                  <a:schemeClr val="tx1"/>
                </a:solidFill>
                <a:latin typeface="Calibri" charset="0"/>
              </a:defRPr>
            </a:lvl7pPr>
            <a:lvl8pPr marL="4571886" indent="-304792" defTabSz="914377" fontAlgn="base">
              <a:spcBef>
                <a:spcPct val="0"/>
              </a:spcBef>
              <a:spcAft>
                <a:spcPct val="0"/>
              </a:spcAft>
              <a:defRPr sz="1733">
                <a:solidFill>
                  <a:schemeClr val="tx1"/>
                </a:solidFill>
                <a:latin typeface="Calibri" charset="0"/>
              </a:defRPr>
            </a:lvl8pPr>
            <a:lvl9pPr marL="5181470" indent="-304792" defTabSz="914377" fontAlgn="base">
              <a:spcBef>
                <a:spcPct val="0"/>
              </a:spcBef>
              <a:spcAft>
                <a:spcPct val="0"/>
              </a:spcAft>
              <a:defRPr sz="1733">
                <a:solidFill>
                  <a:schemeClr val="tx1"/>
                </a:solidFill>
                <a:latin typeface="Calibri" charset="0"/>
              </a:defRPr>
            </a:lvl9pPr>
          </a:lstStyle>
          <a:p>
            <a:pPr defTabSz="914377" fontAlgn="base">
              <a:spcBef>
                <a:spcPct val="0"/>
              </a:spcBef>
              <a:spcAft>
                <a:spcPct val="0"/>
              </a:spcAft>
            </a:pPr>
            <a:fld id="{75DBD3CB-3743-3541-A281-9F5861EAB9CC}" type="slidenum">
              <a:rPr lang="en-US" altLang="en-US" sz="1200" smtClean="0">
                <a:solidFill>
                  <a:prstClr val="white"/>
                </a:solidFill>
                <a:latin typeface="Verdana" charset="0"/>
                <a:ea typeface="Verdana" charset="0"/>
                <a:cs typeface="Verdana" charset="0"/>
              </a:rPr>
              <a:pPr defTabSz="914377" fontAlgn="base">
                <a:spcBef>
                  <a:spcPct val="0"/>
                </a:spcBef>
                <a:spcAft>
                  <a:spcPct val="0"/>
                </a:spcAft>
              </a:pPr>
              <a:t>17</a:t>
            </a:fld>
            <a:endParaRPr lang="en-US" altLang="en-US" sz="1200">
              <a:solidFill>
                <a:prstClr val="white"/>
              </a:solidFill>
              <a:latin typeface="Verdana" charset="0"/>
              <a:ea typeface="Verdana" charset="0"/>
              <a:cs typeface="Verdana" charset="0"/>
            </a:endParaRPr>
          </a:p>
        </p:txBody>
      </p:sp>
      <p:sp>
        <p:nvSpPr>
          <p:cNvPr id="5" name="Rectangle 4"/>
          <p:cNvSpPr/>
          <p:nvPr/>
        </p:nvSpPr>
        <p:spPr>
          <a:xfrm>
            <a:off x="462459" y="2019297"/>
            <a:ext cx="4994205" cy="4286430"/>
          </a:xfrm>
          <a:prstGeom prst="rect">
            <a:avLst/>
          </a:prstGeom>
        </p:spPr>
        <p:txBody>
          <a:bodyPr wrap="square">
            <a:spAutoFit/>
          </a:bodyPr>
          <a:lstStyle/>
          <a:p>
            <a:pPr defTabSz="914377">
              <a:spcBef>
                <a:spcPts val="733"/>
              </a:spcBef>
              <a:defRPr/>
            </a:pPr>
            <a:r>
              <a:rPr lang="en-US" sz="2667" dirty="0">
                <a:solidFill>
                  <a:prstClr val="black">
                    <a:lumMod val="65000"/>
                  </a:prstClr>
                </a:solidFill>
                <a:latin typeface="Aptos" panose="020B0004020202020204" pitchFamily="34" charset="0"/>
                <a:ea typeface="Verdana" panose="020B0604030504040204" pitchFamily="34" charset="0"/>
                <a:cs typeface="Verdana" panose="020B0604030504040204" pitchFamily="34" charset="0"/>
              </a:rPr>
              <a:t>The following scenarios were based on misconduct complaints or informal inquiries reviewed by the Ethics Officer and the Ethics Committee in 2023.</a:t>
            </a:r>
            <a:endParaRPr lang="en-US" sz="1600" dirty="0">
              <a:solidFill>
                <a:prstClr val="black">
                  <a:lumMod val="65000"/>
                </a:prstClr>
              </a:solidFill>
              <a:latin typeface="Aptos" panose="020B0004020202020204" pitchFamily="34" charset="0"/>
              <a:ea typeface="Verdana" panose="020B0604030504040204" pitchFamily="34" charset="0"/>
              <a:cs typeface="Verdana" panose="020B0604030504040204" pitchFamily="34" charset="0"/>
            </a:endParaRPr>
          </a:p>
          <a:p>
            <a:pPr defTabSz="914377">
              <a:spcBef>
                <a:spcPts val="733"/>
              </a:spcBef>
              <a:defRPr/>
            </a:pPr>
            <a:r>
              <a:rPr lang="en-US" sz="2667" dirty="0">
                <a:solidFill>
                  <a:prstClr val="black">
                    <a:lumMod val="65000"/>
                  </a:prstClr>
                </a:solidFill>
                <a:latin typeface="Aptos" panose="020B0004020202020204" pitchFamily="34" charset="0"/>
                <a:ea typeface="Verdana" panose="020B0604030504040204" pitchFamily="34" charset="0"/>
                <a:cs typeface="Verdana" panose="020B0604030504040204" pitchFamily="34" charset="0"/>
              </a:rPr>
              <a:t>Although the scenarios are based on real-life situations, all of the names, details, and locations are fictional.</a:t>
            </a:r>
          </a:p>
        </p:txBody>
      </p:sp>
      <p:pic>
        <p:nvPicPr>
          <p:cNvPr id="4" name="Picture 3">
            <a:extLst>
              <a:ext uri="{FF2B5EF4-FFF2-40B4-BE49-F238E27FC236}">
                <a16:creationId xmlns:a16="http://schemas.microsoft.com/office/drawing/2014/main" id="{B84AC9CE-ABB0-6E7D-A61E-04A72309F587}"/>
              </a:ext>
            </a:extLst>
          </p:cNvPr>
          <p:cNvPicPr>
            <a:picLocks noChangeAspect="1"/>
          </p:cNvPicPr>
          <p:nvPr/>
        </p:nvPicPr>
        <p:blipFill>
          <a:blip r:embed="rId2"/>
          <a:stretch>
            <a:fillRect/>
          </a:stretch>
        </p:blipFill>
        <p:spPr>
          <a:xfrm>
            <a:off x="5828371" y="536464"/>
            <a:ext cx="6305550" cy="56578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prstClr val="white"/>
              </a:solidFill>
              <a:latin typeface="Calibri" panose="020F0502020204030204"/>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1"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defRPr/>
            </a:pPr>
            <a:endParaRPr lang="en-US" sz="2400">
              <a:solidFill>
                <a:prstClr val="white"/>
              </a:solidFill>
              <a:latin typeface="Calibri" panose="020F0502020204030204"/>
            </a:endParaRPr>
          </a:p>
        </p:txBody>
      </p:sp>
      <p:sp>
        <p:nvSpPr>
          <p:cNvPr id="2" name="Title 1">
            <a:extLst>
              <a:ext uri="{FF2B5EF4-FFF2-40B4-BE49-F238E27FC236}">
                <a16:creationId xmlns:a16="http://schemas.microsoft.com/office/drawing/2014/main" id="{C39834B2-7831-5CCE-89F2-24685CF1759E}"/>
              </a:ext>
            </a:extLst>
          </p:cNvPr>
          <p:cNvSpPr>
            <a:spLocks noGrp="1"/>
          </p:cNvSpPr>
          <p:nvPr>
            <p:ph type="title"/>
          </p:nvPr>
        </p:nvSpPr>
        <p:spPr>
          <a:xfrm>
            <a:off x="1524003" y="1999615"/>
            <a:ext cx="9144000" cy="2764028"/>
          </a:xfrm>
        </p:spPr>
        <p:txBody>
          <a:bodyPr vert="horz" wrap="square" lIns="121920" tIns="60960" rIns="121920" bIns="60960" numCol="1" rtlCol="0" anchor="ctr" anchorCtr="0" compatLnSpc="1">
            <a:prstTxWarp prst="textNoShape">
              <a:avLst/>
            </a:prstTxWarp>
            <a:normAutofit/>
          </a:bodyPr>
          <a:lstStyle/>
          <a:p>
            <a:pPr algn="ctr" defTabSz="1219170"/>
            <a:r>
              <a:rPr lang="en-US" sz="4267" b="1" dirty="0">
                <a:latin typeface="Aptos" panose="020B0004020202020204" pitchFamily="34" charset="0"/>
                <a:ea typeface="Verdana" panose="020B0604030504040204" pitchFamily="34" charset="0"/>
                <a:cs typeface="Verdana" panose="020B0604030504040204" pitchFamily="34" charset="0"/>
              </a:rPr>
              <a:t>Scenario 1: Conflict of Interest/Responsibility to Employer</a:t>
            </a:r>
            <a:br>
              <a:rPr lang="en-US" sz="4267" b="1" dirty="0">
                <a:latin typeface="Aptos" panose="020B0004020202020204" pitchFamily="34" charset="0"/>
                <a:ea typeface="Verdana" panose="020B0604030504040204" pitchFamily="34" charset="0"/>
                <a:cs typeface="Verdana" panose="020B0604030504040204" pitchFamily="34" charset="0"/>
              </a:rPr>
            </a:br>
            <a:endParaRPr lang="en-US" sz="4267" b="1" dirty="0">
              <a:latin typeface="Aptos" panose="020B000402020202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5"/>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5E4ADC36-EC90-FB23-0050-82244E00E3A0}"/>
              </a:ext>
            </a:extLst>
          </p:cNvPr>
          <p:cNvSpPr>
            <a:spLocks noGrp="1"/>
          </p:cNvSpPr>
          <p:nvPr>
            <p:ph type="sldNum" sz="quarter" idx="12"/>
          </p:nvPr>
        </p:nvSpPr>
        <p:spPr>
          <a:xfrm>
            <a:off x="10489020" y="6356350"/>
            <a:ext cx="1268817" cy="365125"/>
          </a:xfrm>
        </p:spPr>
        <p:txBody>
          <a:bodyPr vert="horz" lIns="121920" tIns="60960" rIns="121920" bIns="60960" rtlCol="0" anchor="ctr">
            <a:normAutofit/>
          </a:bodyPr>
          <a:lstStyle/>
          <a:p>
            <a:pPr defTabSz="1219170">
              <a:lnSpc>
                <a:spcPct val="90000"/>
              </a:lnSpc>
              <a:spcAft>
                <a:spcPts val="800"/>
              </a:spcAft>
              <a:defRPr/>
            </a:pPr>
            <a:fld id="{B28E449A-C7F9-2F47-A1EE-CDD59FB74316}" type="slidenum">
              <a:rPr lang="en-US" sz="1600">
                <a:solidFill>
                  <a:prstClr val="black">
                    <a:lumMod val="50000"/>
                    <a:lumOff val="50000"/>
                  </a:prstClr>
                </a:solidFill>
                <a:latin typeface="Calibri" panose="020F0502020204030204"/>
              </a:rPr>
              <a:pPr defTabSz="1219170">
                <a:lnSpc>
                  <a:spcPct val="90000"/>
                </a:lnSpc>
                <a:spcAft>
                  <a:spcPts val="800"/>
                </a:spcAft>
                <a:defRPr/>
              </a:pPr>
              <a:t>18</a:t>
            </a:fld>
            <a:endParaRPr lang="en-US" sz="160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3191475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019A828-E034-2B26-8ABE-25F3B776B934}"/>
              </a:ext>
            </a:extLst>
          </p:cNvPr>
          <p:cNvSpPr>
            <a:spLocks noGrp="1"/>
          </p:cNvSpPr>
          <p:nvPr>
            <p:ph type="title"/>
          </p:nvPr>
        </p:nvSpPr>
        <p:spPr>
          <a:xfrm>
            <a:off x="838200" y="365125"/>
            <a:ext cx="5387502" cy="1325563"/>
          </a:xfrm>
        </p:spPr>
        <p:txBody>
          <a:bodyPr vert="horz" lIns="91440" tIns="45720" rIns="91440" bIns="45720" rtlCol="0" anchor="ctr">
            <a:normAutofit/>
          </a:bodyPr>
          <a:lstStyle/>
          <a:p>
            <a:r>
              <a:rPr lang="en-US" sz="3100" dirty="0"/>
              <a:t>Scenario 1</a:t>
            </a:r>
            <a:br>
              <a:rPr lang="en-US" sz="3100" dirty="0"/>
            </a:br>
            <a:r>
              <a:rPr lang="en-US" sz="3100" b="1" dirty="0"/>
              <a:t>Marijuana &amp; Conflict of Interest</a:t>
            </a:r>
            <a:endParaRPr lang="en-US" sz="3100" dirty="0"/>
          </a:p>
        </p:txBody>
      </p:sp>
      <p:sp>
        <p:nvSpPr>
          <p:cNvPr id="3" name="Content Placeholder 2">
            <a:extLst>
              <a:ext uri="{FF2B5EF4-FFF2-40B4-BE49-F238E27FC236}">
                <a16:creationId xmlns:a16="http://schemas.microsoft.com/office/drawing/2014/main" id="{04087B24-2854-27C7-F724-090AFE7F67DF}"/>
              </a:ext>
            </a:extLst>
          </p:cNvPr>
          <p:cNvSpPr>
            <a:spLocks noGrp="1"/>
          </p:cNvSpPr>
          <p:nvPr>
            <p:ph sz="half" idx="1"/>
          </p:nvPr>
        </p:nvSpPr>
        <p:spPr>
          <a:xfrm>
            <a:off x="838200" y="1825625"/>
            <a:ext cx="5387502" cy="4351338"/>
          </a:xfrm>
        </p:spPr>
        <p:txBody>
          <a:bodyPr vert="horz" lIns="91440" tIns="45720" rIns="91440" bIns="45720" rtlCol="0">
            <a:normAutofit/>
          </a:bodyPr>
          <a:lstStyle/>
          <a:p>
            <a:pPr marL="0" indent="0">
              <a:buNone/>
            </a:pPr>
            <a:r>
              <a:rPr lang="en-US" sz="2600" dirty="0"/>
              <a:t>Odilia, AICP, is a planning consultant living in the Town of  Suarez. </a:t>
            </a:r>
          </a:p>
          <a:p>
            <a:r>
              <a:rPr lang="en-US" sz="2600" dirty="0"/>
              <a:t>Accused of working two jobs without notifying her employer at the time, the Town of Suarez.  </a:t>
            </a:r>
          </a:p>
          <a:p>
            <a:r>
              <a:rPr lang="en-US" sz="2600" dirty="0"/>
              <a:t>Also charged with conflict of interest because she had a contract with a marijuana company</a:t>
            </a:r>
          </a:p>
        </p:txBody>
      </p:sp>
      <p:pic>
        <p:nvPicPr>
          <p:cNvPr id="1026" name="Picture 2" descr="5 U.S. Pot Stocks With the Most Dispensary Licenses | The Motley Fool">
            <a:extLst>
              <a:ext uri="{FF2B5EF4-FFF2-40B4-BE49-F238E27FC236}">
                <a16:creationId xmlns:a16="http://schemas.microsoft.com/office/drawing/2014/main" id="{26F7DED3-6708-3D6D-E584-ABB61955009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381" r="28977" b="1"/>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04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2"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0D69F22-5CD0-70F9-D255-BAA841FAF447}"/>
              </a:ext>
            </a:extLst>
          </p:cNvPr>
          <p:cNvSpPr>
            <a:spLocks noGrp="1"/>
          </p:cNvSpPr>
          <p:nvPr>
            <p:ph type="sldNum" sz="quarter" idx="12"/>
          </p:nvPr>
        </p:nvSpPr>
        <p:spPr/>
        <p:txBody>
          <a:bodyPr/>
          <a:lstStyle/>
          <a:p>
            <a:fld id="{E6BC15F5-252A-A54C-9751-9948484DF9D0}" type="slidenum">
              <a:rPr lang="en-US" smtClean="0"/>
              <a:t>19</a:t>
            </a:fld>
            <a:endParaRPr lang="en-US"/>
          </a:p>
        </p:txBody>
      </p:sp>
    </p:spTree>
    <p:extLst>
      <p:ext uri="{BB962C8B-B14F-4D97-AF65-F5344CB8AC3E}">
        <p14:creationId xmlns:p14="http://schemas.microsoft.com/office/powerpoint/2010/main" val="330638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72492" y="238539"/>
            <a:ext cx="11018520" cy="1434415"/>
          </a:xfrm>
        </p:spPr>
        <p:txBody>
          <a:bodyPr vert="horz" wrap="square" lIns="121920" tIns="60960" rIns="121920" bIns="60960" numCol="1" rtlCol="0" anchor="b" anchorCtr="0" compatLnSpc="1">
            <a:prstTxWarp prst="textNoShape">
              <a:avLst/>
            </a:prstTxWarp>
            <a:normAutofit/>
          </a:bodyPr>
          <a:lstStyle/>
          <a:p>
            <a:pPr defTabSz="1219170"/>
            <a:r>
              <a:rPr lang="en-US" altLang="en-US" sz="4267" dirty="0">
                <a:latin typeface="Aptos" panose="020B0004020202020204" pitchFamily="34" charset="0"/>
              </a:rPr>
              <a:t>Agenda</a:t>
            </a:r>
          </a:p>
        </p:txBody>
      </p:sp>
      <p:sp>
        <p:nvSpPr>
          <p:cNvPr id="5" name="Text Placeholder 2"/>
          <p:cNvSpPr txBox="1">
            <a:spLocks/>
          </p:cNvSpPr>
          <p:nvPr/>
        </p:nvSpPr>
        <p:spPr>
          <a:xfrm>
            <a:off x="572492" y="2071317"/>
            <a:ext cx="6713552" cy="4119172"/>
          </a:xfrm>
          <a:prstGeom prst="rect">
            <a:avLst/>
          </a:prstGeom>
        </p:spPr>
        <p:txBody>
          <a:bodyPr vert="horz" lIns="121920" tIns="60960" rIns="121920" bIns="60960" rtlCol="0" anchor="t">
            <a:normAutofit fontScale="92500"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304792" defTabSz="1219170">
              <a:spcBef>
                <a:spcPts val="733"/>
              </a:spcBef>
              <a:buFont typeface="Arial" panose="020B0604020202020204" pitchFamily="34" charset="0"/>
              <a:buChar char="•"/>
              <a:defRPr/>
            </a:pPr>
            <a:r>
              <a:rPr lang="en-US" sz="2267" b="1" dirty="0">
                <a:solidFill>
                  <a:prstClr val="black"/>
                </a:solidFill>
                <a:latin typeface="Aptos" panose="020B0004020202020204" pitchFamily="34" charset="0"/>
              </a:rPr>
              <a:t>Refresher on Planning Ethics </a:t>
            </a:r>
          </a:p>
          <a:p>
            <a:pPr marL="0" indent="-304792" defTabSz="1219170">
              <a:spcBef>
                <a:spcPts val="733"/>
              </a:spcBef>
              <a:buFont typeface="Arial" panose="020B0604020202020204" pitchFamily="34" charset="0"/>
              <a:buChar char="•"/>
              <a:defRPr/>
            </a:pPr>
            <a:endParaRPr lang="en-US" sz="2267" b="1" dirty="0">
              <a:solidFill>
                <a:prstClr val="black"/>
              </a:solidFill>
              <a:latin typeface="Aptos" panose="020B0004020202020204" pitchFamily="34" charset="0"/>
            </a:endParaRPr>
          </a:p>
          <a:p>
            <a:pPr marL="0" indent="-304792" defTabSz="1219170">
              <a:spcBef>
                <a:spcPts val="733"/>
              </a:spcBef>
              <a:buFont typeface="Arial" panose="020B0604020202020204" pitchFamily="34" charset="0"/>
              <a:buChar char="•"/>
              <a:defRPr/>
            </a:pPr>
            <a:r>
              <a:rPr lang="en-US" sz="2267" b="1" dirty="0">
                <a:solidFill>
                  <a:prstClr val="black"/>
                </a:solidFill>
                <a:latin typeface="Aptos" panose="020B0004020202020204" pitchFamily="34" charset="0"/>
              </a:rPr>
              <a:t>Overview of 2023 Case/Inquiry Activity</a:t>
            </a:r>
          </a:p>
          <a:p>
            <a:pPr marL="0" indent="-304792" defTabSz="1219170">
              <a:spcBef>
                <a:spcPts val="733"/>
              </a:spcBef>
              <a:buFont typeface="Arial" panose="020B0604020202020204" pitchFamily="34" charset="0"/>
              <a:buChar char="•"/>
              <a:defRPr/>
            </a:pPr>
            <a:endParaRPr lang="en-US" sz="2267" b="1" dirty="0">
              <a:solidFill>
                <a:prstClr val="black"/>
              </a:solidFill>
              <a:latin typeface="Aptos" panose="020B0004020202020204" pitchFamily="34" charset="0"/>
            </a:endParaRPr>
          </a:p>
          <a:p>
            <a:pPr marL="0" indent="-304792" defTabSz="1219170">
              <a:spcBef>
                <a:spcPts val="733"/>
              </a:spcBef>
              <a:buFont typeface="Arial" panose="020B0604020202020204" pitchFamily="34" charset="0"/>
              <a:buChar char="•"/>
              <a:defRPr/>
            </a:pPr>
            <a:r>
              <a:rPr lang="en-US" sz="2267" b="1" dirty="0">
                <a:solidFill>
                  <a:prstClr val="black"/>
                </a:solidFill>
                <a:latin typeface="Aptos" panose="020B0004020202020204" pitchFamily="34" charset="0"/>
              </a:rPr>
              <a:t>Ethical Scenarios</a:t>
            </a:r>
          </a:p>
          <a:p>
            <a:pPr marL="0" indent="-304792" defTabSz="1219170">
              <a:spcBef>
                <a:spcPts val="733"/>
              </a:spcBef>
              <a:buFont typeface="Arial" panose="020B0604020202020204" pitchFamily="34" charset="0"/>
              <a:buChar char="•"/>
              <a:defRPr/>
            </a:pPr>
            <a:endParaRPr lang="en-US" sz="2267" dirty="0">
              <a:solidFill>
                <a:prstClr val="black"/>
              </a:solidFill>
              <a:latin typeface="Aptos" panose="020B0004020202020204" pitchFamily="34" charset="0"/>
            </a:endParaRPr>
          </a:p>
          <a:p>
            <a:pPr marL="914377" lvl="1" indent="-304792" defTabSz="1219170">
              <a:spcBef>
                <a:spcPts val="500"/>
              </a:spcBef>
              <a:buFont typeface="Arial" panose="020B0604020202020204" pitchFamily="34" charset="0"/>
              <a:buChar char="•"/>
              <a:defRPr/>
            </a:pPr>
            <a:r>
              <a:rPr lang="en-US" sz="2267" dirty="0">
                <a:solidFill>
                  <a:prstClr val="black"/>
                </a:solidFill>
                <a:latin typeface="Aptos" panose="020B0004020202020204" pitchFamily="34" charset="0"/>
              </a:rPr>
              <a:t>Conflict of Interest/Responsibility to Employer</a:t>
            </a:r>
          </a:p>
          <a:p>
            <a:pPr marL="914377" lvl="1" indent="-304792" defTabSz="1219170">
              <a:spcBef>
                <a:spcPts val="500"/>
              </a:spcBef>
              <a:buFont typeface="Arial" panose="020B0604020202020204" pitchFamily="34" charset="0"/>
              <a:buChar char="•"/>
              <a:defRPr/>
            </a:pPr>
            <a:r>
              <a:rPr lang="en-US" sz="2267" dirty="0">
                <a:solidFill>
                  <a:prstClr val="black"/>
                </a:solidFill>
                <a:latin typeface="Aptos" panose="020B0004020202020204" pitchFamily="34" charset="0"/>
              </a:rPr>
              <a:t>Planners in Difficult Positions</a:t>
            </a:r>
          </a:p>
          <a:p>
            <a:pPr marL="914377" lvl="1" indent="-304792" defTabSz="1219170">
              <a:spcBef>
                <a:spcPts val="500"/>
              </a:spcBef>
              <a:buFont typeface="Arial" panose="020B0604020202020204" pitchFamily="34" charset="0"/>
              <a:buChar char="•"/>
              <a:defRPr/>
            </a:pPr>
            <a:r>
              <a:rPr lang="en-US" sz="2267" dirty="0">
                <a:latin typeface="Aptos" panose="020B0004020202020204" pitchFamily="34" charset="0"/>
              </a:rPr>
              <a:t>Planners </a:t>
            </a:r>
            <a:r>
              <a:rPr lang="en-US" sz="2267">
                <a:latin typeface="Aptos" panose="020B0004020202020204" pitchFamily="34" charset="0"/>
              </a:rPr>
              <a:t>as Community </a:t>
            </a:r>
            <a:r>
              <a:rPr lang="en-US" sz="2267" dirty="0">
                <a:latin typeface="Aptos" panose="020B0004020202020204" pitchFamily="34" charset="0"/>
              </a:rPr>
              <a:t>V</a:t>
            </a:r>
            <a:r>
              <a:rPr lang="en-US" sz="2267">
                <a:latin typeface="Aptos" panose="020B0004020202020204" pitchFamily="34" charset="0"/>
              </a:rPr>
              <a:t>olunteers</a:t>
            </a:r>
            <a:endParaRPr lang="en-US" sz="2267" dirty="0">
              <a:latin typeface="Aptos" panose="020B0004020202020204" pitchFamily="34" charset="0"/>
            </a:endParaRPr>
          </a:p>
          <a:p>
            <a:pPr marL="914377" lvl="1" indent="-304792" defTabSz="1219170">
              <a:spcBef>
                <a:spcPts val="500"/>
              </a:spcBef>
              <a:buFont typeface="Arial" panose="020B0604020202020204" pitchFamily="34" charset="0"/>
              <a:buChar char="•"/>
              <a:defRPr/>
            </a:pPr>
            <a:r>
              <a:rPr lang="en-US" sz="2267" dirty="0">
                <a:solidFill>
                  <a:prstClr val="black"/>
                </a:solidFill>
                <a:latin typeface="Aptos" panose="020B0004020202020204" pitchFamily="34" charset="0"/>
              </a:rPr>
              <a:t>Gentrification/NIMBY</a:t>
            </a:r>
          </a:p>
          <a:p>
            <a:pPr marL="609585" lvl="2" indent="0" defTabSz="1219170">
              <a:spcBef>
                <a:spcPts val="500"/>
              </a:spcBef>
              <a:buNone/>
              <a:defRPr/>
            </a:pPr>
            <a:r>
              <a:rPr lang="en-US" sz="2267" dirty="0">
                <a:solidFill>
                  <a:prstClr val="black"/>
                </a:solidFill>
                <a:latin typeface="Calibri" panose="020F0502020204030204"/>
              </a:rPr>
              <a:t>    </a:t>
            </a:r>
            <a:endParaRPr lang="en-US" sz="2267" b="1" dirty="0">
              <a:solidFill>
                <a:prstClr val="black"/>
              </a:solidFill>
              <a:latin typeface="Aptos" panose="020B0004020202020204" pitchFamily="34" charset="0"/>
            </a:endParaRPr>
          </a:p>
          <a:p>
            <a:pPr marL="0" indent="-304792" defTabSz="1219170">
              <a:spcBef>
                <a:spcPts val="733"/>
              </a:spcBef>
              <a:buFont typeface="Arial" panose="020B0604020202020204" pitchFamily="34" charset="0"/>
              <a:buChar char="•"/>
              <a:defRPr/>
            </a:pPr>
            <a:r>
              <a:rPr lang="en-US" sz="2267" b="1" dirty="0">
                <a:solidFill>
                  <a:prstClr val="black"/>
                </a:solidFill>
                <a:latin typeface="Aptos" panose="020B0004020202020204" pitchFamily="34" charset="0"/>
              </a:rPr>
              <a:t>Q &amp; A</a:t>
            </a:r>
          </a:p>
          <a:p>
            <a:pPr marL="0" indent="-304792" defTabSz="1219170">
              <a:spcBef>
                <a:spcPts val="733"/>
              </a:spcBef>
              <a:buFont typeface="Arial" panose="020B0604020202020204" pitchFamily="34" charset="0"/>
              <a:buChar char="•"/>
              <a:defRPr/>
            </a:pPr>
            <a:endParaRPr lang="en-US" sz="2267" b="1" dirty="0">
              <a:solidFill>
                <a:prstClr val="black"/>
              </a:solidFill>
              <a:latin typeface="Aptos" panose="020B0004020202020204" pitchFamily="34" charset="0"/>
            </a:endParaRPr>
          </a:p>
          <a:p>
            <a:pPr marL="457189" lvl="1" indent="-304792" defTabSz="1219170">
              <a:spcBef>
                <a:spcPts val="500"/>
              </a:spcBef>
              <a:buFont typeface="Arial" panose="020B0604020202020204" pitchFamily="34" charset="0"/>
              <a:buChar char="•"/>
              <a:defRPr/>
            </a:pPr>
            <a:endParaRPr lang="en-US" sz="2267" dirty="0">
              <a:solidFill>
                <a:prstClr val="black"/>
              </a:solidFill>
              <a:latin typeface="Calibri" panose="020F0502020204030204"/>
            </a:endParaRPr>
          </a:p>
          <a:p>
            <a:pPr marL="457189" lvl="1" indent="-304792" defTabSz="1219170">
              <a:spcBef>
                <a:spcPts val="500"/>
              </a:spcBef>
              <a:buFont typeface="Arial" panose="020B0604020202020204" pitchFamily="34" charset="0"/>
              <a:buChar char="•"/>
              <a:defRPr/>
            </a:pPr>
            <a:endParaRPr lang="en-US" sz="2267" dirty="0">
              <a:solidFill>
                <a:prstClr val="black"/>
              </a:solidFill>
              <a:latin typeface="Calibri" panose="020F0502020204030204"/>
            </a:endParaRPr>
          </a:p>
        </p:txBody>
      </p:sp>
      <p:pic>
        <p:nvPicPr>
          <p:cNvPr id="5122" name="Picture 2" descr="Ethics for ethicists? A Code of Ethics and Compliance Professional">
            <a:extLst>
              <a:ext uri="{FF2B5EF4-FFF2-40B4-BE49-F238E27FC236}">
                <a16:creationId xmlns:a16="http://schemas.microsoft.com/office/drawing/2014/main" id="{72CDE56A-46F9-77F7-6C94-EBB448064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10" r="21670"/>
          <a:stretch/>
        </p:blipFill>
        <p:spPr bwMode="auto">
          <a:xfrm>
            <a:off x="7501921" y="2093976"/>
            <a:ext cx="4114800" cy="4096512"/>
          </a:xfrm>
          <a:prstGeom prst="rect">
            <a:avLst/>
          </a:prstGeom>
          <a:noFill/>
          <a:extLst>
            <a:ext uri="{909E8E84-426E-40DD-AFC4-6F175D3DCCD1}">
              <a14:hiddenFill xmlns:a14="http://schemas.microsoft.com/office/drawing/2010/main">
                <a:solidFill>
                  <a:srgbClr val="FFFFFF"/>
                </a:solidFill>
              </a14:hiddenFill>
            </a:ext>
          </a:extLst>
        </p:spPr>
      </p:pic>
      <p:sp>
        <p:nvSpPr>
          <p:cNvPr id="21507" name="Slide Number Placeholder 3"/>
          <p:cNvSpPr>
            <a:spLocks noGrp="1"/>
          </p:cNvSpPr>
          <p:nvPr>
            <p:ph type="sldNum" sz="quarter" idx="1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21920" tIns="60960" rIns="121920" bIns="60960" numCol="1" rtlCol="0" anchor="ctr" anchorCtr="0" compatLnSpc="1">
            <a:prstTxWarp prst="textNoShape">
              <a:avLst/>
            </a:prstTxWarp>
            <a:normAutofit/>
          </a:bodyPr>
          <a:lstStyle>
            <a:lvl1pPr>
              <a:defRPr sz="1733">
                <a:solidFill>
                  <a:schemeClr val="tx1"/>
                </a:solidFill>
                <a:latin typeface="Calibri" charset="0"/>
              </a:defRPr>
            </a:lvl1pPr>
            <a:lvl2pPr marL="990575" indent="-380990">
              <a:defRPr sz="1733">
                <a:solidFill>
                  <a:schemeClr val="tx1"/>
                </a:solidFill>
                <a:latin typeface="Calibri" charset="0"/>
              </a:defRPr>
            </a:lvl2pPr>
            <a:lvl3pPr marL="1523962" indent="-304792">
              <a:defRPr sz="1733">
                <a:solidFill>
                  <a:schemeClr val="tx1"/>
                </a:solidFill>
                <a:latin typeface="Calibri" charset="0"/>
              </a:defRPr>
            </a:lvl3pPr>
            <a:lvl4pPr marL="2133547" indent="-304792">
              <a:defRPr sz="1733">
                <a:solidFill>
                  <a:schemeClr val="tx1"/>
                </a:solidFill>
                <a:latin typeface="Calibri" charset="0"/>
              </a:defRPr>
            </a:lvl4pPr>
            <a:lvl5pPr marL="2743131" indent="-304792">
              <a:defRPr sz="1733">
                <a:solidFill>
                  <a:schemeClr val="tx1"/>
                </a:solidFill>
                <a:latin typeface="Calibri" charset="0"/>
              </a:defRPr>
            </a:lvl5pPr>
            <a:lvl6pPr marL="3352716" indent="-304792" defTabSz="914377" fontAlgn="base">
              <a:spcBef>
                <a:spcPct val="0"/>
              </a:spcBef>
              <a:spcAft>
                <a:spcPct val="0"/>
              </a:spcAft>
              <a:defRPr sz="1733">
                <a:solidFill>
                  <a:schemeClr val="tx1"/>
                </a:solidFill>
                <a:latin typeface="Calibri" charset="0"/>
              </a:defRPr>
            </a:lvl6pPr>
            <a:lvl7pPr marL="3962301" indent="-304792" defTabSz="914377" fontAlgn="base">
              <a:spcBef>
                <a:spcPct val="0"/>
              </a:spcBef>
              <a:spcAft>
                <a:spcPct val="0"/>
              </a:spcAft>
              <a:defRPr sz="1733">
                <a:solidFill>
                  <a:schemeClr val="tx1"/>
                </a:solidFill>
                <a:latin typeface="Calibri" charset="0"/>
              </a:defRPr>
            </a:lvl7pPr>
            <a:lvl8pPr marL="4571886" indent="-304792" defTabSz="914377" fontAlgn="base">
              <a:spcBef>
                <a:spcPct val="0"/>
              </a:spcBef>
              <a:spcAft>
                <a:spcPct val="0"/>
              </a:spcAft>
              <a:defRPr sz="1733">
                <a:solidFill>
                  <a:schemeClr val="tx1"/>
                </a:solidFill>
                <a:latin typeface="Calibri" charset="0"/>
              </a:defRPr>
            </a:lvl8pPr>
            <a:lvl9pPr marL="5181470" indent="-304792" defTabSz="914377" fontAlgn="base">
              <a:spcBef>
                <a:spcPct val="0"/>
              </a:spcBef>
              <a:spcAft>
                <a:spcPct val="0"/>
              </a:spcAft>
              <a:defRPr sz="1733">
                <a:solidFill>
                  <a:schemeClr val="tx1"/>
                </a:solidFill>
                <a:latin typeface="Calibri" charset="0"/>
              </a:defRPr>
            </a:lvl9pPr>
          </a:lstStyle>
          <a:p>
            <a:pPr defTabSz="1219170">
              <a:lnSpc>
                <a:spcPct val="90000"/>
              </a:lnSpc>
              <a:spcAft>
                <a:spcPts val="800"/>
              </a:spcAft>
              <a:defRPr/>
            </a:pPr>
            <a:fld id="{0019314F-883D-C34E-A311-36AC8C898E09}" type="slidenum">
              <a:rPr lang="en-US" altLang="en-US" sz="1600">
                <a:solidFill>
                  <a:prstClr val="black">
                    <a:tint val="75000"/>
                  </a:prstClr>
                </a:solidFill>
                <a:latin typeface="Calibri" panose="020F0502020204030204"/>
                <a:cs typeface="+mn-cs"/>
              </a:rPr>
              <a:pPr defTabSz="1219170">
                <a:lnSpc>
                  <a:spcPct val="90000"/>
                </a:lnSpc>
                <a:spcAft>
                  <a:spcPts val="800"/>
                </a:spcAft>
                <a:defRPr/>
              </a:pPr>
              <a:t>2</a:t>
            </a:fld>
            <a:endParaRPr lang="en-US" altLang="en-US" sz="16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94749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535A55-8581-15AD-404A-947237F99858}"/>
            </a:ext>
          </a:extLst>
        </p:cNvPr>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90" name="Freeform: Shape 308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ADC4BD3-CC3E-4C44-F507-EBF55AD1EAC0}"/>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en-US" kern="1200" dirty="0">
                <a:solidFill>
                  <a:schemeClr val="tx1"/>
                </a:solidFill>
                <a:latin typeface="+mj-lt"/>
                <a:ea typeface="+mj-ea"/>
                <a:cs typeface="+mj-cs"/>
              </a:rPr>
              <a:t>Scenario 1</a:t>
            </a:r>
            <a:br>
              <a:rPr lang="en-US" kern="1200" dirty="0">
                <a:solidFill>
                  <a:schemeClr val="tx1"/>
                </a:solidFill>
                <a:latin typeface="+mj-lt"/>
                <a:ea typeface="+mj-ea"/>
                <a:cs typeface="+mj-cs"/>
              </a:rPr>
            </a:br>
            <a:r>
              <a:rPr lang="en-US" b="1" kern="1200" dirty="0">
                <a:solidFill>
                  <a:schemeClr val="tx1"/>
                </a:solidFill>
                <a:latin typeface="+mj-lt"/>
                <a:ea typeface="+mj-ea"/>
                <a:cs typeface="+mj-cs"/>
              </a:rPr>
              <a:t>Marijuana &amp; Conflict of Interest – cont’d.</a:t>
            </a:r>
            <a:endParaRPr lang="en-US" kern="1200" dirty="0">
              <a:solidFill>
                <a:schemeClr val="tx1"/>
              </a:solidFill>
              <a:latin typeface="+mj-lt"/>
              <a:ea typeface="+mj-ea"/>
              <a:cs typeface="+mj-cs"/>
            </a:endParaRPr>
          </a:p>
        </p:txBody>
      </p:sp>
      <p:sp>
        <p:nvSpPr>
          <p:cNvPr id="3092" name="Arc 309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FF06A8F-0E2F-8FF4-F07A-D7463F782339}"/>
              </a:ext>
            </a:extLst>
          </p:cNvPr>
          <p:cNvSpPr>
            <a:spLocks noGrp="1"/>
          </p:cNvSpPr>
          <p:nvPr>
            <p:ph sz="half" idx="1"/>
          </p:nvPr>
        </p:nvSpPr>
        <p:spPr>
          <a:xfrm>
            <a:off x="838200" y="1825625"/>
            <a:ext cx="10515600" cy="4351338"/>
          </a:xfrm>
        </p:spPr>
        <p:txBody>
          <a:bodyPr vert="horz" lIns="91440" tIns="45720" rIns="91440" bIns="45720" rtlCol="0">
            <a:normAutofit/>
          </a:bodyPr>
          <a:lstStyle/>
          <a:p>
            <a:pPr marL="0" indent="0">
              <a:buNone/>
            </a:pPr>
            <a:endParaRPr lang="en-US" dirty="0"/>
          </a:p>
          <a:p>
            <a:pPr marL="0" indent="0">
              <a:buNone/>
            </a:pPr>
            <a:r>
              <a:rPr lang="en-US" dirty="0"/>
              <a:t>Odilia explained that she was a consultant for Suarez and not a fulltime employee.  </a:t>
            </a:r>
          </a:p>
          <a:p>
            <a:r>
              <a:rPr lang="en-US" dirty="0"/>
              <a:t>Did not approve permits, just worked as a Zoning Official </a:t>
            </a:r>
          </a:p>
          <a:p>
            <a:r>
              <a:rPr lang="en-US" dirty="0"/>
              <a:t>Provided guidance on keeping the zoning code consistent with the comprehensive plan.  </a:t>
            </a:r>
          </a:p>
          <a:p>
            <a:r>
              <a:rPr lang="en-US" dirty="0"/>
              <a:t>Was hired by the marijuana company to site a retail store in the Town. </a:t>
            </a:r>
          </a:p>
          <a:p>
            <a:r>
              <a:rPr lang="en-US" dirty="0"/>
              <a:t>Only a 2-month overlap of her clients.</a:t>
            </a:r>
          </a:p>
        </p:txBody>
      </p:sp>
      <p:sp>
        <p:nvSpPr>
          <p:cNvPr id="4" name="Slide Number Placeholder 3">
            <a:extLst>
              <a:ext uri="{FF2B5EF4-FFF2-40B4-BE49-F238E27FC236}">
                <a16:creationId xmlns:a16="http://schemas.microsoft.com/office/drawing/2014/main" id="{34390E83-A046-F347-EBF9-05B7F6E9BAFC}"/>
              </a:ext>
            </a:extLst>
          </p:cNvPr>
          <p:cNvSpPr>
            <a:spLocks noGrp="1"/>
          </p:cNvSpPr>
          <p:nvPr>
            <p:ph type="sldNum" sz="quarter" idx="12"/>
          </p:nvPr>
        </p:nvSpPr>
        <p:spPr/>
        <p:txBody>
          <a:bodyPr/>
          <a:lstStyle/>
          <a:p>
            <a:fld id="{E6BC15F5-252A-A54C-9751-9948484DF9D0}" type="slidenum">
              <a:rPr lang="en-US" smtClean="0"/>
              <a:t>20</a:t>
            </a:fld>
            <a:endParaRPr lang="en-US"/>
          </a:p>
        </p:txBody>
      </p:sp>
    </p:spTree>
    <p:extLst>
      <p:ext uri="{BB962C8B-B14F-4D97-AF65-F5344CB8AC3E}">
        <p14:creationId xmlns:p14="http://schemas.microsoft.com/office/powerpoint/2010/main" val="3683157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Arc 12">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94F47D-4A40-9226-CAF5-E4FF403CAB0C}"/>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en-US" kern="1200" dirty="0">
                <a:solidFill>
                  <a:schemeClr val="tx1"/>
                </a:solidFill>
                <a:latin typeface="+mj-lt"/>
                <a:ea typeface="+mj-ea"/>
                <a:cs typeface="+mj-cs"/>
              </a:rPr>
              <a:t>Scenario 1</a:t>
            </a:r>
            <a:br>
              <a:rPr lang="en-US" kern="1200" dirty="0">
                <a:solidFill>
                  <a:schemeClr val="tx1"/>
                </a:solidFill>
                <a:latin typeface="+mj-lt"/>
                <a:ea typeface="+mj-ea"/>
                <a:cs typeface="+mj-cs"/>
              </a:rPr>
            </a:br>
            <a:r>
              <a:rPr lang="en-US" b="1" kern="1200" dirty="0">
                <a:solidFill>
                  <a:schemeClr val="tx1"/>
                </a:solidFill>
                <a:latin typeface="+mj-lt"/>
                <a:ea typeface="+mj-ea"/>
                <a:cs typeface="+mj-cs"/>
              </a:rPr>
              <a:t>Ethical Issues</a:t>
            </a:r>
          </a:p>
        </p:txBody>
      </p:sp>
      <p:sp>
        <p:nvSpPr>
          <p:cNvPr id="4" name="Content Placeholder 3">
            <a:extLst>
              <a:ext uri="{FF2B5EF4-FFF2-40B4-BE49-F238E27FC236}">
                <a16:creationId xmlns:a16="http://schemas.microsoft.com/office/drawing/2014/main" id="{52218E87-710A-D05A-C5A4-05307E409D99}"/>
              </a:ext>
            </a:extLst>
          </p:cNvPr>
          <p:cNvSpPr>
            <a:spLocks noGrp="1"/>
          </p:cNvSpPr>
          <p:nvPr>
            <p:ph sz="half" idx="1"/>
          </p:nvPr>
        </p:nvSpPr>
        <p:spPr>
          <a:xfrm>
            <a:off x="838200" y="1825625"/>
            <a:ext cx="5864011" cy="4351338"/>
          </a:xfrm>
        </p:spPr>
        <p:txBody>
          <a:bodyPr vert="horz" lIns="91440" tIns="45720" rIns="91440" bIns="45720" rtlCol="0">
            <a:normAutofit/>
          </a:bodyPr>
          <a:lstStyle/>
          <a:p>
            <a:pPr marL="0" indent="0">
              <a:spcBef>
                <a:spcPts val="800"/>
              </a:spcBef>
              <a:spcAft>
                <a:spcPts val="800"/>
              </a:spcAft>
              <a:buNone/>
            </a:pPr>
            <a:r>
              <a:rPr lang="en-US" b="1" dirty="0"/>
              <a:t>A.  Aspirational Principles</a:t>
            </a:r>
          </a:p>
          <a:p>
            <a:pPr marL="228600" lvl="1" indent="0">
              <a:spcBef>
                <a:spcPts val="800"/>
              </a:spcBef>
              <a:spcAft>
                <a:spcPts val="800"/>
              </a:spcAft>
              <a:buNone/>
            </a:pPr>
            <a:r>
              <a:rPr lang="en-US" sz="2800" dirty="0"/>
              <a:t>4.5. Avoid a conflict of interest or even the </a:t>
            </a:r>
            <a:r>
              <a:rPr lang="en-US" sz="2800" dirty="0">
                <a:solidFill>
                  <a:schemeClr val="accent2"/>
                </a:solidFill>
              </a:rPr>
              <a:t>appearance of a conflict </a:t>
            </a:r>
            <a:r>
              <a:rPr lang="en-US" sz="2800" dirty="0"/>
              <a:t>of interest in accepting assignments from clients or employers</a:t>
            </a:r>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2" descr="Conflict of Interest - Ethics Unwrapped">
            <a:extLst>
              <a:ext uri="{FF2B5EF4-FFF2-40B4-BE49-F238E27FC236}">
                <a16:creationId xmlns:a16="http://schemas.microsoft.com/office/drawing/2014/main" id="{629082E8-BF4A-FE03-C2F7-FE87E5E3742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109962" y="3787324"/>
            <a:ext cx="4221597" cy="2364094"/>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95B28AB-677C-0FD0-DF34-54D4AA297C41}"/>
              </a:ext>
            </a:extLst>
          </p:cNvPr>
          <p:cNvSpPr>
            <a:spLocks noGrp="1"/>
          </p:cNvSpPr>
          <p:nvPr>
            <p:ph type="sldNum" sz="quarter" idx="12"/>
          </p:nvPr>
        </p:nvSpPr>
        <p:spPr/>
        <p:txBody>
          <a:bodyPr/>
          <a:lstStyle/>
          <a:p>
            <a:fld id="{E6BC15F5-252A-A54C-9751-9948484DF9D0}" type="slidenum">
              <a:rPr lang="en-US" smtClean="0"/>
              <a:t>21</a:t>
            </a:fld>
            <a:endParaRPr lang="en-US"/>
          </a:p>
        </p:txBody>
      </p:sp>
    </p:spTree>
    <p:extLst>
      <p:ext uri="{BB962C8B-B14F-4D97-AF65-F5344CB8AC3E}">
        <p14:creationId xmlns:p14="http://schemas.microsoft.com/office/powerpoint/2010/main" val="3748000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0355F031-C77D-A53A-805D-8654948DCBE6}"/>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t>Scenario 1</a:t>
            </a:r>
            <a:br>
              <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en-US" sz="4400" b="1" i="0" u="none" strike="noStrike" kern="1200" cap="none" spc="0" normalizeH="0" baseline="0" noProof="0" dirty="0">
                <a:ln>
                  <a:noFill/>
                </a:ln>
                <a:solidFill>
                  <a:prstClr val="black"/>
                </a:solidFill>
                <a:effectLst/>
                <a:uLnTx/>
                <a:uFillTx/>
                <a:latin typeface="Aptos Display" panose="02110004020202020204"/>
                <a:ea typeface="+mn-ea"/>
                <a:cs typeface="+mn-cs"/>
              </a:rPr>
              <a:t>Ethical Issues</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B785DBB-4B14-9A9E-E442-DD1111F5C209}"/>
              </a:ext>
            </a:extLst>
          </p:cNvPr>
          <p:cNvSpPr txBox="1"/>
          <p:nvPr/>
        </p:nvSpPr>
        <p:spPr>
          <a:xfrm>
            <a:off x="838200" y="1825625"/>
            <a:ext cx="10515600" cy="4351338"/>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800"/>
              </a:spcBef>
              <a:spcAft>
                <a:spcPts val="800"/>
              </a:spcAft>
              <a:buClrTx/>
              <a:buSzTx/>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B.  Code of Conduct</a:t>
            </a:r>
          </a:p>
          <a:p>
            <a:pPr marL="457189" marR="0" lvl="2"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7. We shall not, as public officials or employees, accept from anyone other than our public employer any compensation, commission, rebate, or other advantage that may be perceived as related to our public office or employment.</a:t>
            </a:r>
          </a:p>
          <a:p>
            <a:pPr marL="685789"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189" marR="0" lvl="2"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18. We shall not, as employees, </a:t>
            </a:r>
            <a:r>
              <a:rPr lang="en-US" sz="2400" dirty="0">
                <a:solidFill>
                  <a:schemeClr val="accent2"/>
                </a:solidFill>
              </a:rPr>
              <a:t>undertake other employment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in planning or a related profession, whether or not for financial remuneration, </a:t>
            </a:r>
            <a:r>
              <a:rPr lang="en-US" sz="2400" dirty="0">
                <a:solidFill>
                  <a:schemeClr val="accent2"/>
                </a:solidFill>
              </a:rPr>
              <a:t>without having made full written disclosure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to the employer who furnishes our pay … In no case shall a planner engage in any outside work that would create a conflict of interest.</a:t>
            </a:r>
          </a:p>
        </p:txBody>
      </p:sp>
      <p:sp>
        <p:nvSpPr>
          <p:cNvPr id="2" name="Slide Number Placeholder 1">
            <a:extLst>
              <a:ext uri="{FF2B5EF4-FFF2-40B4-BE49-F238E27FC236}">
                <a16:creationId xmlns:a16="http://schemas.microsoft.com/office/drawing/2014/main" id="{B01D1B78-A84F-6A11-0D6F-4AAAB138F1AD}"/>
              </a:ext>
            </a:extLst>
          </p:cNvPr>
          <p:cNvSpPr>
            <a:spLocks noGrp="1"/>
          </p:cNvSpPr>
          <p:nvPr>
            <p:ph type="sldNum" sz="quarter" idx="12"/>
          </p:nvPr>
        </p:nvSpPr>
        <p:spPr/>
        <p:txBody>
          <a:bodyPr/>
          <a:lstStyle/>
          <a:p>
            <a:fld id="{E6BC15F5-252A-A54C-9751-9948484DF9D0}" type="slidenum">
              <a:rPr lang="en-US" smtClean="0"/>
              <a:t>22</a:t>
            </a:fld>
            <a:endParaRPr lang="en-US"/>
          </a:p>
        </p:txBody>
      </p:sp>
    </p:spTree>
    <p:extLst>
      <p:ext uri="{BB962C8B-B14F-4D97-AF65-F5344CB8AC3E}">
        <p14:creationId xmlns:p14="http://schemas.microsoft.com/office/powerpoint/2010/main" val="1161270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Blog">
            <a:extLst>
              <a:ext uri="{FF2B5EF4-FFF2-40B4-BE49-F238E27FC236}">
                <a16:creationId xmlns:a16="http://schemas.microsoft.com/office/drawing/2014/main" id="{34398CC2-102B-65FC-D872-9B5FF4A21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4491" y="1088571"/>
            <a:ext cx="4513943" cy="451394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itle 2">
            <a:extLst>
              <a:ext uri="{FF2B5EF4-FFF2-40B4-BE49-F238E27FC236}">
                <a16:creationId xmlns:a16="http://schemas.microsoft.com/office/drawing/2014/main" id="{A9E07D51-E82D-4F83-992D-616BB5652077}"/>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1: Question</a:t>
            </a:r>
          </a:p>
        </p:txBody>
      </p:sp>
      <p:sp>
        <p:nvSpPr>
          <p:cNvPr id="2" name="Text Placeholder 1">
            <a:extLst>
              <a:ext uri="{FF2B5EF4-FFF2-40B4-BE49-F238E27FC236}">
                <a16:creationId xmlns:a16="http://schemas.microsoft.com/office/drawing/2014/main" id="{CBB3FAA6-5F93-BE06-E6D3-B2428AAA6086}"/>
              </a:ext>
            </a:extLst>
          </p:cNvPr>
          <p:cNvSpPr>
            <a:spLocks noGrp="1"/>
          </p:cNvSpPr>
          <p:nvPr>
            <p:ph type="body" sz="quarter" idx="12"/>
          </p:nvPr>
        </p:nvSpPr>
        <p:spPr>
          <a:xfrm>
            <a:off x="838201" y="1984443"/>
            <a:ext cx="5257800" cy="4192520"/>
          </a:xfrm>
        </p:spPr>
        <p:txBody>
          <a:bodyPr vert="horz" lIns="91440" tIns="45720" rIns="91440" bIns="45720" rtlCol="0">
            <a:normAutofit/>
          </a:bodyPr>
          <a:lstStyle/>
          <a:p>
            <a:pPr marR="0" lvl="0" defTabSz="914400" rtl="0" eaLnBrk="1" fontAlgn="auto" latinLnBrk="0" hangingPunct="1">
              <a:lnSpc>
                <a:spcPct val="90000"/>
              </a:lnSpc>
              <a:spcBef>
                <a:spcPts val="800"/>
              </a:spcBef>
              <a:spcAft>
                <a:spcPts val="800"/>
              </a:spcAft>
              <a:buClrTx/>
              <a:buSzTx/>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Did Odilia have a conflict of interest because of her work for a marijuana business </a:t>
            </a: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and</a:t>
            </a:r>
            <a:r>
              <a:rPr kumimoji="0" lang="en-US" sz="2400" b="0" u="none" strike="noStrike" kern="1200" cap="none" spc="0" normalizeH="0" baseline="0" noProof="0" dirty="0">
                <a:ln>
                  <a:noFill/>
                </a:ln>
                <a:solidFill>
                  <a:prstClr val="black"/>
                </a:solidFill>
                <a:effectLst/>
                <a:uLnTx/>
                <a:uFillTx/>
                <a:latin typeface="Aptos" panose="02110004020202020204"/>
                <a:ea typeface="+mn-ea"/>
                <a:cs typeface="+mn-cs"/>
              </a:rPr>
              <a:t> consulting with the Town?</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AEDC6932-42BC-773D-6887-B6A87C1B1E6E}"/>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23</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2934858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Blog">
            <a:extLst>
              <a:ext uri="{FF2B5EF4-FFF2-40B4-BE49-F238E27FC236}">
                <a16:creationId xmlns:a16="http://schemas.microsoft.com/office/drawing/2014/main" id="{34398CC2-102B-65FC-D872-9B5FF4A21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4491" y="1088571"/>
            <a:ext cx="4513943" cy="451394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itle 2">
            <a:extLst>
              <a:ext uri="{FF2B5EF4-FFF2-40B4-BE49-F238E27FC236}">
                <a16:creationId xmlns:a16="http://schemas.microsoft.com/office/drawing/2014/main" id="{A9E07D51-E82D-4F83-992D-616BB5652077}"/>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1: Question</a:t>
            </a:r>
          </a:p>
        </p:txBody>
      </p:sp>
      <p:sp>
        <p:nvSpPr>
          <p:cNvPr id="2" name="Text Placeholder 1">
            <a:extLst>
              <a:ext uri="{FF2B5EF4-FFF2-40B4-BE49-F238E27FC236}">
                <a16:creationId xmlns:a16="http://schemas.microsoft.com/office/drawing/2014/main" id="{CBB3FAA6-5F93-BE06-E6D3-B2428AAA6086}"/>
              </a:ext>
            </a:extLst>
          </p:cNvPr>
          <p:cNvSpPr>
            <a:spLocks noGrp="1"/>
          </p:cNvSpPr>
          <p:nvPr>
            <p:ph type="body" sz="quarter" idx="12"/>
          </p:nvPr>
        </p:nvSpPr>
        <p:spPr>
          <a:xfrm>
            <a:off x="838201" y="1984443"/>
            <a:ext cx="5257800" cy="4192520"/>
          </a:xfrm>
        </p:spPr>
        <p:txBody>
          <a:bodyPr vert="horz" lIns="91440" tIns="45720" rIns="91440" bIns="45720" rtlCol="0">
            <a:normAutofit/>
          </a:bodyPr>
          <a:lstStyle/>
          <a:p>
            <a:pPr marR="0" lvl="0" defTabSz="914400" rtl="0" eaLnBrk="1" fontAlgn="auto" latinLnBrk="0" hangingPunct="1">
              <a:lnSpc>
                <a:spcPct val="90000"/>
              </a:lnSpc>
              <a:spcBef>
                <a:spcPts val="800"/>
              </a:spcBef>
              <a:spcAft>
                <a:spcPts val="800"/>
              </a:spcAft>
              <a:buClrTx/>
              <a:buSzTx/>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Does the time period of overlap in the two clients matter?</a:t>
            </a:r>
            <a:endParaRPr lang="en-US" sz="2000" i="0" dirty="0">
              <a:solidFill>
                <a:prstClr val="black"/>
              </a:solidFill>
              <a:latin typeface="Aptos" panose="02110004020202020204"/>
            </a:endParaRPr>
          </a:p>
        </p:txBody>
      </p:sp>
      <p:sp>
        <p:nvSpPr>
          <p:cNvPr id="5" name="Slide Number Placeholder 4">
            <a:extLst>
              <a:ext uri="{FF2B5EF4-FFF2-40B4-BE49-F238E27FC236}">
                <a16:creationId xmlns:a16="http://schemas.microsoft.com/office/drawing/2014/main" id="{AEDC6932-42BC-773D-6887-B6A87C1B1E6E}"/>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24</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1267286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29" name="Arc 5128">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E2260BA-76E7-0707-7118-BF20CF163779}"/>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en-US" kern="1200" dirty="0">
                <a:solidFill>
                  <a:schemeClr val="tx1"/>
                </a:solidFill>
                <a:latin typeface="+mj-lt"/>
                <a:ea typeface="+mj-ea"/>
                <a:cs typeface="+mj-cs"/>
              </a:rPr>
              <a:t>Scenario 1</a:t>
            </a:r>
            <a:br>
              <a:rPr lang="en-US" kern="1200" dirty="0">
                <a:solidFill>
                  <a:schemeClr val="tx1"/>
                </a:solidFill>
                <a:latin typeface="+mj-lt"/>
                <a:ea typeface="+mj-ea"/>
                <a:cs typeface="+mj-cs"/>
              </a:rPr>
            </a:br>
            <a:r>
              <a:rPr lang="en-US" b="1" kern="1200" dirty="0">
                <a:solidFill>
                  <a:schemeClr val="tx1"/>
                </a:solidFill>
                <a:latin typeface="+mj-lt"/>
                <a:ea typeface="+mj-ea"/>
                <a:cs typeface="+mj-cs"/>
              </a:rPr>
              <a:t>Real Life Outcome</a:t>
            </a:r>
            <a:endParaRPr lang="en-US"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10CC925-804D-9ACE-BFAA-093C15126972}"/>
              </a:ext>
            </a:extLst>
          </p:cNvPr>
          <p:cNvSpPr>
            <a:spLocks noGrp="1"/>
          </p:cNvSpPr>
          <p:nvPr>
            <p:ph sz="half" idx="1"/>
          </p:nvPr>
        </p:nvSpPr>
        <p:spPr>
          <a:xfrm>
            <a:off x="838200" y="1825625"/>
            <a:ext cx="5393361" cy="4351338"/>
          </a:xfrm>
        </p:spPr>
        <p:txBody>
          <a:bodyPr vert="horz" lIns="91440" tIns="45720" rIns="91440" bIns="45720" rtlCol="0">
            <a:normAutofit/>
          </a:bodyPr>
          <a:lstStyle/>
          <a:p>
            <a:pPr marL="0" indent="0">
              <a:buNone/>
            </a:pPr>
            <a:r>
              <a:rPr lang="en-US" dirty="0"/>
              <a:t>In this real-life case, on which this scenario is based, the EO dismissed the charge after evidence was presented that she was a </a:t>
            </a:r>
            <a:r>
              <a:rPr lang="en-US" dirty="0">
                <a:solidFill>
                  <a:schemeClr val="accent2"/>
                </a:solidFill>
              </a:rPr>
              <a:t>consultant and not a direct employee</a:t>
            </a:r>
            <a:r>
              <a:rPr lang="en-US" dirty="0"/>
              <a:t> of either the Town or the marijuana company.  Further, she was not writing new zoning code on behalf of the the marijuana business.</a:t>
            </a:r>
          </a:p>
        </p:txBody>
      </p:sp>
      <p:sp>
        <p:nvSpPr>
          <p:cNvPr id="5131" name="Oval 513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122" name="Picture 2" descr="Recent Case Dismissal Victories - Debt Legal Defense">
            <a:extLst>
              <a:ext uri="{FF2B5EF4-FFF2-40B4-BE49-F238E27FC236}">
                <a16:creationId xmlns:a16="http://schemas.microsoft.com/office/drawing/2014/main" id="{90B2F27F-40A9-82F8-A2A4-089C36FA4B1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109962" y="3816958"/>
            <a:ext cx="4221597" cy="2334459"/>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2D65E0D-801C-3669-0635-5C97FA17F0D2}"/>
              </a:ext>
            </a:extLst>
          </p:cNvPr>
          <p:cNvSpPr>
            <a:spLocks noGrp="1"/>
          </p:cNvSpPr>
          <p:nvPr>
            <p:ph type="sldNum" sz="quarter" idx="12"/>
          </p:nvPr>
        </p:nvSpPr>
        <p:spPr/>
        <p:txBody>
          <a:bodyPr/>
          <a:lstStyle/>
          <a:p>
            <a:fld id="{E6BC15F5-252A-A54C-9751-9948484DF9D0}" type="slidenum">
              <a:rPr lang="en-US" smtClean="0"/>
              <a:t>25</a:t>
            </a:fld>
            <a:endParaRPr lang="en-US"/>
          </a:p>
        </p:txBody>
      </p:sp>
    </p:spTree>
    <p:extLst>
      <p:ext uri="{BB962C8B-B14F-4D97-AF65-F5344CB8AC3E}">
        <p14:creationId xmlns:p14="http://schemas.microsoft.com/office/powerpoint/2010/main" val="2964064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7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1"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9834B2-7831-5CCE-89F2-24685CF1759E}"/>
              </a:ext>
            </a:extLst>
          </p:cNvPr>
          <p:cNvSpPr>
            <a:spLocks noGrp="1"/>
          </p:cNvSpPr>
          <p:nvPr>
            <p:ph type="title"/>
          </p:nvPr>
        </p:nvSpPr>
        <p:spPr>
          <a:xfrm>
            <a:off x="1524003" y="1999615"/>
            <a:ext cx="9144000" cy="2764028"/>
          </a:xfrm>
        </p:spPr>
        <p:txBody>
          <a:bodyPr vert="horz" wrap="square" lIns="121920" tIns="60960" rIns="121920" bIns="60960" numCol="1" rtlCol="0" anchor="ctr" anchorCtr="0" compatLnSpc="1">
            <a:prstTxWarp prst="textNoShape">
              <a:avLst/>
            </a:prstTxWarp>
            <a:normAutofit/>
          </a:bodyPr>
          <a:lstStyle/>
          <a:p>
            <a:pPr algn="ctr" defTabSz="1219170"/>
            <a:r>
              <a:rPr lang="en-US" sz="4267" b="1" dirty="0">
                <a:latin typeface="Aptos" panose="020B0004020202020204" pitchFamily="34" charset="0"/>
                <a:ea typeface="Verdana" panose="020B0604030504040204" pitchFamily="34" charset="0"/>
                <a:cs typeface="Verdana" panose="020B0604030504040204" pitchFamily="34" charset="0"/>
              </a:rPr>
              <a:t>Scenario 2: Planners in Difficult Positions</a:t>
            </a:r>
            <a:br>
              <a:rPr lang="en-US" sz="4267" b="1" dirty="0">
                <a:latin typeface="Aptos" panose="020B0004020202020204" pitchFamily="34" charset="0"/>
                <a:ea typeface="Verdana" panose="020B0604030504040204" pitchFamily="34" charset="0"/>
                <a:cs typeface="Verdana" panose="020B0604030504040204" pitchFamily="34" charset="0"/>
              </a:rPr>
            </a:br>
            <a:endParaRPr lang="en-US" sz="4267" b="1" dirty="0">
              <a:latin typeface="Aptos" panose="020B000402020202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5"/>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E4ADC36-EC90-FB23-0050-82244E00E3A0}"/>
              </a:ext>
            </a:extLst>
          </p:cNvPr>
          <p:cNvSpPr>
            <a:spLocks noGrp="1"/>
          </p:cNvSpPr>
          <p:nvPr>
            <p:ph type="sldNum" sz="quarter" idx="12"/>
          </p:nvPr>
        </p:nvSpPr>
        <p:spPr>
          <a:xfrm>
            <a:off x="10489020" y="6356350"/>
            <a:ext cx="1268817" cy="365125"/>
          </a:xfrm>
        </p:spPr>
        <p:txBody>
          <a:bodyPr vert="horz" lIns="121920" tIns="60960" rIns="121920" bIns="60960" rtlCol="0" anchor="ctr">
            <a:normAutofit/>
          </a:bodyPr>
          <a:lstStyle/>
          <a:p>
            <a:pPr marL="0" marR="0" lvl="0" indent="0" algn="r" defTabSz="1219170" rtl="0" eaLnBrk="1" fontAlgn="auto" latinLnBrk="0" hangingPunct="1">
              <a:lnSpc>
                <a:spcPct val="90000"/>
              </a:lnSpc>
              <a:spcBef>
                <a:spcPts val="0"/>
              </a:spcBef>
              <a:spcAft>
                <a:spcPts val="800"/>
              </a:spcAft>
              <a:buClrTx/>
              <a:buSzTx/>
              <a:buFontTx/>
              <a:buNone/>
              <a:tabLst/>
              <a:defRPr/>
            </a:pPr>
            <a:fld id="{B28E449A-C7F9-2F47-A1EE-CDD59FB74316}" type="slidenum">
              <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1219170" rtl="0" eaLnBrk="1" fontAlgn="auto" latinLnBrk="0" hangingPunct="1">
                <a:lnSpc>
                  <a:spcPct val="90000"/>
                </a:lnSpc>
                <a:spcBef>
                  <a:spcPts val="0"/>
                </a:spcBef>
                <a:spcAft>
                  <a:spcPts val="800"/>
                </a:spcAft>
                <a:buClrTx/>
                <a:buSzTx/>
                <a:buFontTx/>
                <a:buNone/>
                <a:tabLst/>
                <a:defRPr/>
              </a:pPr>
              <a:t>26</a:t>
            </a:fld>
            <a:endPar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28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1" name="Rectangle 103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474EEC59-B3B4-DD26-343A-10F5CA4245B6}"/>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defTabSz="914400"/>
            <a:r>
              <a:rPr lang="en-US" sz="5000" dirty="0">
                <a:latin typeface="+mj-lt"/>
                <a:ea typeface="+mj-ea"/>
                <a:cs typeface="+mj-cs"/>
              </a:rPr>
              <a:t>Scenario 2: Planners in Difficult Positions</a:t>
            </a:r>
          </a:p>
        </p:txBody>
      </p:sp>
      <p:sp>
        <p:nvSpPr>
          <p:cNvPr id="104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8B26648-A92A-2B28-B5AD-183F392202C1}"/>
              </a:ext>
            </a:extLst>
          </p:cNvPr>
          <p:cNvSpPr>
            <a:spLocks noGrp="1"/>
          </p:cNvSpPr>
          <p:nvPr>
            <p:ph type="body" sz="quarter" idx="12"/>
          </p:nvPr>
        </p:nvSpPr>
        <p:spPr>
          <a:xfrm>
            <a:off x="572493" y="2071316"/>
            <a:ext cx="6713552" cy="4119172"/>
          </a:xfrm>
        </p:spPr>
        <p:txBody>
          <a:bodyPr vert="horz" lIns="91440" tIns="45720" rIns="91440" bIns="45720" rtlCol="0" anchor="t">
            <a:normAutofit/>
          </a:bodyPr>
          <a:lstStyle/>
          <a:p>
            <a:pPr marL="0" indent="0" defTabSz="914400">
              <a:buNone/>
            </a:pPr>
            <a:r>
              <a:rPr lang="en-US" sz="2000" dirty="0">
                <a:latin typeface="+mn-lt"/>
                <a:ea typeface="+mn-ea"/>
                <a:cs typeface="+mn-cs"/>
              </a:rPr>
              <a:t>John, AICP, is a Senior Planner in </a:t>
            </a:r>
            <a:r>
              <a:rPr lang="en-US" sz="2000" dirty="0" err="1">
                <a:latin typeface="+mn-lt"/>
                <a:ea typeface="+mn-ea"/>
                <a:cs typeface="+mn-cs"/>
              </a:rPr>
              <a:t>Bluesville</a:t>
            </a:r>
            <a:r>
              <a:rPr lang="en-US" sz="2000" dirty="0">
                <a:latin typeface="+mn-lt"/>
                <a:ea typeface="+mn-ea"/>
                <a:cs typeface="+mn-cs"/>
              </a:rPr>
              <a:t>. He has been tasked with conducting a review of a large development project and preparing a staff report.</a:t>
            </a:r>
          </a:p>
          <a:p>
            <a:pPr indent="-228600" defTabSz="914400">
              <a:buFont typeface="Arial" panose="020B0604020202020204" pitchFamily="34" charset="0"/>
              <a:buChar char="•"/>
            </a:pPr>
            <a:r>
              <a:rPr lang="en-US" sz="2000" dirty="0">
                <a:latin typeface="+mn-lt"/>
                <a:ea typeface="+mn-ea"/>
                <a:cs typeface="+mn-cs"/>
              </a:rPr>
              <a:t>Identifies several issues and includes them in the staff report</a:t>
            </a:r>
          </a:p>
          <a:p>
            <a:pPr indent="-228600" defTabSz="914400">
              <a:buFont typeface="Arial" panose="020B0604020202020204" pitchFamily="34" charset="0"/>
              <a:buChar char="•"/>
            </a:pPr>
            <a:r>
              <a:rPr lang="en-US" sz="2000" dirty="0">
                <a:latin typeface="+mn-lt"/>
                <a:ea typeface="+mn-ea"/>
                <a:cs typeface="+mn-cs"/>
              </a:rPr>
              <a:t>Developer asks Yoko, AICP, the </a:t>
            </a:r>
            <a:r>
              <a:rPr lang="en-US" sz="2000" dirty="0" err="1">
                <a:latin typeface="+mn-lt"/>
                <a:ea typeface="+mn-ea"/>
                <a:cs typeface="+mn-cs"/>
              </a:rPr>
              <a:t>Bluesville</a:t>
            </a:r>
            <a:r>
              <a:rPr lang="en-US" sz="2000" dirty="0">
                <a:latin typeface="+mn-lt"/>
                <a:ea typeface="+mn-ea"/>
                <a:cs typeface="+mn-cs"/>
              </a:rPr>
              <a:t> Planning Director, to remove some of the recommended changes and conditions. </a:t>
            </a:r>
          </a:p>
          <a:p>
            <a:pPr indent="-228600" defTabSz="914400">
              <a:buFont typeface="Arial" panose="020B0604020202020204" pitchFamily="34" charset="0"/>
              <a:buChar char="•"/>
            </a:pPr>
            <a:r>
              <a:rPr lang="en-US" sz="2000" dirty="0">
                <a:latin typeface="+mn-lt"/>
                <a:ea typeface="+mn-ea"/>
                <a:cs typeface="+mn-cs"/>
              </a:rPr>
              <a:t>Yoko asks John to make those changes.</a:t>
            </a:r>
          </a:p>
          <a:p>
            <a:pPr indent="-228600" defTabSz="914400">
              <a:buFont typeface="Arial" panose="020B0604020202020204" pitchFamily="34" charset="0"/>
              <a:buChar char="•"/>
            </a:pPr>
            <a:r>
              <a:rPr lang="en-US" sz="2000" dirty="0">
                <a:latin typeface="+mn-lt"/>
                <a:ea typeface="+mn-ea"/>
                <a:cs typeface="+mn-cs"/>
              </a:rPr>
              <a:t>John is reluctant to do so since his name is on the report. </a:t>
            </a:r>
          </a:p>
          <a:p>
            <a:pPr indent="-228600" defTabSz="914400">
              <a:buFont typeface="Arial" panose="020B0604020202020204" pitchFamily="34" charset="0"/>
              <a:buChar char="•"/>
            </a:pPr>
            <a:r>
              <a:rPr lang="en-US" sz="2000" dirty="0">
                <a:latin typeface="+mn-lt"/>
                <a:ea typeface="+mn-ea"/>
                <a:cs typeface="+mn-cs"/>
              </a:rPr>
              <a:t>Yoko insists that John makes the requested changes. </a:t>
            </a:r>
          </a:p>
          <a:p>
            <a:pPr indent="-228600" defTabSz="914400">
              <a:buFont typeface="Arial" panose="020B0604020202020204" pitchFamily="34" charset="0"/>
              <a:buChar char="•"/>
            </a:pPr>
            <a:r>
              <a:rPr lang="en-US" sz="2000" dirty="0">
                <a:latin typeface="+mn-lt"/>
                <a:ea typeface="+mn-ea"/>
                <a:cs typeface="+mn-cs"/>
              </a:rPr>
              <a:t>John asks that his name be removed from the report. </a:t>
            </a:r>
          </a:p>
        </p:txBody>
      </p:sp>
      <p:pic>
        <p:nvPicPr>
          <p:cNvPr id="1026" name="Picture 2" descr="Using Staff Reports to Ensure ...">
            <a:extLst>
              <a:ext uri="{FF2B5EF4-FFF2-40B4-BE49-F238E27FC236}">
                <a16:creationId xmlns:a16="http://schemas.microsoft.com/office/drawing/2014/main" id="{F286F66D-086D-A792-742D-69DE5E2EE5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23" r="29303"/>
          <a:stretch/>
        </p:blipFill>
        <p:spPr bwMode="auto">
          <a:xfrm>
            <a:off x="7858538" y="2093976"/>
            <a:ext cx="3758184" cy="409651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Arc 103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46F0035-378F-52CA-943D-EF1C3559F7DF}"/>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prstClr val="black">
                    <a:tint val="75000"/>
                  </a:prstClr>
                </a:solidFill>
                <a:latin typeface="Calibri" panose="020F0502020204030204"/>
                <a:ea typeface="+mn-ea"/>
                <a:cs typeface="+mn-cs"/>
              </a:rPr>
              <a:pPr>
                <a:spcAft>
                  <a:spcPts val="600"/>
                </a:spcAft>
                <a:defRPr/>
              </a:pPr>
              <a:t>27</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5945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9C3A7292-C049-3B4C-6928-0C4C2452F2D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sz="4400" kern="1200">
                <a:solidFill>
                  <a:schemeClr val="tx1"/>
                </a:solidFill>
                <a:latin typeface="+mj-lt"/>
                <a:ea typeface="+mj-ea"/>
                <a:cs typeface="+mj-cs"/>
              </a:rPr>
              <a:t>Scenario 2: Ethical Issues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89C2B80-8126-20A4-B0A7-7D464EC60206}"/>
              </a:ext>
            </a:extLst>
          </p:cNvPr>
          <p:cNvSpPr>
            <a:spLocks noGrp="1"/>
          </p:cNvSpPr>
          <p:nvPr>
            <p:ph type="body" sz="quarter" idx="12"/>
          </p:nvPr>
        </p:nvSpPr>
        <p:spPr>
          <a:xfrm>
            <a:off x="838200" y="1825625"/>
            <a:ext cx="10515600" cy="4351338"/>
          </a:xfrm>
        </p:spPr>
        <p:txBody>
          <a:bodyPr vert="horz" lIns="91440" tIns="45720" rIns="91440" bIns="45720" rtlCol="0">
            <a:normAutofit/>
          </a:bodyPr>
          <a:lstStyle/>
          <a:p>
            <a:pPr marL="0" indent="-228600" defTabSz="914400">
              <a:spcBef>
                <a:spcPts val="800"/>
              </a:spcBef>
              <a:spcAft>
                <a:spcPts val="800"/>
              </a:spcAft>
              <a:buFont typeface="Arial" panose="020B0604020202020204" pitchFamily="34" charset="0"/>
              <a:buChar char="•"/>
            </a:pPr>
            <a:r>
              <a:rPr lang="en-US" sz="2800" b="1" dirty="0">
                <a:latin typeface="+mn-lt"/>
                <a:ea typeface="+mn-ea"/>
                <a:cs typeface="+mn-cs"/>
              </a:rPr>
              <a:t>A.  Aspirational Principles</a:t>
            </a:r>
          </a:p>
          <a:p>
            <a:pPr lvl="1" indent="-228600" defTabSz="914400">
              <a:buFont typeface="Arial" panose="020B0604020202020204" pitchFamily="34" charset="0"/>
              <a:buChar char="•"/>
            </a:pPr>
            <a:r>
              <a:rPr lang="en-US" sz="2400" dirty="0"/>
              <a:t>2.1. Provide </a:t>
            </a:r>
            <a:r>
              <a:rPr lang="en-US" sz="2400" dirty="0">
                <a:solidFill>
                  <a:schemeClr val="accent2"/>
                </a:solidFill>
              </a:rPr>
              <a:t>timely, adequate, clear, accessible, and accurate information </a:t>
            </a:r>
            <a:r>
              <a:rPr lang="en-US" sz="2400" dirty="0"/>
              <a:t>on planning issues to all affected persons, to governmental bodies, to the public, to clients and to decision makers.</a:t>
            </a:r>
          </a:p>
          <a:p>
            <a:pPr lvl="1" indent="-228600" defTabSz="914400">
              <a:buFont typeface="Arial" panose="020B0604020202020204" pitchFamily="34" charset="0"/>
              <a:buChar char="•"/>
            </a:pPr>
            <a:r>
              <a:rPr lang="en-US" sz="2400" dirty="0"/>
              <a:t>2.2. Facilitate the exchange of ideas and ensure that people have the opportunity for </a:t>
            </a:r>
            <a:r>
              <a:rPr lang="en-US" sz="2400" dirty="0">
                <a:solidFill>
                  <a:schemeClr val="accent2"/>
                </a:solidFill>
              </a:rPr>
              <a:t>meaningful, timely, and informed participation </a:t>
            </a:r>
            <a:r>
              <a:rPr lang="en-US" sz="2400" dirty="0"/>
              <a:t>in the development of plans and programs that may affect them.</a:t>
            </a:r>
          </a:p>
          <a:p>
            <a:pPr lvl="1" indent="-228600" defTabSz="914400">
              <a:buFont typeface="Arial" panose="020B0604020202020204" pitchFamily="34" charset="0"/>
              <a:buChar char="•"/>
            </a:pPr>
            <a:r>
              <a:rPr lang="en-US" sz="2400" dirty="0"/>
              <a:t>4.2. Exercise fair, honest, skilled, informed and </a:t>
            </a:r>
            <a:r>
              <a:rPr lang="en-US" sz="2400" dirty="0">
                <a:solidFill>
                  <a:schemeClr val="accent2"/>
                </a:solidFill>
              </a:rPr>
              <a:t>independent professional judgment</a:t>
            </a:r>
            <a:r>
              <a:rPr lang="en-US" sz="2400" dirty="0"/>
              <a:t>.</a:t>
            </a:r>
          </a:p>
        </p:txBody>
      </p:sp>
      <p:sp>
        <p:nvSpPr>
          <p:cNvPr id="5" name="Slide Number Placeholder 4">
            <a:extLst>
              <a:ext uri="{FF2B5EF4-FFF2-40B4-BE49-F238E27FC236}">
                <a16:creationId xmlns:a16="http://schemas.microsoft.com/office/drawing/2014/main" id="{D8C3188B-8D5B-4175-314E-5F4E5821A243}"/>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28</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2903298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C239230-AEDD-7C57-5FD1-6F96C725C131}"/>
              </a:ext>
            </a:extLst>
          </p:cNvPr>
          <p:cNvPicPr>
            <a:picLocks noChangeAspect="1"/>
          </p:cNvPicPr>
          <p:nvPr/>
        </p:nvPicPr>
        <p:blipFill>
          <a:blip r:embed="rId2"/>
          <a:stretch>
            <a:fillRect/>
          </a:stretch>
        </p:blipFill>
        <p:spPr>
          <a:xfrm>
            <a:off x="7402837" y="1652648"/>
            <a:ext cx="4495938" cy="337999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Arc 1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006692D-1BBE-6F33-F00C-21F9C32562F1}"/>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a:solidFill>
                  <a:schemeClr val="tx1"/>
                </a:solidFill>
                <a:latin typeface="+mj-lt"/>
                <a:ea typeface="+mj-ea"/>
                <a:cs typeface="+mj-cs"/>
              </a:rPr>
              <a:t>Scenario 2: Ethical Issues</a:t>
            </a:r>
          </a:p>
        </p:txBody>
      </p:sp>
      <p:sp>
        <p:nvSpPr>
          <p:cNvPr id="2" name="Text Placeholder 1">
            <a:extLst>
              <a:ext uri="{FF2B5EF4-FFF2-40B4-BE49-F238E27FC236}">
                <a16:creationId xmlns:a16="http://schemas.microsoft.com/office/drawing/2014/main" id="{5C03712F-44DF-BFDE-5C56-74C5803C7EF8}"/>
              </a:ext>
            </a:extLst>
          </p:cNvPr>
          <p:cNvSpPr>
            <a:spLocks noGrp="1"/>
          </p:cNvSpPr>
          <p:nvPr>
            <p:ph type="body" sz="quarter" idx="12"/>
          </p:nvPr>
        </p:nvSpPr>
        <p:spPr>
          <a:xfrm>
            <a:off x="838200" y="1805055"/>
            <a:ext cx="6934200" cy="4688342"/>
          </a:xfrm>
        </p:spPr>
        <p:txBody>
          <a:bodyPr vert="horz" lIns="91440" tIns="45720" rIns="91440" bIns="45720" rtlCol="0">
            <a:normAutofit fontScale="85000" lnSpcReduction="20000"/>
          </a:bodyPr>
          <a:lstStyle/>
          <a:p>
            <a:pPr marL="0" marR="0" lvl="0" indent="0" defTabSz="914400" fontAlgn="auto">
              <a:spcBef>
                <a:spcPts val="800"/>
              </a:spcBef>
              <a:spcAft>
                <a:spcPts val="800"/>
              </a:spcAft>
              <a:buClrTx/>
              <a:buSzTx/>
              <a:buNone/>
              <a:tabLst/>
              <a:defRPr/>
            </a:pPr>
            <a:r>
              <a:rPr kumimoji="0" lang="en-US" sz="3000" b="1" i="0" u="none" strike="noStrike" cap="none" spc="0" normalizeH="0" baseline="0" noProof="0" dirty="0">
                <a:ln>
                  <a:noFill/>
                </a:ln>
                <a:effectLst/>
                <a:uLnTx/>
                <a:uFillTx/>
                <a:latin typeface="+mn-lt"/>
                <a:ea typeface="+mn-ea"/>
                <a:cs typeface="+mn-cs"/>
              </a:rPr>
              <a:t>B</a:t>
            </a:r>
            <a:r>
              <a:rPr kumimoji="0" lang="en-US" sz="1700" b="1" i="0" u="none" strike="noStrike" cap="none" spc="0" normalizeH="0" baseline="0" noProof="0" dirty="0">
                <a:ln>
                  <a:noFill/>
                </a:ln>
                <a:effectLst/>
                <a:uLnTx/>
                <a:uFillTx/>
                <a:latin typeface="+mn-lt"/>
                <a:ea typeface="+mn-ea"/>
                <a:cs typeface="+mn-cs"/>
              </a:rPr>
              <a:t>.  </a:t>
            </a:r>
            <a:r>
              <a:rPr kumimoji="0" lang="en-US" sz="2800" b="1" i="0" u="none" strike="noStrike" cap="none" spc="0" normalizeH="0" baseline="0" noProof="0" dirty="0">
                <a:ln>
                  <a:noFill/>
                </a:ln>
                <a:effectLst/>
                <a:uLnTx/>
                <a:uFillTx/>
                <a:latin typeface="+mn-lt"/>
                <a:ea typeface="+mn-ea"/>
                <a:cs typeface="+mn-cs"/>
              </a:rPr>
              <a:t>Code of Conduct</a:t>
            </a:r>
          </a:p>
          <a:p>
            <a:pPr lvl="1" indent="-228600" defTabSz="914400">
              <a:buFont typeface="Arial" panose="020B0604020202020204" pitchFamily="34" charset="0"/>
              <a:buChar char="•"/>
            </a:pPr>
            <a:r>
              <a:rPr lang="en-US" sz="2600" dirty="0"/>
              <a:t>1. We shall not deliberately fail to provide adequate, timely, clear and accurate information on planning issues.</a:t>
            </a:r>
          </a:p>
          <a:p>
            <a:pPr lvl="1" indent="-228600" defTabSz="914400">
              <a:buFont typeface="Arial" panose="020B0604020202020204" pitchFamily="34" charset="0"/>
              <a:buChar char="•"/>
            </a:pPr>
            <a:r>
              <a:rPr lang="en-US" sz="2600" dirty="0"/>
              <a:t>5. We shall not direct or pressure other professionals to make analyses or reach findings not supported by available evidence.</a:t>
            </a:r>
          </a:p>
          <a:p>
            <a:pPr lvl="1" indent="-228600" defTabSz="914400">
              <a:buFont typeface="Arial" panose="020B0604020202020204" pitchFamily="34" charset="0"/>
              <a:buChar char="•"/>
            </a:pPr>
            <a:r>
              <a:rPr lang="en-US" sz="2600" dirty="0"/>
              <a:t>9. As public officials or public employees, we shall not engage in private communications with planning process participants if the discussions relate to a matter over which we have authority to make a binding, final determination.</a:t>
            </a:r>
          </a:p>
          <a:p>
            <a:pPr lvl="1" indent="-228600" defTabSz="914400">
              <a:buFont typeface="Arial" panose="020B0604020202020204" pitchFamily="34" charset="0"/>
              <a:buChar char="•"/>
            </a:pPr>
            <a:r>
              <a:rPr lang="en-US" sz="2600" dirty="0"/>
              <a:t>10. We shall not engage in private communications with decision makers in the planning process in any manner prohibited by law or by agency rules, procedures, or custom</a:t>
            </a:r>
          </a:p>
        </p:txBody>
      </p:sp>
      <p:sp>
        <p:nvSpPr>
          <p:cNvPr id="5" name="Slide Number Placeholder 4">
            <a:extLst>
              <a:ext uri="{FF2B5EF4-FFF2-40B4-BE49-F238E27FC236}">
                <a16:creationId xmlns:a16="http://schemas.microsoft.com/office/drawing/2014/main" id="{30F62050-D1DA-C98F-6F7E-D380938F311D}"/>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29</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2928639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Blog">
            <a:extLst>
              <a:ext uri="{FF2B5EF4-FFF2-40B4-BE49-F238E27FC236}">
                <a16:creationId xmlns:a16="http://schemas.microsoft.com/office/drawing/2014/main" id="{34398CC2-102B-65FC-D872-9B5FF4A21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4491" y="1088571"/>
            <a:ext cx="4513943" cy="451394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itle 2">
            <a:extLst>
              <a:ext uri="{FF2B5EF4-FFF2-40B4-BE49-F238E27FC236}">
                <a16:creationId xmlns:a16="http://schemas.microsoft.com/office/drawing/2014/main" id="{A9E07D51-E82D-4F83-992D-616BB5652077}"/>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Test Question!</a:t>
            </a:r>
          </a:p>
        </p:txBody>
      </p:sp>
      <p:sp>
        <p:nvSpPr>
          <p:cNvPr id="2" name="Text Placeholder 1">
            <a:extLst>
              <a:ext uri="{FF2B5EF4-FFF2-40B4-BE49-F238E27FC236}">
                <a16:creationId xmlns:a16="http://schemas.microsoft.com/office/drawing/2014/main" id="{CBB3FAA6-5F93-BE06-E6D3-B2428AAA6086}"/>
              </a:ext>
            </a:extLst>
          </p:cNvPr>
          <p:cNvSpPr>
            <a:spLocks noGrp="1"/>
          </p:cNvSpPr>
          <p:nvPr>
            <p:ph type="body" sz="quarter" idx="12"/>
          </p:nvPr>
        </p:nvSpPr>
        <p:spPr>
          <a:xfrm>
            <a:off x="838201" y="1984443"/>
            <a:ext cx="5257800" cy="4192520"/>
          </a:xfrm>
        </p:spPr>
        <p:txBody>
          <a:bodyPr vert="horz" lIns="91440" tIns="45720" rIns="91440" bIns="45720" rtlCol="0">
            <a:normAutofit/>
          </a:bodyPr>
          <a:lstStyle/>
          <a:p>
            <a:pPr marR="0" lvl="0" defTabSz="914400" rtl="0" eaLnBrk="1" fontAlgn="auto" latinLnBrk="0" hangingPunct="1">
              <a:lnSpc>
                <a:spcPct val="90000"/>
              </a:lnSpc>
              <a:spcBef>
                <a:spcPts val="800"/>
              </a:spcBef>
              <a:spcAft>
                <a:spcPts val="800"/>
              </a:spcAft>
              <a:buClrTx/>
              <a:buSzTx/>
              <a:tabLst/>
              <a:defRPr/>
            </a:pPr>
            <a:r>
              <a:rPr lang="en-US" sz="3200" dirty="0">
                <a:solidFill>
                  <a:prstClr val="black"/>
                </a:solidFill>
                <a:latin typeface="Aptos" panose="02110004020202020204"/>
                <a:ea typeface="+mn-ea"/>
                <a:cs typeface="+mn-cs"/>
              </a:rPr>
              <a:t>What sector do you work in?</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AEDC6932-42BC-773D-6887-B6A87C1B1E6E}"/>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3</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38248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1" name="Freeform: Shape 308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How to communicate effectively and efficiently | by Azfan Jaffeer |  Increase My Efficiency | Medium">
            <a:extLst>
              <a:ext uri="{FF2B5EF4-FFF2-40B4-BE49-F238E27FC236}">
                <a16:creationId xmlns:a16="http://schemas.microsoft.com/office/drawing/2014/main" id="{2EB5A6DA-9E9A-47E2-D6D1-628E439FDC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1053" y="1354061"/>
            <a:ext cx="4777381" cy="397716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083" name="Arc 308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53E3E75-09BE-2C8B-05EF-BB0523F9E260}"/>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2: Real Life Outcome</a:t>
            </a:r>
          </a:p>
        </p:txBody>
      </p:sp>
      <p:sp>
        <p:nvSpPr>
          <p:cNvPr id="2" name="Text Placeholder 1">
            <a:extLst>
              <a:ext uri="{FF2B5EF4-FFF2-40B4-BE49-F238E27FC236}">
                <a16:creationId xmlns:a16="http://schemas.microsoft.com/office/drawing/2014/main" id="{30E32F9F-BE75-3FB2-EA31-1F95D9FDCA90}"/>
              </a:ext>
            </a:extLst>
          </p:cNvPr>
          <p:cNvSpPr>
            <a:spLocks noGrp="1"/>
          </p:cNvSpPr>
          <p:nvPr>
            <p:ph type="body" sz="quarter" idx="12"/>
          </p:nvPr>
        </p:nvSpPr>
        <p:spPr>
          <a:xfrm>
            <a:off x="838201" y="1984443"/>
            <a:ext cx="5257800" cy="4192520"/>
          </a:xfrm>
        </p:spPr>
        <p:txBody>
          <a:bodyPr vert="horz" lIns="91440" tIns="45720" rIns="91440" bIns="45720" rtlCol="0">
            <a:normAutofit/>
          </a:bodyPr>
          <a:lstStyle/>
          <a:p>
            <a:pPr marL="0" indent="0" defTabSz="914400">
              <a:buNone/>
            </a:pPr>
            <a:r>
              <a:rPr lang="en-US" sz="2200" dirty="0">
                <a:latin typeface="+mn-lt"/>
                <a:ea typeface="+mn-ea"/>
                <a:cs typeface="+mn-cs"/>
              </a:rPr>
              <a:t>Ethics Officer advised John to work with his supervisor to incorporate necessary comments and conditions to the staff report in order to </a:t>
            </a:r>
            <a:r>
              <a:rPr lang="en-US" sz="2200" dirty="0">
                <a:solidFill>
                  <a:schemeClr val="accent2"/>
                </a:solidFill>
                <a:latin typeface="+mn-lt"/>
                <a:ea typeface="+mn-ea"/>
                <a:cs typeface="+mn-cs"/>
              </a:rPr>
              <a:t>accurately address outstanding issues</a:t>
            </a:r>
            <a:r>
              <a:rPr lang="en-US" sz="2200" dirty="0">
                <a:latin typeface="+mn-lt"/>
                <a:ea typeface="+mn-ea"/>
                <a:cs typeface="+mn-cs"/>
              </a:rPr>
              <a:t>. He could also talk to the Town Attorney to express concern regarding potential liability (ADA was one of the issues involved). He could also </a:t>
            </a:r>
            <a:r>
              <a:rPr lang="en-US" sz="2200" dirty="0">
                <a:solidFill>
                  <a:schemeClr val="accent2"/>
                </a:solidFill>
                <a:latin typeface="+mn-lt"/>
                <a:ea typeface="+mn-ea"/>
                <a:cs typeface="+mn-cs"/>
              </a:rPr>
              <a:t>document his actions in a memo to the file</a:t>
            </a:r>
            <a:r>
              <a:rPr lang="en-US" sz="2200" dirty="0">
                <a:latin typeface="+mn-lt"/>
                <a:ea typeface="+mn-ea"/>
                <a:cs typeface="+mn-cs"/>
              </a:rPr>
              <a:t> in case someone filed an ethics complaint against him. Ultimately his name remained on the report but some of his concerns were addressed.</a:t>
            </a:r>
          </a:p>
        </p:txBody>
      </p:sp>
      <p:sp>
        <p:nvSpPr>
          <p:cNvPr id="5" name="Slide Number Placeholder 4">
            <a:extLst>
              <a:ext uri="{FF2B5EF4-FFF2-40B4-BE49-F238E27FC236}">
                <a16:creationId xmlns:a16="http://schemas.microsoft.com/office/drawing/2014/main" id="{7F65AC84-4C44-29CE-F6C4-74C9E3E18928}"/>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30</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968681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reeform: Shape 13">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Blog">
            <a:extLst>
              <a:ext uri="{FF2B5EF4-FFF2-40B4-BE49-F238E27FC236}">
                <a16:creationId xmlns:a16="http://schemas.microsoft.com/office/drawing/2014/main" id="{34398CC2-102B-65FC-D872-9B5FF4A21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4491" y="1088571"/>
            <a:ext cx="4513943" cy="451394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6" name="Arc 15">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9E07D51-E82D-4F83-992D-616BB5652077}"/>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2: Questions</a:t>
            </a:r>
          </a:p>
        </p:txBody>
      </p:sp>
      <p:sp>
        <p:nvSpPr>
          <p:cNvPr id="2" name="Text Placeholder 1">
            <a:extLst>
              <a:ext uri="{FF2B5EF4-FFF2-40B4-BE49-F238E27FC236}">
                <a16:creationId xmlns:a16="http://schemas.microsoft.com/office/drawing/2014/main" id="{CBB3FAA6-5F93-BE06-E6D3-B2428AAA6086}"/>
              </a:ext>
            </a:extLst>
          </p:cNvPr>
          <p:cNvSpPr>
            <a:spLocks noGrp="1"/>
          </p:cNvSpPr>
          <p:nvPr>
            <p:ph type="body" sz="quarter" idx="12"/>
          </p:nvPr>
        </p:nvSpPr>
        <p:spPr>
          <a:xfrm>
            <a:off x="838201" y="1984443"/>
            <a:ext cx="5257800" cy="4192520"/>
          </a:xfrm>
        </p:spPr>
        <p:txBody>
          <a:bodyPr vert="horz" lIns="91440" tIns="45720" rIns="91440" bIns="45720" rtlCol="0">
            <a:normAutofit/>
          </a:bodyPr>
          <a:lstStyle/>
          <a:p>
            <a:pPr indent="-228600" defTabSz="914400">
              <a:buFont typeface="Arial" panose="020B0604020202020204" pitchFamily="34" charset="0"/>
              <a:buChar char="•"/>
            </a:pPr>
            <a:r>
              <a:rPr lang="en-US" sz="2200" dirty="0">
                <a:latin typeface="+mn-lt"/>
                <a:ea typeface="+mn-ea"/>
                <a:cs typeface="+mn-cs"/>
              </a:rPr>
              <a:t>How should John respond if he was given orders by </a:t>
            </a:r>
            <a:r>
              <a:rPr lang="en-US" sz="2200" dirty="0" err="1">
                <a:latin typeface="+mn-lt"/>
                <a:ea typeface="+mn-ea"/>
                <a:cs typeface="+mn-cs"/>
              </a:rPr>
              <a:t>Bluesville’s</a:t>
            </a:r>
            <a:r>
              <a:rPr lang="en-US" sz="2200" dirty="0">
                <a:latin typeface="+mn-lt"/>
                <a:ea typeface="+mn-ea"/>
                <a:cs typeface="+mn-cs"/>
              </a:rPr>
              <a:t> Mayor (not AICP) to change the report with the possibility of losing his job if he did not comply?</a:t>
            </a:r>
          </a:p>
          <a:p>
            <a:pPr indent="-228600" defTabSz="914400">
              <a:buFont typeface="Arial" panose="020B0604020202020204" pitchFamily="34" charset="0"/>
              <a:buChar char="•"/>
            </a:pPr>
            <a:r>
              <a:rPr lang="en-US" sz="2200" dirty="0">
                <a:latin typeface="+mn-lt"/>
                <a:ea typeface="+mn-ea"/>
                <a:cs typeface="+mn-cs"/>
              </a:rPr>
              <a:t>How should John address his concerns if he was a junior level planner without a direct supervisor either because he is a one-person planning department or due to a vacancy at the Planning Director level?</a:t>
            </a:r>
          </a:p>
        </p:txBody>
      </p:sp>
      <p:sp>
        <p:nvSpPr>
          <p:cNvPr id="5" name="Slide Number Placeholder 4">
            <a:extLst>
              <a:ext uri="{FF2B5EF4-FFF2-40B4-BE49-F238E27FC236}">
                <a16:creationId xmlns:a16="http://schemas.microsoft.com/office/drawing/2014/main" id="{AEDC6932-42BC-773D-6887-B6A87C1B1E6E}"/>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31</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77719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F5A6F-9869-FDC0-21ED-8BCA208D9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3504E-D3CD-EFCC-8E19-2187FEBC8B6A}"/>
              </a:ext>
            </a:extLst>
          </p:cNvPr>
          <p:cNvSpPr>
            <a:spLocks noGrp="1"/>
          </p:cNvSpPr>
          <p:nvPr>
            <p:ph type="title"/>
          </p:nvPr>
        </p:nvSpPr>
        <p:spPr>
          <a:xfrm>
            <a:off x="1524003" y="1999615"/>
            <a:ext cx="9144000" cy="2764028"/>
          </a:xfrm>
        </p:spPr>
        <p:txBody>
          <a:bodyPr vert="horz" wrap="square" lIns="121920" tIns="60960" rIns="121920" bIns="60960" numCol="1" rtlCol="0" anchor="ctr" anchorCtr="0" compatLnSpc="1">
            <a:prstTxWarp prst="textNoShape">
              <a:avLst/>
            </a:prstTxWarp>
            <a:normAutofit/>
          </a:bodyPr>
          <a:lstStyle/>
          <a:p>
            <a:pPr algn="ctr" defTabSz="1219170"/>
            <a:r>
              <a:rPr lang="en-US" sz="4267" b="1" dirty="0">
                <a:latin typeface="Aptos" panose="020B0004020202020204" pitchFamily="34" charset="0"/>
                <a:ea typeface="Verdana" panose="020B0604030504040204" pitchFamily="34" charset="0"/>
                <a:cs typeface="Verdana" panose="020B0604030504040204" pitchFamily="34" charset="0"/>
              </a:rPr>
              <a:t>Scenario 3: Planners as Community Volunteers</a:t>
            </a:r>
          </a:p>
        </p:txBody>
      </p:sp>
      <p:sp>
        <p:nvSpPr>
          <p:cNvPr id="4" name="Slide Number Placeholder 3">
            <a:extLst>
              <a:ext uri="{FF2B5EF4-FFF2-40B4-BE49-F238E27FC236}">
                <a16:creationId xmlns:a16="http://schemas.microsoft.com/office/drawing/2014/main" id="{5F00A851-1B98-AA77-DB7E-057FA583B8C7}"/>
              </a:ext>
            </a:extLst>
          </p:cNvPr>
          <p:cNvSpPr>
            <a:spLocks noGrp="1"/>
          </p:cNvSpPr>
          <p:nvPr>
            <p:ph type="sldNum" sz="quarter" idx="12"/>
          </p:nvPr>
        </p:nvSpPr>
        <p:spPr>
          <a:xfrm>
            <a:off x="10489020" y="6356350"/>
            <a:ext cx="1268817" cy="365125"/>
          </a:xfrm>
        </p:spPr>
        <p:txBody>
          <a:bodyPr vert="horz" lIns="121920" tIns="60960" rIns="121920" bIns="60960" rtlCol="0" anchor="ctr">
            <a:normAutofit/>
          </a:bodyPr>
          <a:lstStyle/>
          <a:p>
            <a:pPr defTabSz="1219170">
              <a:lnSpc>
                <a:spcPct val="90000"/>
              </a:lnSpc>
              <a:spcAft>
                <a:spcPts val="800"/>
              </a:spcAft>
              <a:defRPr/>
            </a:pPr>
            <a:fld id="{B28E449A-C7F9-2F47-A1EE-CDD59FB74316}" type="slidenum">
              <a:rPr lang="en-US" sz="1600">
                <a:solidFill>
                  <a:prstClr val="black">
                    <a:lumMod val="50000"/>
                    <a:lumOff val="50000"/>
                  </a:prstClr>
                </a:solidFill>
                <a:latin typeface="Calibri" panose="020F0502020204030204"/>
              </a:rPr>
              <a:pPr defTabSz="1219170">
                <a:lnSpc>
                  <a:spcPct val="90000"/>
                </a:lnSpc>
                <a:spcAft>
                  <a:spcPts val="800"/>
                </a:spcAft>
                <a:defRPr/>
              </a:pPr>
              <a:t>32</a:t>
            </a:fld>
            <a:endParaRPr lang="en-US" sz="160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1526281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4C11C-F14F-4EAA-8230-635912E405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59A957-AB7D-371C-C75A-56FFF4B75FCE}"/>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pPr defTabSz="914400"/>
            <a:r>
              <a:rPr lang="en-US" sz="5000" dirty="0">
                <a:latin typeface="+mj-lt"/>
                <a:ea typeface="+mj-ea"/>
                <a:cs typeface="+mj-cs"/>
              </a:rPr>
              <a:t>Scenario 3: Planners as Community Volunteers</a:t>
            </a:r>
          </a:p>
        </p:txBody>
      </p:sp>
      <p:sp>
        <p:nvSpPr>
          <p:cNvPr id="2" name="Text Placeholder 1">
            <a:extLst>
              <a:ext uri="{FF2B5EF4-FFF2-40B4-BE49-F238E27FC236}">
                <a16:creationId xmlns:a16="http://schemas.microsoft.com/office/drawing/2014/main" id="{8C32DA3A-6552-3854-3410-CF9CFDA113EA}"/>
              </a:ext>
            </a:extLst>
          </p:cNvPr>
          <p:cNvSpPr>
            <a:spLocks noGrp="1"/>
          </p:cNvSpPr>
          <p:nvPr>
            <p:ph type="body" sz="quarter" idx="12"/>
          </p:nvPr>
        </p:nvSpPr>
        <p:spPr>
          <a:xfrm>
            <a:off x="572493" y="2071316"/>
            <a:ext cx="6713552" cy="4119172"/>
          </a:xfrm>
        </p:spPr>
        <p:txBody>
          <a:bodyPr vert="horz" lIns="91440" tIns="45720" rIns="91440" bIns="45720" rtlCol="0" anchor="t">
            <a:normAutofit/>
          </a:bodyPr>
          <a:lstStyle/>
          <a:p>
            <a:pPr indent="-228600" defTabSz="914400">
              <a:buFont typeface="Arial" panose="020B0604020202020204" pitchFamily="34" charset="0"/>
              <a:buChar char="•"/>
            </a:pPr>
            <a:r>
              <a:rPr lang="en-US" sz="2400" dirty="0">
                <a:latin typeface="+mn-lt"/>
                <a:ea typeface="+mn-ea"/>
                <a:cs typeface="+mn-cs"/>
              </a:rPr>
              <a:t>Catherine, AICP, lives in the City of Bauer where she is a planner.  She has been asked by the mayor to serve on the Habitat for Humanity Affordable Housing Committee as a city representative.</a:t>
            </a:r>
          </a:p>
          <a:p>
            <a:pPr indent="-228600" defTabSz="914400">
              <a:buFont typeface="Arial" panose="020B0604020202020204" pitchFamily="34" charset="0"/>
              <a:buChar char="•"/>
            </a:pPr>
            <a:r>
              <a:rPr lang="en-US" sz="2400" dirty="0">
                <a:latin typeface="+mn-lt"/>
                <a:ea typeface="+mn-ea"/>
                <a:cs typeface="+mn-cs"/>
              </a:rPr>
              <a:t>Ethel, AICP, lives and works for the City of </a:t>
            </a:r>
            <a:r>
              <a:rPr lang="en-US" sz="2400" dirty="0" err="1">
                <a:latin typeface="+mn-lt"/>
                <a:ea typeface="+mn-ea"/>
                <a:cs typeface="+mn-cs"/>
              </a:rPr>
              <a:t>Elmerwoods</a:t>
            </a:r>
            <a:r>
              <a:rPr lang="en-US" sz="2400" dirty="0">
                <a:latin typeface="+mn-lt"/>
                <a:ea typeface="+mn-ea"/>
                <a:cs typeface="+mn-cs"/>
              </a:rPr>
              <a:t> and is concerned about a zoning proposal regarding setbacks and dimensional requirements being presented at a public hearing in her neighborhood.</a:t>
            </a:r>
          </a:p>
        </p:txBody>
      </p:sp>
      <p:sp>
        <p:nvSpPr>
          <p:cNvPr id="5" name="Slide Number Placeholder 4">
            <a:extLst>
              <a:ext uri="{FF2B5EF4-FFF2-40B4-BE49-F238E27FC236}">
                <a16:creationId xmlns:a16="http://schemas.microsoft.com/office/drawing/2014/main" id="{1CB58514-447F-6212-1C4B-52A94C74A9A4}"/>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prstClr val="black">
                    <a:tint val="75000"/>
                  </a:prstClr>
                </a:solidFill>
                <a:latin typeface="Calibri" panose="020F0502020204030204"/>
                <a:ea typeface="+mn-ea"/>
                <a:cs typeface="+mn-cs"/>
              </a:rPr>
              <a:pPr>
                <a:spcAft>
                  <a:spcPts val="600"/>
                </a:spcAft>
                <a:defRPr/>
              </a:pPr>
              <a:t>33</a:t>
            </a:fld>
            <a:endParaRPr lang="en-US">
              <a:solidFill>
                <a:prstClr val="black">
                  <a:tint val="75000"/>
                </a:prstClr>
              </a:solidFill>
              <a:latin typeface="Calibri" panose="020F0502020204030204"/>
              <a:ea typeface="+mn-ea"/>
              <a:cs typeface="+mn-cs"/>
            </a:endParaRPr>
          </a:p>
        </p:txBody>
      </p:sp>
      <p:pic>
        <p:nvPicPr>
          <p:cNvPr id="9218" name="Picture 2" descr="TRTA State Community Volunteer Service Committee">
            <a:extLst>
              <a:ext uri="{FF2B5EF4-FFF2-40B4-BE49-F238E27FC236}">
                <a16:creationId xmlns:a16="http://schemas.microsoft.com/office/drawing/2014/main" id="{6559EFCF-645C-81C8-F981-4AFCF1938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5814" y="2299300"/>
            <a:ext cx="3354077" cy="335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327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0198A-7EDE-6746-C97F-417C25925D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76FB27-BAE7-A1C6-E37C-829F9F56F45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3: Ethical Issues</a:t>
            </a:r>
          </a:p>
        </p:txBody>
      </p:sp>
      <p:sp>
        <p:nvSpPr>
          <p:cNvPr id="2" name="Text Placeholder 1">
            <a:extLst>
              <a:ext uri="{FF2B5EF4-FFF2-40B4-BE49-F238E27FC236}">
                <a16:creationId xmlns:a16="http://schemas.microsoft.com/office/drawing/2014/main" id="{BEA1ABB1-B021-A20F-DC2B-B6B2DD47DE45}"/>
              </a:ext>
            </a:extLst>
          </p:cNvPr>
          <p:cNvSpPr>
            <a:spLocks noGrp="1"/>
          </p:cNvSpPr>
          <p:nvPr>
            <p:ph type="body" sz="quarter" idx="12"/>
          </p:nvPr>
        </p:nvSpPr>
        <p:spPr>
          <a:xfrm>
            <a:off x="838200" y="1825625"/>
            <a:ext cx="10515600" cy="4351338"/>
          </a:xfrm>
        </p:spPr>
        <p:txBody>
          <a:bodyPr vert="horz" lIns="91440" tIns="45720" rIns="91440" bIns="45720" rtlCol="0">
            <a:normAutofit/>
          </a:bodyPr>
          <a:lstStyle/>
          <a:p>
            <a:pPr marL="0" indent="-228600" defTabSz="914400">
              <a:spcBef>
                <a:spcPts val="800"/>
              </a:spcBef>
              <a:spcAft>
                <a:spcPts val="800"/>
              </a:spcAft>
              <a:buFont typeface="Arial" panose="020B0604020202020204" pitchFamily="34" charset="0"/>
              <a:buChar char="•"/>
            </a:pPr>
            <a:r>
              <a:rPr lang="en-US" sz="2800" b="1" dirty="0">
                <a:latin typeface="+mn-lt"/>
                <a:ea typeface="+mn-ea"/>
                <a:cs typeface="+mn-cs"/>
              </a:rPr>
              <a:t>A.  Aspirational Principles</a:t>
            </a:r>
          </a:p>
          <a:p>
            <a:pPr lvl="1" indent="-228600" defTabSz="914400">
              <a:buFont typeface="Arial" panose="020B0604020202020204" pitchFamily="34" charset="0"/>
              <a:buChar char="•"/>
            </a:pPr>
            <a:r>
              <a:rPr lang="en-US" sz="2400" dirty="0"/>
              <a:t>4.2. Exercise fair, honest, skilled, informed and independent professional judgment.</a:t>
            </a:r>
          </a:p>
          <a:p>
            <a:pPr lvl="1" indent="-228600" defTabSz="914400">
              <a:buFont typeface="Arial" panose="020B0604020202020204" pitchFamily="34" charset="0"/>
              <a:buChar char="•"/>
            </a:pPr>
            <a:r>
              <a:rPr lang="en-US" sz="2400" dirty="0"/>
              <a:t>4.5. Avoid a conflict of interest or even the appearance of a conflict in accepting assignments from clients or employers.</a:t>
            </a:r>
          </a:p>
          <a:p>
            <a:pPr lvl="1" indent="-228600" defTabSz="914400">
              <a:buFont typeface="Arial" panose="020B0604020202020204" pitchFamily="34" charset="0"/>
              <a:buChar char="•"/>
            </a:pPr>
            <a:r>
              <a:rPr lang="en-US" sz="2400" dirty="0"/>
              <a:t>4.6 Disclose to the public all personal and pecuniary interests, considered broadly…</a:t>
            </a:r>
          </a:p>
          <a:p>
            <a:pPr lvl="1" indent="-228600" defTabSz="914400">
              <a:buFont typeface="Arial" panose="020B0604020202020204" pitchFamily="34" charset="0"/>
              <a:buChar char="•"/>
            </a:pPr>
            <a:r>
              <a:rPr lang="en-US" sz="2400" dirty="0"/>
              <a:t>5.6. Contribute time and effort to our communities, particularly to those groups lacking in adequate planning resources, through pro bono planning activities.</a:t>
            </a:r>
          </a:p>
        </p:txBody>
      </p:sp>
      <p:sp>
        <p:nvSpPr>
          <p:cNvPr id="5" name="Slide Number Placeholder 4">
            <a:extLst>
              <a:ext uri="{FF2B5EF4-FFF2-40B4-BE49-F238E27FC236}">
                <a16:creationId xmlns:a16="http://schemas.microsoft.com/office/drawing/2014/main" id="{B916E456-22F7-34FD-3F7E-94582DF307C7}"/>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34</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2125804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F66BB-9A67-27FF-C9FE-81DCD458B0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A86813-DA36-8911-14F9-1CEA7A0ACD13}"/>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3: Ethical Issues</a:t>
            </a:r>
          </a:p>
        </p:txBody>
      </p:sp>
      <p:sp>
        <p:nvSpPr>
          <p:cNvPr id="2" name="Text Placeholder 1">
            <a:extLst>
              <a:ext uri="{FF2B5EF4-FFF2-40B4-BE49-F238E27FC236}">
                <a16:creationId xmlns:a16="http://schemas.microsoft.com/office/drawing/2014/main" id="{3A1276A6-FC63-CB3C-5F85-2D0C5B6D4FAC}"/>
              </a:ext>
            </a:extLst>
          </p:cNvPr>
          <p:cNvSpPr>
            <a:spLocks noGrp="1"/>
          </p:cNvSpPr>
          <p:nvPr>
            <p:ph type="body" sz="quarter" idx="12"/>
          </p:nvPr>
        </p:nvSpPr>
        <p:spPr>
          <a:xfrm>
            <a:off x="838200" y="1805055"/>
            <a:ext cx="7543800" cy="4688342"/>
          </a:xfrm>
        </p:spPr>
        <p:txBody>
          <a:bodyPr vert="horz" lIns="91440" tIns="45720" rIns="91440" bIns="45720" rtlCol="0">
            <a:normAutofit/>
          </a:bodyPr>
          <a:lstStyle/>
          <a:p>
            <a:pPr marL="514350" marR="0" lvl="0" indent="-514350" defTabSz="914400" fontAlgn="auto">
              <a:spcBef>
                <a:spcPts val="800"/>
              </a:spcBef>
              <a:spcAft>
                <a:spcPts val="800"/>
              </a:spcAft>
              <a:buClrTx/>
              <a:buSzTx/>
              <a:buAutoNum type="alphaUcPeriod" startAt="2"/>
              <a:tabLst/>
              <a:defRPr/>
            </a:pPr>
            <a:r>
              <a:rPr kumimoji="0" lang="en-US" sz="2800" b="1" i="0" u="none" strike="noStrike" cap="none" spc="0" normalizeH="0" baseline="0" noProof="0" dirty="0">
                <a:ln>
                  <a:noFill/>
                </a:ln>
                <a:effectLst/>
                <a:uLnTx/>
                <a:uFillTx/>
                <a:latin typeface="+mn-lt"/>
                <a:ea typeface="+mn-ea"/>
                <a:cs typeface="+mn-cs"/>
              </a:rPr>
              <a:t>Code of Conduct</a:t>
            </a:r>
          </a:p>
          <a:p>
            <a:pPr lvl="1" defTabSz="914400" fontAlgn="auto">
              <a:spcBef>
                <a:spcPts val="800"/>
              </a:spcBef>
              <a:spcAft>
                <a:spcPts val="800"/>
              </a:spcAft>
              <a:defRPr/>
            </a:pPr>
            <a:r>
              <a:rPr lang="en-US" sz="2200" dirty="0"/>
              <a:t>7. We shall not, as public officials or employees, accept from anyone other than our public employer any compensation, commission, rebate, or other advantage that may be perceived as related to public office or employment.</a:t>
            </a:r>
          </a:p>
          <a:p>
            <a:pPr lvl="1" defTabSz="914400" fontAlgn="auto">
              <a:spcBef>
                <a:spcPts val="800"/>
              </a:spcBef>
              <a:spcAft>
                <a:spcPts val="800"/>
              </a:spcAft>
              <a:defRPr/>
            </a:pPr>
            <a:r>
              <a:rPr lang="en-US" sz="2200" dirty="0"/>
              <a:t>17. We shall not fail to disclose the interests of our client or employer when participating in the planning process.</a:t>
            </a:r>
          </a:p>
          <a:p>
            <a:pPr lvl="1" defTabSz="914400" fontAlgn="auto">
              <a:spcBef>
                <a:spcPts val="800"/>
              </a:spcBef>
              <a:spcAft>
                <a:spcPts val="800"/>
              </a:spcAft>
              <a:defRPr/>
            </a:pPr>
            <a:endParaRPr kumimoji="0" lang="en-US" sz="2733" i="0" u="none" strike="noStrike" cap="none" spc="0" normalizeH="0" baseline="0" noProof="0" dirty="0">
              <a:ln>
                <a:noFill/>
              </a:ln>
              <a:effectLst/>
              <a:uLnTx/>
              <a:uFillTx/>
              <a:latin typeface="+mn-lt"/>
              <a:ea typeface="+mn-ea"/>
              <a:cs typeface="+mn-cs"/>
            </a:endParaRPr>
          </a:p>
        </p:txBody>
      </p:sp>
      <p:sp>
        <p:nvSpPr>
          <p:cNvPr id="5" name="Slide Number Placeholder 4">
            <a:extLst>
              <a:ext uri="{FF2B5EF4-FFF2-40B4-BE49-F238E27FC236}">
                <a16:creationId xmlns:a16="http://schemas.microsoft.com/office/drawing/2014/main" id="{EDADF82A-3FF2-589C-43D2-424083740CCB}"/>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35</a:t>
            </a:fld>
            <a:endParaRPr lang="en-US">
              <a:solidFill>
                <a:schemeClr val="tx1">
                  <a:tint val="75000"/>
                </a:schemeClr>
              </a:solidFill>
              <a:latin typeface="+mn-lt"/>
              <a:ea typeface="+mn-ea"/>
              <a:cs typeface="+mn-cs"/>
            </a:endParaRPr>
          </a:p>
        </p:txBody>
      </p:sp>
      <p:pic>
        <p:nvPicPr>
          <p:cNvPr id="13314" name="Picture 2" descr="800+ Conflict Of Interest Stock Illustrations, Royalty-Free Vector Graphics  &amp; Clip Art - iStock | Conflict of interest business, Conflict, Corruption">
            <a:extLst>
              <a:ext uri="{FF2B5EF4-FFF2-40B4-BE49-F238E27FC236}">
                <a16:creationId xmlns:a16="http://schemas.microsoft.com/office/drawing/2014/main" id="{D86025BB-E0BA-8864-5EDC-0C2735F9C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6473" y="2123564"/>
            <a:ext cx="38862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505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Blog">
            <a:extLst>
              <a:ext uri="{FF2B5EF4-FFF2-40B4-BE49-F238E27FC236}">
                <a16:creationId xmlns:a16="http://schemas.microsoft.com/office/drawing/2014/main" id="{34398CC2-102B-65FC-D872-9B5FF4A21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4491" y="1088571"/>
            <a:ext cx="4513943" cy="451394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itle 2">
            <a:extLst>
              <a:ext uri="{FF2B5EF4-FFF2-40B4-BE49-F238E27FC236}">
                <a16:creationId xmlns:a16="http://schemas.microsoft.com/office/drawing/2014/main" id="{A9E07D51-E82D-4F83-992D-616BB5652077}"/>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3: Questions</a:t>
            </a:r>
          </a:p>
        </p:txBody>
      </p:sp>
      <p:sp>
        <p:nvSpPr>
          <p:cNvPr id="2" name="Text Placeholder 1">
            <a:extLst>
              <a:ext uri="{FF2B5EF4-FFF2-40B4-BE49-F238E27FC236}">
                <a16:creationId xmlns:a16="http://schemas.microsoft.com/office/drawing/2014/main" id="{CBB3FAA6-5F93-BE06-E6D3-B2428AAA6086}"/>
              </a:ext>
            </a:extLst>
          </p:cNvPr>
          <p:cNvSpPr>
            <a:spLocks noGrp="1"/>
          </p:cNvSpPr>
          <p:nvPr>
            <p:ph type="body" sz="quarter" idx="12"/>
          </p:nvPr>
        </p:nvSpPr>
        <p:spPr>
          <a:xfrm>
            <a:off x="838201" y="1984443"/>
            <a:ext cx="5257800" cy="4192520"/>
          </a:xfrm>
        </p:spPr>
        <p:txBody>
          <a:bodyPr vert="horz" lIns="91440" tIns="45720" rIns="91440" bIns="45720" rtlCol="0">
            <a:normAutofit/>
          </a:bodyPr>
          <a:lstStyle/>
          <a:p>
            <a:pPr indent="-228600" defTabSz="914400">
              <a:buFont typeface="Arial" panose="020B0604020202020204" pitchFamily="34" charset="0"/>
              <a:buChar char="•"/>
            </a:pPr>
            <a:r>
              <a:rPr lang="en-US" sz="2800" dirty="0">
                <a:latin typeface="+mn-lt"/>
                <a:ea typeface="+mn-ea"/>
                <a:cs typeface="+mn-cs"/>
              </a:rPr>
              <a:t>Should Catherine accept an appointment to the affordable housing committee?</a:t>
            </a:r>
          </a:p>
        </p:txBody>
      </p:sp>
      <p:sp>
        <p:nvSpPr>
          <p:cNvPr id="5" name="Slide Number Placeholder 4">
            <a:extLst>
              <a:ext uri="{FF2B5EF4-FFF2-40B4-BE49-F238E27FC236}">
                <a16:creationId xmlns:a16="http://schemas.microsoft.com/office/drawing/2014/main" id="{AEDC6932-42BC-773D-6887-B6A87C1B1E6E}"/>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36</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3106462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Blog">
            <a:extLst>
              <a:ext uri="{FF2B5EF4-FFF2-40B4-BE49-F238E27FC236}">
                <a16:creationId xmlns:a16="http://schemas.microsoft.com/office/drawing/2014/main" id="{34398CC2-102B-65FC-D872-9B5FF4A21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4491" y="1088571"/>
            <a:ext cx="4513943" cy="451394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itle 2">
            <a:extLst>
              <a:ext uri="{FF2B5EF4-FFF2-40B4-BE49-F238E27FC236}">
                <a16:creationId xmlns:a16="http://schemas.microsoft.com/office/drawing/2014/main" id="{A9E07D51-E82D-4F83-992D-616BB5652077}"/>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3: Questions</a:t>
            </a:r>
          </a:p>
        </p:txBody>
      </p:sp>
      <p:sp>
        <p:nvSpPr>
          <p:cNvPr id="2" name="Text Placeholder 1">
            <a:extLst>
              <a:ext uri="{FF2B5EF4-FFF2-40B4-BE49-F238E27FC236}">
                <a16:creationId xmlns:a16="http://schemas.microsoft.com/office/drawing/2014/main" id="{CBB3FAA6-5F93-BE06-E6D3-B2428AAA6086}"/>
              </a:ext>
            </a:extLst>
          </p:cNvPr>
          <p:cNvSpPr>
            <a:spLocks noGrp="1"/>
          </p:cNvSpPr>
          <p:nvPr>
            <p:ph type="body" sz="quarter" idx="12"/>
          </p:nvPr>
        </p:nvSpPr>
        <p:spPr>
          <a:xfrm>
            <a:off x="838201" y="1984443"/>
            <a:ext cx="5257800" cy="4192520"/>
          </a:xfrm>
        </p:spPr>
        <p:txBody>
          <a:bodyPr vert="horz" lIns="91440" tIns="45720" rIns="91440" bIns="45720" rtlCol="0">
            <a:normAutofit/>
          </a:bodyPr>
          <a:lstStyle/>
          <a:p>
            <a:pPr indent="-228600" defTabSz="914400">
              <a:buFont typeface="Arial" panose="020B0604020202020204" pitchFamily="34" charset="0"/>
              <a:buChar char="•"/>
            </a:pPr>
            <a:r>
              <a:rPr lang="en-US" sz="2800" dirty="0">
                <a:latin typeface="+mn-lt"/>
                <a:ea typeface="+mn-ea"/>
                <a:cs typeface="+mn-cs"/>
              </a:rPr>
              <a:t>Should Ethel comment on the zoning proposal at the public hearing in her town?</a:t>
            </a:r>
          </a:p>
        </p:txBody>
      </p:sp>
      <p:sp>
        <p:nvSpPr>
          <p:cNvPr id="5" name="Slide Number Placeholder 4">
            <a:extLst>
              <a:ext uri="{FF2B5EF4-FFF2-40B4-BE49-F238E27FC236}">
                <a16:creationId xmlns:a16="http://schemas.microsoft.com/office/drawing/2014/main" id="{AEDC6932-42BC-773D-6887-B6A87C1B1E6E}"/>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37</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1646147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56035-85DE-9F07-0699-06838361263F}"/>
            </a:ext>
          </a:extLst>
        </p:cNvPr>
        <p:cNvGrpSpPr/>
        <p:nvPr/>
      </p:nvGrpSpPr>
      <p:grpSpPr>
        <a:xfrm>
          <a:off x="0" y="0"/>
          <a:ext cx="0" cy="0"/>
          <a:chOff x="0" y="0"/>
          <a:chExt cx="0" cy="0"/>
        </a:xfrm>
      </p:grpSpPr>
      <p:pic>
        <p:nvPicPr>
          <p:cNvPr id="4" name="Picture 2" descr="December | 2019 | Speakers' Corner, Sydney.">
            <a:extLst>
              <a:ext uri="{FF2B5EF4-FFF2-40B4-BE49-F238E27FC236}">
                <a16:creationId xmlns:a16="http://schemas.microsoft.com/office/drawing/2014/main" id="{9224D481-0798-4C99-94F1-85E21827B8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30446" y="1558627"/>
            <a:ext cx="4777381" cy="357842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AA22EFD-B8A0-2CE4-DEFB-975E7FEFDB76}"/>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3: Real Life Outcome</a:t>
            </a:r>
          </a:p>
        </p:txBody>
      </p:sp>
      <p:sp>
        <p:nvSpPr>
          <p:cNvPr id="2" name="Text Placeholder 1">
            <a:extLst>
              <a:ext uri="{FF2B5EF4-FFF2-40B4-BE49-F238E27FC236}">
                <a16:creationId xmlns:a16="http://schemas.microsoft.com/office/drawing/2014/main" id="{4870EEF5-6FD3-A3B4-B892-5609B69BCD8F}"/>
              </a:ext>
            </a:extLst>
          </p:cNvPr>
          <p:cNvSpPr>
            <a:spLocks noGrp="1"/>
          </p:cNvSpPr>
          <p:nvPr>
            <p:ph type="body" sz="quarter" idx="12"/>
          </p:nvPr>
        </p:nvSpPr>
        <p:spPr>
          <a:xfrm>
            <a:off x="838201" y="1984443"/>
            <a:ext cx="6008072" cy="4192520"/>
          </a:xfrm>
        </p:spPr>
        <p:txBody>
          <a:bodyPr vert="horz" lIns="91440" tIns="45720" rIns="91440" bIns="45720" rtlCol="0">
            <a:noAutofit/>
          </a:bodyPr>
          <a:lstStyle/>
          <a:p>
            <a:pPr marL="0" indent="0" defTabSz="914400">
              <a:buNone/>
            </a:pPr>
            <a:r>
              <a:rPr lang="en-US" sz="2200" dirty="0">
                <a:latin typeface="+mn-lt"/>
                <a:ea typeface="+mn-ea"/>
                <a:cs typeface="+mn-cs"/>
              </a:rPr>
              <a:t>The Ethics Officer advised:</a:t>
            </a:r>
          </a:p>
          <a:p>
            <a:pPr defTabSz="914400"/>
            <a:r>
              <a:rPr lang="en-US" sz="2200" dirty="0">
                <a:latin typeface="+mn-lt"/>
                <a:ea typeface="+mn-ea"/>
                <a:cs typeface="+mn-cs"/>
              </a:rPr>
              <a:t>Catherine, AICP, that her appointment to the affordable housing committee was acceptable with </a:t>
            </a:r>
            <a:r>
              <a:rPr lang="en-US" sz="2200" dirty="0">
                <a:solidFill>
                  <a:schemeClr val="accent2"/>
                </a:solidFill>
                <a:latin typeface="+mn-lt"/>
                <a:ea typeface="+mn-ea"/>
                <a:cs typeface="+mn-cs"/>
              </a:rPr>
              <a:t>proper written disclosure </a:t>
            </a:r>
            <a:r>
              <a:rPr lang="en-US" sz="2200" dirty="0">
                <a:latin typeface="+mn-lt"/>
                <a:ea typeface="+mn-ea"/>
                <a:cs typeface="+mn-cs"/>
              </a:rPr>
              <a:t>when applicable and </a:t>
            </a:r>
            <a:r>
              <a:rPr lang="en-US" sz="2200" dirty="0">
                <a:solidFill>
                  <a:schemeClr val="accent2"/>
                </a:solidFill>
                <a:latin typeface="+mn-lt"/>
                <a:ea typeface="+mn-ea"/>
                <a:cs typeface="+mn-cs"/>
              </a:rPr>
              <a:t>recusal when there is a conflict with a project she is working on </a:t>
            </a:r>
            <a:r>
              <a:rPr lang="en-US" sz="2200" dirty="0">
                <a:latin typeface="+mn-lt"/>
                <a:ea typeface="+mn-ea"/>
                <a:cs typeface="+mn-cs"/>
              </a:rPr>
              <a:t>for the city.</a:t>
            </a:r>
          </a:p>
          <a:p>
            <a:pPr defTabSz="914400"/>
            <a:r>
              <a:rPr lang="en-US" sz="2200" dirty="0">
                <a:latin typeface="+mn-lt"/>
                <a:ea typeface="+mn-ea"/>
                <a:cs typeface="+mn-cs"/>
              </a:rPr>
              <a:t>Ethel that it was best to </a:t>
            </a:r>
            <a:r>
              <a:rPr lang="en-US" sz="2200" dirty="0">
                <a:solidFill>
                  <a:schemeClr val="accent2"/>
                </a:solidFill>
                <a:latin typeface="+mn-lt"/>
                <a:ea typeface="+mn-ea"/>
                <a:cs typeface="+mn-cs"/>
              </a:rPr>
              <a:t>avoid commenting on the proposal </a:t>
            </a:r>
            <a:r>
              <a:rPr lang="en-US" sz="2200" dirty="0">
                <a:latin typeface="+mn-lt"/>
                <a:ea typeface="+mn-ea"/>
                <a:cs typeface="+mn-cs"/>
              </a:rPr>
              <a:t>especially if she is involved in the process.  Planners are also residents of their communities so if there is a </a:t>
            </a:r>
            <a:r>
              <a:rPr lang="en-US" sz="2200" dirty="0">
                <a:solidFill>
                  <a:schemeClr val="accent2"/>
                </a:solidFill>
                <a:latin typeface="+mn-lt"/>
                <a:ea typeface="+mn-ea"/>
                <a:cs typeface="+mn-cs"/>
              </a:rPr>
              <a:t>disclosure and approval from her supervisor</a:t>
            </a:r>
            <a:r>
              <a:rPr lang="en-US" sz="2200" dirty="0">
                <a:latin typeface="+mn-lt"/>
                <a:ea typeface="+mn-ea"/>
                <a:cs typeface="+mn-cs"/>
              </a:rPr>
              <a:t>, she might be allowed to speak but should disclose her position at the outset.</a:t>
            </a:r>
          </a:p>
        </p:txBody>
      </p:sp>
      <p:sp>
        <p:nvSpPr>
          <p:cNvPr id="5" name="Slide Number Placeholder 4">
            <a:extLst>
              <a:ext uri="{FF2B5EF4-FFF2-40B4-BE49-F238E27FC236}">
                <a16:creationId xmlns:a16="http://schemas.microsoft.com/office/drawing/2014/main" id="{6EA5ECD5-734C-BD29-A50E-9516DDA156BC}"/>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38</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3496664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7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1"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9834B2-7831-5CCE-89F2-24685CF1759E}"/>
              </a:ext>
            </a:extLst>
          </p:cNvPr>
          <p:cNvSpPr>
            <a:spLocks noGrp="1"/>
          </p:cNvSpPr>
          <p:nvPr>
            <p:ph type="title"/>
          </p:nvPr>
        </p:nvSpPr>
        <p:spPr>
          <a:xfrm>
            <a:off x="1524003" y="1999615"/>
            <a:ext cx="9144000" cy="2764028"/>
          </a:xfrm>
        </p:spPr>
        <p:txBody>
          <a:bodyPr vert="horz" wrap="square" lIns="121920" tIns="60960" rIns="121920" bIns="60960" numCol="1" rtlCol="0" anchor="ctr" anchorCtr="0" compatLnSpc="1">
            <a:prstTxWarp prst="textNoShape">
              <a:avLst/>
            </a:prstTxWarp>
            <a:normAutofit/>
          </a:bodyPr>
          <a:lstStyle/>
          <a:p>
            <a:pPr algn="ctr" defTabSz="1219170"/>
            <a:r>
              <a:rPr lang="en-US" sz="4267" b="1" dirty="0">
                <a:latin typeface="Aptos" panose="020B0004020202020204" pitchFamily="34" charset="0"/>
                <a:ea typeface="Verdana" panose="020B0604030504040204" pitchFamily="34" charset="0"/>
                <a:cs typeface="Verdana" panose="020B0604030504040204" pitchFamily="34" charset="0"/>
              </a:rPr>
              <a:t>Scenario 4: Gentrification vs. NIMBY</a:t>
            </a:r>
            <a:br>
              <a:rPr lang="en-US" sz="4267" b="1" dirty="0">
                <a:latin typeface="Aptos" panose="020B0004020202020204" pitchFamily="34" charset="0"/>
                <a:ea typeface="Verdana" panose="020B0604030504040204" pitchFamily="34" charset="0"/>
                <a:cs typeface="Verdana" panose="020B0604030504040204" pitchFamily="34" charset="0"/>
              </a:rPr>
            </a:br>
            <a:endParaRPr lang="en-US" sz="4267" b="1" dirty="0">
              <a:latin typeface="Aptos" panose="020B000402020202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5"/>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E4ADC36-EC90-FB23-0050-82244E00E3A0}"/>
              </a:ext>
            </a:extLst>
          </p:cNvPr>
          <p:cNvSpPr>
            <a:spLocks noGrp="1"/>
          </p:cNvSpPr>
          <p:nvPr>
            <p:ph type="sldNum" sz="quarter" idx="12"/>
          </p:nvPr>
        </p:nvSpPr>
        <p:spPr>
          <a:xfrm>
            <a:off x="10489020" y="6356350"/>
            <a:ext cx="1268817" cy="365125"/>
          </a:xfrm>
        </p:spPr>
        <p:txBody>
          <a:bodyPr vert="horz" lIns="121920" tIns="60960" rIns="121920" bIns="60960" rtlCol="0" anchor="ctr">
            <a:normAutofit/>
          </a:bodyPr>
          <a:lstStyle/>
          <a:p>
            <a:pPr marL="0" marR="0" lvl="0" indent="0" algn="r" defTabSz="1219170" rtl="0" eaLnBrk="1" fontAlgn="auto" latinLnBrk="0" hangingPunct="1">
              <a:lnSpc>
                <a:spcPct val="90000"/>
              </a:lnSpc>
              <a:spcBef>
                <a:spcPts val="0"/>
              </a:spcBef>
              <a:spcAft>
                <a:spcPts val="800"/>
              </a:spcAft>
              <a:buClrTx/>
              <a:buSzTx/>
              <a:buFontTx/>
              <a:buNone/>
              <a:tabLst/>
              <a:defRPr/>
            </a:pPr>
            <a:fld id="{B28E449A-C7F9-2F47-A1EE-CDD59FB74316}" type="slidenum">
              <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1219170" rtl="0" eaLnBrk="1" fontAlgn="auto" latinLnBrk="0" hangingPunct="1">
                <a:lnSpc>
                  <a:spcPct val="90000"/>
                </a:lnSpc>
                <a:spcBef>
                  <a:spcPts val="0"/>
                </a:spcBef>
                <a:spcAft>
                  <a:spcPts val="800"/>
                </a:spcAft>
                <a:buClrTx/>
                <a:buSzTx/>
                <a:buFontTx/>
                <a:buNone/>
                <a:tabLst/>
                <a:defRPr/>
              </a:pPr>
              <a:t>39</a:t>
            </a:fld>
            <a:endParaRPr kumimoji="0" lang="en-US"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37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5"/>
          <p:cNvSpPr txBox="1">
            <a:spLocks noChangeArrowheads="1"/>
          </p:cNvSpPr>
          <p:nvPr/>
        </p:nvSpPr>
        <p:spPr bwMode="auto">
          <a:xfrm>
            <a:off x="488952" y="857252"/>
            <a:ext cx="6659033" cy="505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charset="0"/>
              </a:defRPr>
            </a:lvl1pPr>
            <a:lvl2pPr marL="742950" indent="-285750">
              <a:defRPr sz="1300">
                <a:solidFill>
                  <a:schemeClr val="tx1"/>
                </a:solidFill>
                <a:latin typeface="Calibri" charset="0"/>
              </a:defRPr>
            </a:lvl2pPr>
            <a:lvl3pPr marL="1143000" indent="-228600">
              <a:defRPr sz="1300">
                <a:solidFill>
                  <a:schemeClr val="tx1"/>
                </a:solidFill>
                <a:latin typeface="Calibri" charset="0"/>
              </a:defRPr>
            </a:lvl3pPr>
            <a:lvl4pPr marL="1600200" indent="-228600">
              <a:defRPr sz="1300">
                <a:solidFill>
                  <a:schemeClr val="tx1"/>
                </a:solidFill>
                <a:latin typeface="Calibri" charset="0"/>
              </a:defRPr>
            </a:lvl4pPr>
            <a:lvl5pPr marL="2057400" indent="-228600">
              <a:defRPr sz="1300">
                <a:solidFill>
                  <a:schemeClr val="tx1"/>
                </a:solidFill>
                <a:latin typeface="Calibri" charset="0"/>
              </a:defRPr>
            </a:lvl5pPr>
            <a:lvl6pPr marL="2514600" indent="-228600" defTabSz="685800" fontAlgn="base">
              <a:spcBef>
                <a:spcPct val="0"/>
              </a:spcBef>
              <a:spcAft>
                <a:spcPct val="0"/>
              </a:spcAft>
              <a:defRPr sz="1300">
                <a:solidFill>
                  <a:schemeClr val="tx1"/>
                </a:solidFill>
                <a:latin typeface="Calibri" charset="0"/>
              </a:defRPr>
            </a:lvl6pPr>
            <a:lvl7pPr marL="2971800" indent="-228600" defTabSz="685800" fontAlgn="base">
              <a:spcBef>
                <a:spcPct val="0"/>
              </a:spcBef>
              <a:spcAft>
                <a:spcPct val="0"/>
              </a:spcAft>
              <a:defRPr sz="1300">
                <a:solidFill>
                  <a:schemeClr val="tx1"/>
                </a:solidFill>
                <a:latin typeface="Calibri" charset="0"/>
              </a:defRPr>
            </a:lvl7pPr>
            <a:lvl8pPr marL="3429000" indent="-228600" defTabSz="685800" fontAlgn="base">
              <a:spcBef>
                <a:spcPct val="0"/>
              </a:spcBef>
              <a:spcAft>
                <a:spcPct val="0"/>
              </a:spcAft>
              <a:defRPr sz="1300">
                <a:solidFill>
                  <a:schemeClr val="tx1"/>
                </a:solidFill>
                <a:latin typeface="Calibri" charset="0"/>
              </a:defRPr>
            </a:lvl8pPr>
            <a:lvl9pPr marL="3886200" indent="-228600" defTabSz="685800" fontAlgn="base">
              <a:spcBef>
                <a:spcPct val="0"/>
              </a:spcBef>
              <a:spcAft>
                <a:spcPct val="0"/>
              </a:spcAft>
              <a:defRPr sz="1300">
                <a:solidFill>
                  <a:schemeClr val="tx1"/>
                </a:solidFill>
                <a:latin typeface="Calibri" charset="0"/>
              </a:defRPr>
            </a:lvl9pPr>
          </a:lstStyle>
          <a:p>
            <a:pPr defTabSz="914377" fontAlgn="base">
              <a:spcBef>
                <a:spcPct val="0"/>
              </a:spcBef>
              <a:spcAft>
                <a:spcPct val="0"/>
              </a:spcAft>
            </a:pPr>
            <a:r>
              <a:rPr lang="en-US" altLang="en-US" sz="4267" b="1" dirty="0">
                <a:solidFill>
                  <a:prstClr val="black"/>
                </a:solidFill>
                <a:latin typeface="Aptos" panose="020B0004020202020204" pitchFamily="34" charset="0"/>
                <a:ea typeface="Verdana" charset="0"/>
                <a:cs typeface="Verdana" charset="0"/>
              </a:rPr>
              <a:t>Disclaimer</a:t>
            </a:r>
          </a:p>
          <a:p>
            <a:pPr defTabSz="914377" fontAlgn="base">
              <a:spcBef>
                <a:spcPct val="0"/>
              </a:spcBef>
              <a:spcAft>
                <a:spcPct val="0"/>
              </a:spcAft>
            </a:pPr>
            <a:endParaRPr lang="en-US" altLang="en-US" sz="1867" dirty="0">
              <a:solidFill>
                <a:prstClr val="black"/>
              </a:solidFill>
              <a:latin typeface="Aptos" panose="020B0004020202020204" pitchFamily="34" charset="0"/>
              <a:ea typeface="Verdana" charset="0"/>
              <a:cs typeface="Verdana" charset="0"/>
            </a:endParaRPr>
          </a:p>
          <a:p>
            <a:pPr defTabSz="914377" fontAlgn="base">
              <a:spcBef>
                <a:spcPct val="0"/>
              </a:spcBef>
              <a:spcAft>
                <a:spcPct val="0"/>
              </a:spcAft>
            </a:pPr>
            <a:r>
              <a:rPr lang="en-US" altLang="en-US" sz="1867" dirty="0">
                <a:solidFill>
                  <a:prstClr val="black"/>
                </a:solidFill>
                <a:latin typeface="Aptos" panose="020B0004020202020204" pitchFamily="34" charset="0"/>
                <a:ea typeface="Verdana" charset="0"/>
                <a:cs typeface="Verdana" charset="0"/>
              </a:rPr>
              <a:t>This session has been created to provide general education regarding the </a:t>
            </a:r>
            <a:r>
              <a:rPr lang="en-US" altLang="en-US" sz="1867" i="1" dirty="0">
                <a:solidFill>
                  <a:prstClr val="black"/>
                </a:solidFill>
                <a:latin typeface="Aptos" panose="020B0004020202020204" pitchFamily="34" charset="0"/>
                <a:ea typeface="Verdana" charset="0"/>
                <a:cs typeface="Verdana" charset="0"/>
              </a:rPr>
              <a:t>AICP Code of Ethics</a:t>
            </a:r>
            <a:r>
              <a:rPr lang="en-US" altLang="en-US" sz="1867" dirty="0">
                <a:solidFill>
                  <a:prstClr val="black"/>
                </a:solidFill>
                <a:latin typeface="Aptos" panose="020B0004020202020204" pitchFamily="34" charset="0"/>
                <a:ea typeface="Verdana" charset="0"/>
                <a:cs typeface="Verdana" charset="0"/>
              </a:rPr>
              <a:t>. </a:t>
            </a:r>
          </a:p>
          <a:p>
            <a:pPr defTabSz="914377" fontAlgn="base">
              <a:spcBef>
                <a:spcPct val="0"/>
              </a:spcBef>
              <a:spcAft>
                <a:spcPct val="0"/>
              </a:spcAft>
            </a:pPr>
            <a:endParaRPr lang="en-US" altLang="en-US" sz="1867" dirty="0">
              <a:solidFill>
                <a:prstClr val="black"/>
              </a:solidFill>
              <a:latin typeface="Aptos" panose="020B0004020202020204" pitchFamily="34" charset="0"/>
              <a:ea typeface="Verdana" charset="0"/>
              <a:cs typeface="Verdana" charset="0"/>
            </a:endParaRPr>
          </a:p>
          <a:p>
            <a:pPr defTabSz="914377" fontAlgn="base">
              <a:spcBef>
                <a:spcPct val="0"/>
              </a:spcBef>
              <a:spcAft>
                <a:spcPct val="0"/>
              </a:spcAft>
            </a:pPr>
            <a:r>
              <a:rPr lang="en-US" altLang="en-US" sz="1867" dirty="0">
                <a:solidFill>
                  <a:prstClr val="black"/>
                </a:solidFill>
                <a:latin typeface="Aptos" panose="020B0004020202020204" pitchFamily="34" charset="0"/>
                <a:ea typeface="Verdana" charset="0"/>
                <a:cs typeface="Verdana" charset="0"/>
              </a:rPr>
              <a:t>Although ethical scenarios and question-and-answer sessions are an important part of illustrating the application of the Code’s provisions, all certified planners should be aware that only the AICP Ethics Committee is authorized to give formal advice on the propriety of a planner’s proposed conduct. </a:t>
            </a:r>
          </a:p>
          <a:p>
            <a:pPr defTabSz="914377" fontAlgn="base">
              <a:spcBef>
                <a:spcPct val="0"/>
              </a:spcBef>
              <a:spcAft>
                <a:spcPct val="0"/>
              </a:spcAft>
            </a:pPr>
            <a:endParaRPr lang="en-US" altLang="en-US" sz="1867" dirty="0">
              <a:solidFill>
                <a:prstClr val="black"/>
              </a:solidFill>
              <a:latin typeface="Aptos" panose="020B0004020202020204" pitchFamily="34" charset="0"/>
              <a:ea typeface="Verdana" charset="0"/>
              <a:cs typeface="Verdana" charset="0"/>
            </a:endParaRPr>
          </a:p>
          <a:p>
            <a:pPr defTabSz="914377" fontAlgn="base">
              <a:spcBef>
                <a:spcPct val="0"/>
              </a:spcBef>
              <a:spcAft>
                <a:spcPct val="0"/>
              </a:spcAft>
            </a:pPr>
            <a:r>
              <a:rPr lang="en-US" altLang="en-US" sz="1867" dirty="0">
                <a:solidFill>
                  <a:prstClr val="black"/>
                </a:solidFill>
                <a:latin typeface="Aptos" panose="020B0004020202020204" pitchFamily="34" charset="0"/>
                <a:ea typeface="Verdana" charset="0"/>
                <a:cs typeface="Verdana" charset="0"/>
              </a:rPr>
              <a:t>If you have a question regarding a situation in your own professional practice, you are encouraged to seek informal advice from the </a:t>
            </a:r>
            <a:r>
              <a:rPr lang="en-US" altLang="en-US" sz="1867" b="1" dirty="0">
                <a:solidFill>
                  <a:prstClr val="black"/>
                </a:solidFill>
                <a:latin typeface="Aptos" panose="020B0004020202020204" pitchFamily="34" charset="0"/>
                <a:ea typeface="Verdana" charset="0"/>
                <a:cs typeface="Verdana" charset="0"/>
              </a:rPr>
              <a:t>AICP Ethics Officer, Ralph Willmer, FAICP (</a:t>
            </a:r>
            <a:r>
              <a:rPr lang="en-US" altLang="en-US" sz="1867" b="1" dirty="0" err="1">
                <a:solidFill>
                  <a:prstClr val="black"/>
                </a:solidFill>
                <a:latin typeface="Aptos" panose="020B0004020202020204" pitchFamily="34" charset="0"/>
                <a:ea typeface="Verdana" charset="0"/>
                <a:cs typeface="Verdana" charset="0"/>
              </a:rPr>
              <a:t>ph</a:t>
            </a:r>
            <a:r>
              <a:rPr lang="en-US" altLang="en-US" sz="1867" b="1" dirty="0">
                <a:solidFill>
                  <a:prstClr val="black"/>
                </a:solidFill>
                <a:latin typeface="Aptos" panose="020B0004020202020204" pitchFamily="34" charset="0"/>
                <a:ea typeface="Verdana" charset="0"/>
                <a:cs typeface="Verdana" charset="0"/>
              </a:rPr>
              <a:t>: 312-786-6360; email: ethics@planning.org).</a:t>
            </a:r>
          </a:p>
          <a:p>
            <a:pPr defTabSz="914377" fontAlgn="base">
              <a:spcBef>
                <a:spcPct val="0"/>
              </a:spcBef>
              <a:spcAft>
                <a:spcPct val="0"/>
              </a:spcAft>
            </a:pPr>
            <a:endParaRPr lang="en-US" altLang="en-US" sz="1867" dirty="0">
              <a:solidFill>
                <a:prstClr val="black"/>
              </a:solidFill>
            </a:endParaRPr>
          </a:p>
        </p:txBody>
      </p:sp>
      <p:pic>
        <p:nvPicPr>
          <p:cNvPr id="2" name="Picture 5">
            <a:extLst>
              <a:ext uri="{FF2B5EF4-FFF2-40B4-BE49-F238E27FC236}">
                <a16:creationId xmlns:a16="http://schemas.microsoft.com/office/drawing/2014/main" id="{F1C1C49C-A4CE-B9EF-B6D2-CA1FAB8E4E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3888" y="2144891"/>
            <a:ext cx="4297941" cy="26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589611E9-3B41-3A5E-2C1F-E0D483186D6F}"/>
              </a:ext>
            </a:extLst>
          </p:cNvPr>
          <p:cNvSpPr>
            <a:spLocks noGrp="1"/>
          </p:cNvSpPr>
          <p:nvPr>
            <p:ph type="sldNum" sz="quarter" idx="14"/>
          </p:nvPr>
        </p:nvSpPr>
        <p:spPr/>
        <p:txBody>
          <a:bodyPr/>
          <a:lstStyle/>
          <a:p>
            <a:pPr>
              <a:defRPr/>
            </a:pPr>
            <a:fld id="{6316B008-924B-1145-9F22-8147AFD79407}"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964B2F-7A64-D2B2-0576-F9FE09A829E7}"/>
            </a:ext>
          </a:extLst>
        </p:cNvPr>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7AEDA154-D53F-678F-56DB-849BE6382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1" name="Rectangle 1030">
            <a:extLst>
              <a:ext uri="{FF2B5EF4-FFF2-40B4-BE49-F238E27FC236}">
                <a16:creationId xmlns:a16="http://schemas.microsoft.com/office/drawing/2014/main" id="{68A280E3-B2CF-F944-A4DE-21F20FAAC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862C58D8-4490-EDD1-55E3-9E11E00F8B6C}"/>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defTabSz="914400"/>
            <a:r>
              <a:rPr lang="en-US" sz="5000" dirty="0">
                <a:latin typeface="+mj-lt"/>
                <a:ea typeface="+mj-ea"/>
                <a:cs typeface="+mj-cs"/>
              </a:rPr>
              <a:t>Scenario 4: Gentrification vs. NIMBY</a:t>
            </a:r>
          </a:p>
        </p:txBody>
      </p:sp>
      <p:sp>
        <p:nvSpPr>
          <p:cNvPr id="1048" name="sketchy line">
            <a:extLst>
              <a:ext uri="{FF2B5EF4-FFF2-40B4-BE49-F238E27FC236}">
                <a16:creationId xmlns:a16="http://schemas.microsoft.com/office/drawing/2014/main" id="{9FA00F2A-1E01-9426-38C9-8C2DC13F2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FD73B92-78C9-8679-A5F5-46AF6751FE6A}"/>
              </a:ext>
            </a:extLst>
          </p:cNvPr>
          <p:cNvSpPr>
            <a:spLocks noGrp="1"/>
          </p:cNvSpPr>
          <p:nvPr>
            <p:ph type="body" sz="quarter" idx="12"/>
          </p:nvPr>
        </p:nvSpPr>
        <p:spPr>
          <a:xfrm>
            <a:off x="646707" y="1911493"/>
            <a:ext cx="6876536" cy="4791694"/>
          </a:xfrm>
        </p:spPr>
        <p:txBody>
          <a:bodyPr vert="horz" lIns="91440" tIns="45720" rIns="91440" bIns="45720" rtlCol="0" anchor="t">
            <a:noAutofit/>
          </a:bodyPr>
          <a:lstStyle/>
          <a:p>
            <a:pPr marL="0" indent="0" defTabSz="1219170">
              <a:spcBef>
                <a:spcPts val="0"/>
              </a:spcBef>
              <a:buNone/>
            </a:pPr>
            <a:r>
              <a:rPr lang="en-US" sz="2000" dirty="0">
                <a:latin typeface="+mn-lt"/>
                <a:ea typeface="+mn-ea"/>
                <a:cs typeface="+mn-cs"/>
              </a:rPr>
              <a:t>Fannie is an AICP planner in the City of Williams.  </a:t>
            </a:r>
          </a:p>
          <a:p>
            <a:pPr marL="0" indent="0" defTabSz="1219170">
              <a:spcBef>
                <a:spcPts val="0"/>
              </a:spcBef>
              <a:buNone/>
            </a:pPr>
            <a:endParaRPr lang="en-US" sz="2000" dirty="0">
              <a:latin typeface="+mn-lt"/>
              <a:ea typeface="+mn-ea"/>
              <a:cs typeface="+mn-cs"/>
            </a:endParaRPr>
          </a:p>
          <a:p>
            <a:pPr marL="0" indent="0" defTabSz="1219170">
              <a:spcBef>
                <a:spcPts val="0"/>
              </a:spcBef>
              <a:buNone/>
            </a:pPr>
            <a:r>
              <a:rPr lang="en-US" sz="2000" dirty="0">
                <a:latin typeface="+mn-lt"/>
                <a:ea typeface="+mn-ea"/>
                <a:cs typeface="+mn-cs"/>
              </a:rPr>
              <a:t>She receives an application for a mixed-use development:  </a:t>
            </a:r>
          </a:p>
          <a:p>
            <a:pPr defTabSz="1219170">
              <a:spcBef>
                <a:spcPts val="0"/>
              </a:spcBef>
            </a:pPr>
            <a:r>
              <a:rPr lang="en-US" sz="2000" b="1" dirty="0">
                <a:latin typeface="+mn-lt"/>
                <a:ea typeface="+mn-ea"/>
                <a:cs typeface="+mn-cs"/>
              </a:rPr>
              <a:t>254 rental units </a:t>
            </a:r>
            <a:r>
              <a:rPr lang="en-US" sz="2000" dirty="0">
                <a:latin typeface="+mn-lt"/>
                <a:ea typeface="+mn-ea"/>
                <a:cs typeface="+mn-cs"/>
              </a:rPr>
              <a:t>with </a:t>
            </a:r>
            <a:r>
              <a:rPr lang="en-US" sz="2000" b="1" dirty="0">
                <a:latin typeface="+mn-lt"/>
                <a:ea typeface="+mn-ea"/>
                <a:cs typeface="+mn-cs"/>
              </a:rPr>
              <a:t>10% affordable units at 80% AMI  </a:t>
            </a:r>
          </a:p>
          <a:p>
            <a:pPr defTabSz="1219170">
              <a:spcBef>
                <a:spcPts val="0"/>
              </a:spcBef>
            </a:pPr>
            <a:r>
              <a:rPr lang="en-US" sz="2000" b="1" dirty="0">
                <a:latin typeface="+mn-lt"/>
                <a:ea typeface="+mn-ea"/>
                <a:cs typeface="+mn-cs"/>
              </a:rPr>
              <a:t>30,000 sq. ft. of commercial </a:t>
            </a:r>
            <a:r>
              <a:rPr lang="en-US" sz="2000" dirty="0">
                <a:latin typeface="+mn-lt"/>
                <a:ea typeface="+mn-ea"/>
                <a:cs typeface="+mn-cs"/>
              </a:rPr>
              <a:t>space, of which </a:t>
            </a:r>
            <a:r>
              <a:rPr lang="en-US" sz="2000" b="1" dirty="0">
                <a:latin typeface="+mn-lt"/>
                <a:ea typeface="+mn-ea"/>
                <a:cs typeface="+mn-cs"/>
              </a:rPr>
              <a:t>10% will be leased at below market rates</a:t>
            </a:r>
            <a:endParaRPr lang="en-US" sz="2000" dirty="0">
              <a:latin typeface="+mn-lt"/>
              <a:ea typeface="+mn-ea"/>
              <a:cs typeface="+mn-cs"/>
            </a:endParaRPr>
          </a:p>
          <a:p>
            <a:pPr defTabSz="1219170">
              <a:spcBef>
                <a:spcPts val="0"/>
              </a:spcBef>
            </a:pPr>
            <a:r>
              <a:rPr lang="en-US" sz="2000" dirty="0">
                <a:latin typeface="+mn-lt"/>
                <a:ea typeface="+mn-ea"/>
                <a:cs typeface="+mn-cs"/>
              </a:rPr>
              <a:t>a public park and infrastructure improvements</a:t>
            </a:r>
          </a:p>
          <a:p>
            <a:pPr marL="0" indent="0" defTabSz="1219170">
              <a:lnSpc>
                <a:spcPct val="0"/>
              </a:lnSpc>
              <a:spcBef>
                <a:spcPts val="0"/>
              </a:spcBef>
              <a:buNone/>
            </a:pPr>
            <a:endParaRPr lang="en-US" sz="2000" b="1" dirty="0">
              <a:latin typeface="+mn-lt"/>
              <a:ea typeface="+mn-ea"/>
              <a:cs typeface="+mn-cs"/>
            </a:endParaRPr>
          </a:p>
          <a:p>
            <a:pPr marL="0" indent="0" defTabSz="1219170">
              <a:spcBef>
                <a:spcPts val="0"/>
              </a:spcBef>
              <a:buNone/>
            </a:pPr>
            <a:endParaRPr lang="en-US" sz="2000" dirty="0">
              <a:latin typeface="+mn-lt"/>
              <a:ea typeface="+mn-ea"/>
              <a:cs typeface="+mn-cs"/>
            </a:endParaRPr>
          </a:p>
          <a:p>
            <a:pPr marL="0" indent="0" defTabSz="1219170">
              <a:spcBef>
                <a:spcPts val="0"/>
              </a:spcBef>
              <a:buNone/>
            </a:pPr>
            <a:r>
              <a:rPr lang="en-US" sz="2000" dirty="0">
                <a:latin typeface="+mn-lt"/>
                <a:ea typeface="+mn-ea"/>
                <a:cs typeface="+mn-cs"/>
              </a:rPr>
              <a:t>Over the course of 2 years, there were nearly 15 public meetings held by the neighborhood groups, the city council, and the county council. </a:t>
            </a:r>
          </a:p>
          <a:p>
            <a:pPr marL="0" indent="0" defTabSz="1219170">
              <a:spcBef>
                <a:spcPts val="0"/>
              </a:spcBef>
              <a:buNone/>
            </a:pPr>
            <a:endParaRPr lang="en-US" sz="2000" dirty="0">
              <a:latin typeface="+mn-lt"/>
              <a:ea typeface="+mn-ea"/>
              <a:cs typeface="+mn-cs"/>
            </a:endParaRPr>
          </a:p>
          <a:p>
            <a:pPr marL="0" indent="0" defTabSz="1219170">
              <a:spcBef>
                <a:spcPts val="0"/>
              </a:spcBef>
              <a:buNone/>
            </a:pPr>
            <a:r>
              <a:rPr lang="en-US" sz="2000">
                <a:latin typeface="+mn-lt"/>
                <a:ea typeface="+mn-ea"/>
                <a:cs typeface="+mn-cs"/>
              </a:rPr>
              <a:t>Fannie </a:t>
            </a:r>
            <a:r>
              <a:rPr lang="en-US" sz="2000" dirty="0">
                <a:latin typeface="+mn-lt"/>
                <a:ea typeface="+mn-ea"/>
                <a:cs typeface="+mn-cs"/>
              </a:rPr>
              <a:t>faces strong political pressure from both opponents and supporters to recommend for their position on the proposal.</a:t>
            </a:r>
          </a:p>
          <a:p>
            <a:pPr marL="0" indent="0" defTabSz="1219170">
              <a:spcBef>
                <a:spcPts val="0"/>
              </a:spcBef>
              <a:buNone/>
            </a:pPr>
            <a:endParaRPr lang="en-US" sz="2000" dirty="0">
              <a:latin typeface="+mn-lt"/>
              <a:ea typeface="+mn-ea"/>
              <a:cs typeface="+mn-cs"/>
            </a:endParaRPr>
          </a:p>
          <a:p>
            <a:pPr marL="0" indent="0" defTabSz="1219170">
              <a:spcBef>
                <a:spcPts val="0"/>
              </a:spcBef>
              <a:buNone/>
            </a:pPr>
            <a:endParaRPr lang="en-US" sz="2000" dirty="0">
              <a:latin typeface="+mn-lt"/>
              <a:ea typeface="+mn-ea"/>
              <a:cs typeface="+mn-cs"/>
            </a:endParaRPr>
          </a:p>
          <a:p>
            <a:pPr marL="0" indent="0" defTabSz="1219170">
              <a:buNone/>
            </a:pPr>
            <a:endParaRPr lang="en-US" sz="2000" b="1" dirty="0">
              <a:latin typeface="+mn-lt"/>
              <a:ea typeface="+mn-ea"/>
              <a:cs typeface="+mn-cs"/>
            </a:endParaRPr>
          </a:p>
        </p:txBody>
      </p:sp>
      <p:sp>
        <p:nvSpPr>
          <p:cNvPr id="1033" name="Arc 1032">
            <a:extLst>
              <a:ext uri="{FF2B5EF4-FFF2-40B4-BE49-F238E27FC236}">
                <a16:creationId xmlns:a16="http://schemas.microsoft.com/office/drawing/2014/main" id="{E36B13D8-69E0-04FC-A617-99B77E1BC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56C97E5-5F97-6AEF-BEFF-FC4BB9D7D25F}"/>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prstClr val="black">
                    <a:tint val="75000"/>
                  </a:prstClr>
                </a:solidFill>
                <a:latin typeface="Calibri" panose="020F0502020204030204"/>
                <a:ea typeface="+mn-ea"/>
                <a:cs typeface="+mn-cs"/>
              </a:rPr>
              <a:pPr>
                <a:spcAft>
                  <a:spcPts val="600"/>
                </a:spcAft>
                <a:defRPr/>
              </a:pPr>
              <a:t>40</a:t>
            </a:fld>
            <a:endParaRPr lang="en-US">
              <a:solidFill>
                <a:prstClr val="black">
                  <a:tint val="75000"/>
                </a:prstClr>
              </a:solidFill>
              <a:latin typeface="Calibri" panose="020F0502020204030204"/>
              <a:ea typeface="+mn-ea"/>
              <a:cs typeface="+mn-cs"/>
            </a:endParaRPr>
          </a:p>
        </p:txBody>
      </p:sp>
      <p:pic>
        <p:nvPicPr>
          <p:cNvPr id="6" name="Content Placeholder 6">
            <a:extLst>
              <a:ext uri="{FF2B5EF4-FFF2-40B4-BE49-F238E27FC236}">
                <a16:creationId xmlns:a16="http://schemas.microsoft.com/office/drawing/2014/main" id="{C60F730D-3558-09EA-AF48-C12BF61DFD72}"/>
              </a:ext>
            </a:extLst>
          </p:cNvPr>
          <p:cNvPicPr>
            <a:picLocks noChangeAspect="1"/>
          </p:cNvPicPr>
          <p:nvPr/>
        </p:nvPicPr>
        <p:blipFill rotWithShape="1">
          <a:blip r:embed="rId2"/>
          <a:srcRect l="30084" r="23777" b="1"/>
          <a:stretch/>
        </p:blipFill>
        <p:spPr>
          <a:xfrm>
            <a:off x="8009873" y="1911493"/>
            <a:ext cx="3535420" cy="406291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67338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5C8F6-B2DA-20D5-B926-35BA1590B4B6}"/>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9" name="Freeform: Shape 5128">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Challenges Ahead Stock Photo - Download Image Now - Challenge, Roadblock,  Business - iStock">
            <a:extLst>
              <a:ext uri="{FF2B5EF4-FFF2-40B4-BE49-F238E27FC236}">
                <a16:creationId xmlns:a16="http://schemas.microsoft.com/office/drawing/2014/main" id="{7D4D3503-8EEC-B7A5-D545-F0FF6C9F40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1053" y="1551128"/>
            <a:ext cx="4777381" cy="358303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5131" name="Arc 5130">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F3BD2E0-9E46-D4DD-745A-1A7F7B847290}"/>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4: Planning Challenges</a:t>
            </a:r>
          </a:p>
        </p:txBody>
      </p:sp>
      <p:sp>
        <p:nvSpPr>
          <p:cNvPr id="2" name="Text Placeholder 1">
            <a:extLst>
              <a:ext uri="{FF2B5EF4-FFF2-40B4-BE49-F238E27FC236}">
                <a16:creationId xmlns:a16="http://schemas.microsoft.com/office/drawing/2014/main" id="{A1A936B4-CA45-4835-2E68-CC51BA8218A6}"/>
              </a:ext>
            </a:extLst>
          </p:cNvPr>
          <p:cNvSpPr>
            <a:spLocks noGrp="1"/>
          </p:cNvSpPr>
          <p:nvPr>
            <p:ph type="body" sz="quarter" idx="12"/>
          </p:nvPr>
        </p:nvSpPr>
        <p:spPr>
          <a:xfrm>
            <a:off x="838201" y="1984442"/>
            <a:ext cx="5702852" cy="4371907"/>
          </a:xfrm>
        </p:spPr>
        <p:txBody>
          <a:bodyPr vert="horz" lIns="91440" tIns="45720" rIns="91440" bIns="45720" rtlCol="0">
            <a:noAutofit/>
          </a:bodyPr>
          <a:lstStyle/>
          <a:p>
            <a:pPr indent="-228600" defTabSz="914400">
              <a:buFont typeface="Arial" panose="020B0604020202020204" pitchFamily="34" charset="0"/>
              <a:buChar char="•"/>
            </a:pPr>
            <a:r>
              <a:rPr lang="en-US" sz="2000" dirty="0">
                <a:latin typeface="+mn-lt"/>
                <a:ea typeface="+mn-ea"/>
                <a:cs typeface="+mn-cs"/>
              </a:rPr>
              <a:t>Proposed development is consistent with recently adopted comprehensive plan</a:t>
            </a:r>
          </a:p>
          <a:p>
            <a:pPr indent="-228600" defTabSz="914400">
              <a:buFont typeface="Arial" panose="020B0604020202020204" pitchFamily="34" charset="0"/>
              <a:buChar char="•"/>
            </a:pPr>
            <a:r>
              <a:rPr lang="en-US" sz="2000" dirty="0">
                <a:latin typeface="+mn-lt"/>
                <a:ea typeface="+mn-ea"/>
                <a:cs typeface="+mn-cs"/>
              </a:rPr>
              <a:t>Gentrification arguments in a tight housing market when NIMBY is the real issue</a:t>
            </a:r>
          </a:p>
          <a:p>
            <a:pPr indent="-228600" defTabSz="914400">
              <a:buFont typeface="Arial" panose="020B0604020202020204" pitchFamily="34" charset="0"/>
              <a:buChar char="•"/>
            </a:pPr>
            <a:r>
              <a:rPr lang="en-US" sz="2000" dirty="0">
                <a:latin typeface="+mn-lt"/>
                <a:ea typeface="+mn-ea"/>
                <a:cs typeface="+mn-cs"/>
              </a:rPr>
              <a:t>Balance issues in the public interest:</a:t>
            </a:r>
          </a:p>
          <a:p>
            <a:pPr lvl="1" indent="-228600" defTabSz="914400">
              <a:buFont typeface="Arial" panose="020B0604020202020204" pitchFamily="34" charset="0"/>
              <a:buChar char="•"/>
            </a:pPr>
            <a:r>
              <a:rPr lang="en-US" sz="2000" dirty="0"/>
              <a:t>Need for affordable housing</a:t>
            </a:r>
          </a:p>
          <a:p>
            <a:pPr lvl="1" indent="-228600" defTabSz="914400">
              <a:buFont typeface="Arial" panose="020B0604020202020204" pitchFamily="34" charset="0"/>
              <a:buChar char="•"/>
            </a:pPr>
            <a:r>
              <a:rPr lang="en-US" sz="2000" dirty="0"/>
              <a:t>Consistency with local plans</a:t>
            </a:r>
          </a:p>
          <a:p>
            <a:pPr lvl="1" indent="-228600" defTabSz="914400">
              <a:buFont typeface="Arial" panose="020B0604020202020204" pitchFamily="34" charset="0"/>
              <a:buChar char="•"/>
            </a:pPr>
            <a:r>
              <a:rPr lang="en-US" sz="2000" dirty="0"/>
              <a:t>Scale of development</a:t>
            </a:r>
          </a:p>
          <a:p>
            <a:pPr indent="-228600" defTabSz="914400">
              <a:buFont typeface="Arial" panose="020B0604020202020204" pitchFamily="34" charset="0"/>
              <a:buChar char="•"/>
            </a:pPr>
            <a:r>
              <a:rPr lang="en-US" sz="2000" dirty="0">
                <a:latin typeface="+mn-lt"/>
                <a:ea typeface="+mn-ea"/>
                <a:cs typeface="+mn-cs"/>
              </a:rPr>
              <a:t>Equity and public trust</a:t>
            </a:r>
          </a:p>
          <a:p>
            <a:pPr lvl="1" indent="-228600" defTabSz="914400">
              <a:buFont typeface="Arial" panose="020B0604020202020204" pitchFamily="34" charset="0"/>
              <a:buChar char="•"/>
            </a:pPr>
            <a:r>
              <a:rPr lang="en-US" sz="2000" dirty="0"/>
              <a:t>Perceptions of racism</a:t>
            </a:r>
          </a:p>
          <a:p>
            <a:pPr lvl="1" indent="-228600" defTabSz="914400">
              <a:buFont typeface="Arial" panose="020B0604020202020204" pitchFamily="34" charset="0"/>
              <a:buChar char="•"/>
            </a:pPr>
            <a:r>
              <a:rPr lang="en-US" sz="2000" dirty="0"/>
              <a:t>Perceptions of impacts on adjacent Black neighborhoods</a:t>
            </a:r>
          </a:p>
          <a:p>
            <a:pPr lvl="1" indent="-228600" defTabSz="914400">
              <a:buFont typeface="Arial" panose="020B0604020202020204" pitchFamily="34" charset="0"/>
              <a:buChar char="•"/>
            </a:pPr>
            <a:r>
              <a:rPr lang="en-US" sz="2000" dirty="0"/>
              <a:t>Viewpoints: residents vs. business interests</a:t>
            </a:r>
          </a:p>
          <a:p>
            <a:pPr lvl="1" indent="-228600" defTabSz="914400">
              <a:buFont typeface="Arial" panose="020B0604020202020204" pitchFamily="34" charset="0"/>
              <a:buChar char="•"/>
            </a:pPr>
            <a:r>
              <a:rPr lang="en-US" sz="2000" dirty="0"/>
              <a:t>City and county interests</a:t>
            </a:r>
          </a:p>
        </p:txBody>
      </p:sp>
      <p:sp>
        <p:nvSpPr>
          <p:cNvPr id="5" name="Slide Number Placeholder 4">
            <a:extLst>
              <a:ext uri="{FF2B5EF4-FFF2-40B4-BE49-F238E27FC236}">
                <a16:creationId xmlns:a16="http://schemas.microsoft.com/office/drawing/2014/main" id="{0DAC0DCA-EB32-45DC-EE4B-CB65226D3DC7}"/>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41</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190526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DF048-0A58-1812-5B99-A3666BEC4DC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1B5DE197-1F80-13D9-BFEE-42BAC4159C4B}"/>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4: Ethical Issues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28B88CBD-E918-24E6-883D-F26D36CEFDC1}"/>
              </a:ext>
            </a:extLst>
          </p:cNvPr>
          <p:cNvSpPr>
            <a:spLocks noGrp="1"/>
          </p:cNvSpPr>
          <p:nvPr>
            <p:ph type="body" sz="quarter" idx="12"/>
          </p:nvPr>
        </p:nvSpPr>
        <p:spPr>
          <a:xfrm>
            <a:off x="838200" y="1825625"/>
            <a:ext cx="10515600" cy="4351338"/>
          </a:xfrm>
        </p:spPr>
        <p:txBody>
          <a:bodyPr vert="horz" lIns="91440" tIns="45720" rIns="91440" bIns="45720" rtlCol="0">
            <a:normAutofit/>
          </a:bodyPr>
          <a:lstStyle/>
          <a:p>
            <a:pPr marL="0" indent="0" defTabSz="914400">
              <a:spcBef>
                <a:spcPts val="800"/>
              </a:spcBef>
              <a:spcAft>
                <a:spcPts val="800"/>
              </a:spcAft>
              <a:buNone/>
            </a:pPr>
            <a:r>
              <a:rPr lang="en-US" sz="2200" b="1" dirty="0">
                <a:latin typeface="+mn-lt"/>
                <a:ea typeface="+mn-ea"/>
                <a:cs typeface="+mn-cs"/>
              </a:rPr>
              <a:t>A.  Aspirational Principles</a:t>
            </a:r>
          </a:p>
          <a:p>
            <a:pPr lvl="1" indent="-228600" defTabSz="914400">
              <a:buFont typeface="Arial" panose="020B0604020202020204" pitchFamily="34" charset="0"/>
              <a:buChar char="•"/>
            </a:pPr>
            <a:r>
              <a:rPr lang="en-US" sz="2200" dirty="0"/>
              <a:t>1.2. Be conscious of the </a:t>
            </a:r>
            <a:r>
              <a:rPr lang="en-US" sz="2200" dirty="0">
                <a:solidFill>
                  <a:schemeClr val="accent2"/>
                </a:solidFill>
              </a:rPr>
              <a:t>rights of others</a:t>
            </a:r>
            <a:r>
              <a:rPr lang="en-US" sz="2200" dirty="0"/>
              <a:t>. Develop skills that enable better communication and more effective, respectful, and compassionate planning efforts…</a:t>
            </a:r>
          </a:p>
          <a:p>
            <a:pPr lvl="1" indent="-228600" defTabSz="914400">
              <a:buFont typeface="Arial" panose="020B0604020202020204" pitchFamily="34" charset="0"/>
              <a:buChar char="•"/>
            </a:pPr>
            <a:r>
              <a:rPr lang="en-US" sz="2200" dirty="0"/>
              <a:t>2.1. Provide </a:t>
            </a:r>
            <a:r>
              <a:rPr lang="en-US" sz="2200" dirty="0">
                <a:solidFill>
                  <a:schemeClr val="accent2"/>
                </a:solidFill>
              </a:rPr>
              <a:t>timely, adequate, clear, accessible, and accurate information </a:t>
            </a:r>
            <a:r>
              <a:rPr lang="en-US" sz="2200" dirty="0"/>
              <a:t>on planning issues to all affected persons, to governmental bodies, to the public, to clients and to decision makers.</a:t>
            </a:r>
          </a:p>
          <a:p>
            <a:pPr lvl="1" indent="-228600" defTabSz="914400">
              <a:buFont typeface="Arial" panose="020B0604020202020204" pitchFamily="34" charset="0"/>
              <a:buChar char="•"/>
            </a:pPr>
            <a:r>
              <a:rPr lang="en-US" sz="2200" dirty="0"/>
              <a:t>3.1. Create plans that ensure </a:t>
            </a:r>
            <a:r>
              <a:rPr lang="en-US" sz="2200" dirty="0">
                <a:solidFill>
                  <a:schemeClr val="accent2"/>
                </a:solidFill>
              </a:rPr>
              <a:t>equitable access to resources and opportunities</a:t>
            </a:r>
            <a:r>
              <a:rPr lang="en-US" sz="2200" dirty="0"/>
              <a:t>…Recognize our unique responsibility to </a:t>
            </a:r>
            <a:r>
              <a:rPr lang="en-US" sz="2200" dirty="0">
                <a:solidFill>
                  <a:schemeClr val="accent2"/>
                </a:solidFill>
              </a:rPr>
              <a:t>eliminate historic patterns of inequity </a:t>
            </a:r>
            <a:r>
              <a:rPr lang="en-US" sz="2200" dirty="0"/>
              <a:t>tied to planning decisions …</a:t>
            </a:r>
          </a:p>
          <a:p>
            <a:pPr lvl="1" indent="-228600" defTabSz="914400">
              <a:buFont typeface="Arial" panose="020B0604020202020204" pitchFamily="34" charset="0"/>
              <a:buChar char="•"/>
            </a:pPr>
            <a:r>
              <a:rPr lang="en-US" sz="2200" dirty="0"/>
              <a:t>4.1 </a:t>
            </a:r>
            <a:r>
              <a:rPr lang="en-US" sz="2200" dirty="0">
                <a:solidFill>
                  <a:schemeClr val="accent2"/>
                </a:solidFill>
              </a:rPr>
              <a:t>Deal fairly </a:t>
            </a:r>
            <a:r>
              <a:rPr lang="en-US" sz="2200" dirty="0"/>
              <a:t>with all participants in the planning process.</a:t>
            </a:r>
          </a:p>
          <a:p>
            <a:pPr marL="457183" lvl="1" indent="-228600" defTabSz="9144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C146C271-6514-7A08-8917-5AE9E0962CD6}"/>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42</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3363270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D7755B-DBA7-AB2E-E324-180650FAA099}"/>
            </a:ext>
          </a:extLst>
        </p:cNvPr>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3" name="Freeform: Shape 615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Check the Rules Part IX: More Procedural Particularities of Practicing in  the Commercial Division | New York Commercial Division Practice">
            <a:extLst>
              <a:ext uri="{FF2B5EF4-FFF2-40B4-BE49-F238E27FC236}">
                <a16:creationId xmlns:a16="http://schemas.microsoft.com/office/drawing/2014/main" id="{C668FD00-6C7A-CC36-D680-EAFB9D644F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1053" y="1536199"/>
            <a:ext cx="4777381" cy="36128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6155" name="Arc 615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FFFE09F-14A3-BD34-7D4B-30C64EC0B9DE}"/>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4: Ethical Issues</a:t>
            </a:r>
          </a:p>
        </p:txBody>
      </p:sp>
      <p:sp>
        <p:nvSpPr>
          <p:cNvPr id="2" name="Text Placeholder 1">
            <a:extLst>
              <a:ext uri="{FF2B5EF4-FFF2-40B4-BE49-F238E27FC236}">
                <a16:creationId xmlns:a16="http://schemas.microsoft.com/office/drawing/2014/main" id="{88DBF23D-68E4-872E-A6C0-E6893BA2DE54}"/>
              </a:ext>
            </a:extLst>
          </p:cNvPr>
          <p:cNvSpPr>
            <a:spLocks noGrp="1"/>
          </p:cNvSpPr>
          <p:nvPr>
            <p:ph type="body" sz="quarter" idx="12"/>
          </p:nvPr>
        </p:nvSpPr>
        <p:spPr>
          <a:xfrm>
            <a:off x="725714" y="1805056"/>
            <a:ext cx="5704115" cy="4371907"/>
          </a:xfrm>
        </p:spPr>
        <p:txBody>
          <a:bodyPr vert="horz" lIns="91440" tIns="45720" rIns="91440" bIns="45720" rtlCol="0">
            <a:normAutofit lnSpcReduction="10000"/>
          </a:bodyPr>
          <a:lstStyle/>
          <a:p>
            <a:pPr marL="285750" marR="0" lvl="0" indent="0" defTabSz="914400" fontAlgn="auto">
              <a:spcBef>
                <a:spcPts val="800"/>
              </a:spcBef>
              <a:spcAft>
                <a:spcPts val="800"/>
              </a:spcAft>
              <a:buClrTx/>
              <a:buSzTx/>
              <a:buNone/>
              <a:tabLst/>
              <a:defRPr/>
            </a:pPr>
            <a:r>
              <a:rPr kumimoji="0" lang="en-US" sz="2000" b="1" i="0" u="none" strike="noStrike" cap="none" spc="0" normalizeH="0" baseline="0" noProof="0" dirty="0">
                <a:ln>
                  <a:noFill/>
                </a:ln>
                <a:effectLst/>
                <a:uLnTx/>
                <a:uFillTx/>
                <a:latin typeface="+mn-lt"/>
                <a:ea typeface="+mn-ea"/>
                <a:cs typeface="+mn-cs"/>
              </a:rPr>
              <a:t>B. Code of Conduct</a:t>
            </a:r>
          </a:p>
          <a:p>
            <a:pPr marL="0" marR="0" lvl="0" indent="0" defTabSz="914400" fontAlgn="auto">
              <a:spcBef>
                <a:spcPts val="800"/>
              </a:spcBef>
              <a:spcAft>
                <a:spcPts val="800"/>
              </a:spcAft>
              <a:buClrTx/>
              <a:buSzTx/>
              <a:buNone/>
              <a:tabLst/>
              <a:defRPr/>
            </a:pPr>
            <a:r>
              <a:rPr lang="en-US" sz="2000" dirty="0">
                <a:latin typeface="+mn-lt"/>
                <a:ea typeface="+mn-ea"/>
                <a:cs typeface="+mn-cs"/>
              </a:rPr>
              <a:t>1. Provide clear, timely, and accurate information</a:t>
            </a:r>
          </a:p>
          <a:p>
            <a:pPr marL="0" marR="0" lvl="0" indent="0" defTabSz="914400" fontAlgn="auto">
              <a:spcBef>
                <a:spcPts val="800"/>
              </a:spcBef>
              <a:spcAft>
                <a:spcPts val="800"/>
              </a:spcAft>
              <a:buClrTx/>
              <a:buSzTx/>
              <a:buNone/>
              <a:tabLst/>
              <a:defRPr/>
            </a:pPr>
            <a:r>
              <a:rPr lang="en-US" sz="2000" dirty="0">
                <a:latin typeface="+mn-lt"/>
                <a:ea typeface="+mn-ea"/>
                <a:cs typeface="+mn-cs"/>
              </a:rPr>
              <a:t>6. Do not deliberately commit any </a:t>
            </a:r>
            <a:r>
              <a:rPr lang="en-US" sz="2000" dirty="0">
                <a:solidFill>
                  <a:schemeClr val="accent2"/>
                </a:solidFill>
                <a:latin typeface="+mn-lt"/>
                <a:ea typeface="+mn-ea"/>
                <a:cs typeface="+mn-cs"/>
              </a:rPr>
              <a:t>wrongful act</a:t>
            </a:r>
          </a:p>
          <a:p>
            <a:pPr marL="0" marR="0" lvl="0" indent="0" defTabSz="914400" fontAlgn="auto">
              <a:spcBef>
                <a:spcPts val="800"/>
              </a:spcBef>
              <a:spcAft>
                <a:spcPts val="800"/>
              </a:spcAft>
              <a:buClrTx/>
              <a:buSzTx/>
              <a:buNone/>
              <a:tabLst/>
              <a:defRPr/>
            </a:pPr>
            <a:r>
              <a:rPr lang="en-US" sz="2000" dirty="0">
                <a:latin typeface="+mn-lt"/>
                <a:ea typeface="+mn-ea"/>
                <a:cs typeface="+mn-cs"/>
              </a:rPr>
              <a:t>9. Do not engage in </a:t>
            </a:r>
            <a:r>
              <a:rPr lang="en-US" sz="2000" dirty="0">
                <a:solidFill>
                  <a:schemeClr val="accent2"/>
                </a:solidFill>
                <a:latin typeface="+mn-lt"/>
                <a:ea typeface="+mn-ea"/>
                <a:cs typeface="+mn-cs"/>
              </a:rPr>
              <a:t>private communications </a:t>
            </a:r>
            <a:r>
              <a:rPr lang="en-US" sz="2000" dirty="0">
                <a:latin typeface="+mn-lt"/>
                <a:ea typeface="+mn-ea"/>
                <a:cs typeface="+mn-cs"/>
              </a:rPr>
              <a:t>with planning process participants</a:t>
            </a:r>
          </a:p>
          <a:p>
            <a:pPr marL="0" marR="0" lvl="0" indent="0" defTabSz="914400" fontAlgn="auto">
              <a:spcBef>
                <a:spcPts val="800"/>
              </a:spcBef>
              <a:spcAft>
                <a:spcPts val="800"/>
              </a:spcAft>
              <a:buClrTx/>
              <a:buSzTx/>
              <a:buNone/>
              <a:tabLst/>
              <a:defRPr/>
            </a:pPr>
            <a:r>
              <a:rPr lang="en-US" sz="2000" dirty="0">
                <a:latin typeface="+mn-lt"/>
                <a:ea typeface="+mn-ea"/>
                <a:cs typeface="+mn-cs"/>
              </a:rPr>
              <a:t>10. Do not engage in private communication with decision makers</a:t>
            </a:r>
          </a:p>
          <a:p>
            <a:pPr marL="0" marR="0" lvl="0" indent="0" defTabSz="914400" fontAlgn="auto">
              <a:spcBef>
                <a:spcPts val="800"/>
              </a:spcBef>
              <a:spcAft>
                <a:spcPts val="800"/>
              </a:spcAft>
              <a:buClrTx/>
              <a:buSzTx/>
              <a:buNone/>
              <a:tabLst/>
              <a:defRPr/>
            </a:pPr>
            <a:r>
              <a:rPr lang="en-US" sz="2000" dirty="0">
                <a:latin typeface="+mn-lt"/>
                <a:ea typeface="+mn-ea"/>
                <a:cs typeface="+mn-cs"/>
              </a:rPr>
              <a:t>13. Do not </a:t>
            </a:r>
            <a:r>
              <a:rPr lang="en-US" sz="2000" dirty="0">
                <a:solidFill>
                  <a:schemeClr val="accent2"/>
                </a:solidFill>
                <a:latin typeface="+mn-lt"/>
                <a:ea typeface="+mn-ea"/>
                <a:cs typeface="+mn-cs"/>
              </a:rPr>
              <a:t>disclose information </a:t>
            </a:r>
            <a:r>
              <a:rPr lang="en-US" sz="2000" dirty="0">
                <a:latin typeface="+mn-lt"/>
                <a:ea typeface="+mn-ea"/>
                <a:cs typeface="+mn-cs"/>
              </a:rPr>
              <a:t>gained in a professional relationship</a:t>
            </a:r>
          </a:p>
          <a:p>
            <a:pPr marL="0" marR="0" lvl="0" indent="0" defTabSz="914400" fontAlgn="auto">
              <a:spcBef>
                <a:spcPts val="800"/>
              </a:spcBef>
              <a:spcAft>
                <a:spcPts val="800"/>
              </a:spcAft>
              <a:buClrTx/>
              <a:buSzTx/>
              <a:buNone/>
              <a:tabLst/>
              <a:defRPr/>
            </a:pPr>
            <a:r>
              <a:rPr lang="en-US" sz="2000" dirty="0">
                <a:latin typeface="+mn-lt"/>
                <a:ea typeface="+mn-ea"/>
                <a:cs typeface="+mn-cs"/>
              </a:rPr>
              <a:t>14. Do not deliberately </a:t>
            </a:r>
            <a:r>
              <a:rPr lang="en-US" sz="2000" dirty="0">
                <a:solidFill>
                  <a:schemeClr val="accent2"/>
                </a:solidFill>
                <a:latin typeface="+mn-lt"/>
                <a:ea typeface="+mn-ea"/>
                <a:cs typeface="+mn-cs"/>
              </a:rPr>
              <a:t>misrepresent </a:t>
            </a:r>
            <a:r>
              <a:rPr lang="en-US" sz="2000" dirty="0">
                <a:latin typeface="+mn-lt"/>
                <a:ea typeface="+mn-ea"/>
                <a:cs typeface="+mn-cs"/>
              </a:rPr>
              <a:t>the qualifications, views, or findings of other professionals</a:t>
            </a:r>
          </a:p>
          <a:p>
            <a:pPr marL="457200" marR="0" lvl="0" indent="-228600" defTabSz="914400" fontAlgn="auto">
              <a:spcBef>
                <a:spcPts val="800"/>
              </a:spcBef>
              <a:spcAft>
                <a:spcPts val="800"/>
              </a:spcAft>
              <a:buClrTx/>
              <a:buSzTx/>
              <a:buFont typeface="Arial" panose="020B0604020202020204" pitchFamily="34" charset="0"/>
              <a:buChar char="•"/>
              <a:tabLst/>
              <a:defRPr/>
            </a:pPr>
            <a:endParaRPr kumimoji="0" lang="en-US" sz="1700" i="0" u="none" strike="noStrike" cap="none" spc="0" normalizeH="0" baseline="0" noProof="0" dirty="0">
              <a:ln>
                <a:noFill/>
              </a:ln>
              <a:effectLst/>
              <a:uLnTx/>
              <a:uFillTx/>
              <a:latin typeface="+mn-lt"/>
              <a:ea typeface="+mn-ea"/>
              <a:cs typeface="+mn-cs"/>
            </a:endParaRPr>
          </a:p>
        </p:txBody>
      </p:sp>
      <p:sp>
        <p:nvSpPr>
          <p:cNvPr id="5" name="Slide Number Placeholder 4">
            <a:extLst>
              <a:ext uri="{FF2B5EF4-FFF2-40B4-BE49-F238E27FC236}">
                <a16:creationId xmlns:a16="http://schemas.microsoft.com/office/drawing/2014/main" id="{25DB6633-1D5F-AF4D-7434-B159C667229F}"/>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43</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2855887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46E5AA-2EA1-C45B-0DCF-CB5661C100E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AAB398-7B88-346C-BDF2-91D192404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4FD8749-C414-1E20-138B-D52B7F25F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06FF71F2-0217-FC7B-215B-BFABD9E22FB9}"/>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Scenario 4: Real Life Outcome</a:t>
            </a:r>
          </a:p>
        </p:txBody>
      </p:sp>
      <p:sp>
        <p:nvSpPr>
          <p:cNvPr id="14" name="Arc 13">
            <a:extLst>
              <a:ext uri="{FF2B5EF4-FFF2-40B4-BE49-F238E27FC236}">
                <a16:creationId xmlns:a16="http://schemas.microsoft.com/office/drawing/2014/main" id="{8465A9D1-83F9-F6E4-E01E-6AEF5D21B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46BF957C-2AC6-2894-91B7-6EBD174B4377}"/>
              </a:ext>
            </a:extLst>
          </p:cNvPr>
          <p:cNvSpPr>
            <a:spLocks noGrp="1"/>
          </p:cNvSpPr>
          <p:nvPr>
            <p:ph type="body" sz="quarter" idx="12"/>
          </p:nvPr>
        </p:nvSpPr>
        <p:spPr>
          <a:xfrm>
            <a:off x="838200" y="1825625"/>
            <a:ext cx="10515600" cy="4351338"/>
          </a:xfrm>
        </p:spPr>
        <p:txBody>
          <a:bodyPr vert="horz" lIns="91440" tIns="45720" rIns="91440" bIns="45720" rtlCol="0">
            <a:normAutofit/>
          </a:bodyPr>
          <a:lstStyle/>
          <a:p>
            <a:pPr marL="228583" lvl="1" indent="0" defTabSz="914400">
              <a:buNone/>
            </a:pPr>
            <a:r>
              <a:rPr lang="en-US" sz="2200" dirty="0"/>
              <a:t>The project was approved by the Williams City Council by a vote of 4-3.  </a:t>
            </a:r>
          </a:p>
          <a:p>
            <a:pPr marL="228583" lvl="1" indent="0" defTabSz="914400">
              <a:buNone/>
            </a:pPr>
            <a:r>
              <a:rPr lang="en-US" sz="2200" dirty="0"/>
              <a:t>The final project provides more affordable housing, promotes development in the area, and increases the amenities above what was originally proposed.  </a:t>
            </a:r>
          </a:p>
          <a:p>
            <a:pPr marL="228583" lvl="1" indent="0" defTabSz="914400">
              <a:buNone/>
            </a:pPr>
            <a:endParaRPr lang="en-US" sz="2200" dirty="0"/>
          </a:p>
          <a:p>
            <a:pPr marL="228583" lvl="1" indent="0" defTabSz="914400">
              <a:buNone/>
            </a:pPr>
            <a:r>
              <a:rPr lang="en-US" sz="2200" dirty="0"/>
              <a:t>Provide a “high bar” for planning boards and councils to make good decisions based on the AICP Code of Ethics and Professional Conduct.  </a:t>
            </a:r>
          </a:p>
          <a:p>
            <a:pPr marL="228583" lvl="1" indent="0" defTabSz="914400">
              <a:buNone/>
            </a:pPr>
            <a:r>
              <a:rPr lang="en-US" sz="2200" dirty="0"/>
              <a:t>Carol Barrett’s (FAICP) words of wisdom:</a:t>
            </a:r>
          </a:p>
          <a:p>
            <a:pPr marL="514333" lvl="1" indent="-285750" defTabSz="914400"/>
            <a:r>
              <a:rPr lang="en-US" sz="2200" dirty="0"/>
              <a:t>Make it simple for boards and councils to act with a clear list of reasons</a:t>
            </a:r>
          </a:p>
          <a:p>
            <a:pPr marL="514333" lvl="1" indent="-285750" defTabSz="914400"/>
            <a:r>
              <a:rPr lang="en-US" sz="2200" dirty="0"/>
              <a:t>Provide a narrative that supports a recommendation and decision</a:t>
            </a:r>
          </a:p>
          <a:p>
            <a:pPr marL="514333" lvl="1" indent="-285750" defTabSz="914400"/>
            <a:r>
              <a:rPr lang="en-US" sz="2200" dirty="0"/>
              <a:t>Include technical, substantive, and other relevant issues</a:t>
            </a:r>
          </a:p>
          <a:p>
            <a:pPr marL="514333" lvl="1" indent="-285750" defTabSz="914400"/>
            <a:r>
              <a:rPr lang="en-US" sz="2200" dirty="0"/>
              <a:t>Always remember that tradeoffs are inevitable</a:t>
            </a:r>
          </a:p>
          <a:p>
            <a:pPr marL="228583" lvl="1" indent="0" defTabSz="914400">
              <a:buNone/>
            </a:pPr>
            <a:endParaRPr lang="en-US" sz="2200" dirty="0"/>
          </a:p>
          <a:p>
            <a:pPr marL="228583" lvl="1" indent="0" defTabSz="914400">
              <a:buNone/>
            </a:pPr>
            <a:endParaRPr lang="en-US" dirty="0"/>
          </a:p>
        </p:txBody>
      </p:sp>
      <p:sp>
        <p:nvSpPr>
          <p:cNvPr id="5" name="Slide Number Placeholder 4">
            <a:extLst>
              <a:ext uri="{FF2B5EF4-FFF2-40B4-BE49-F238E27FC236}">
                <a16:creationId xmlns:a16="http://schemas.microsoft.com/office/drawing/2014/main" id="{05B0AF97-4519-F0C8-863F-6AAA16761572}"/>
              </a:ext>
            </a:extLst>
          </p:cNvPr>
          <p:cNvSpPr>
            <a:spLocks noGrp="1"/>
          </p:cNvSpPr>
          <p:nvPr>
            <p:ph type="sldNum" sz="quarter" idx="14"/>
          </p:nvPr>
        </p:nvSpPr>
        <p:spPr>
          <a:xfrm>
            <a:off x="8610600" y="6356350"/>
            <a:ext cx="2743200" cy="365125"/>
          </a:xfrm>
        </p:spPr>
        <p:txBody>
          <a:bodyPr vert="horz" lIns="91440" tIns="45720" rIns="91440" bIns="45720" rtlCol="0" anchor="ctr">
            <a:normAutofit/>
          </a:bodyPr>
          <a:lstStyle/>
          <a:p>
            <a:pPr>
              <a:spcAft>
                <a:spcPts val="600"/>
              </a:spcAft>
              <a:defRPr/>
            </a:pPr>
            <a:fld id="{6316B008-924B-1145-9F22-8147AFD79407}" type="slidenum">
              <a:rPr lang="en-US" smtClean="0">
                <a:solidFill>
                  <a:schemeClr val="tx1">
                    <a:tint val="75000"/>
                  </a:schemeClr>
                </a:solidFill>
                <a:latin typeface="+mn-lt"/>
                <a:ea typeface="+mn-ea"/>
                <a:cs typeface="+mn-cs"/>
              </a:rPr>
              <a:pPr>
                <a:spcAft>
                  <a:spcPts val="600"/>
                </a:spcAft>
                <a:defRPr/>
              </a:pPr>
              <a:t>44</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98904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978" name="Rectangle 8397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2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prstClr val="white"/>
              </a:solidFill>
              <a:latin typeface="Calibri" panose="020F0502020204030204"/>
            </a:endParaRPr>
          </a:p>
        </p:txBody>
      </p:sp>
      <p:sp>
        <p:nvSpPr>
          <p:cNvPr id="83980" name="Rectangle 8397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916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a:solidFill>
                <a:prstClr val="white"/>
              </a:solidFill>
              <a:latin typeface="Calibri" panose="020F0502020204030204"/>
            </a:endParaRPr>
          </a:p>
        </p:txBody>
      </p:sp>
      <p:sp>
        <p:nvSpPr>
          <p:cNvPr id="83969" name="Title 2"/>
          <p:cNvSpPr>
            <a:spLocks noGrp="1"/>
          </p:cNvSpPr>
          <p:nvPr>
            <p:ph type="title"/>
          </p:nvPr>
        </p:nvSpPr>
        <p:spPr>
          <a:xfrm>
            <a:off x="6636863" y="2914817"/>
            <a:ext cx="4573832" cy="1297115"/>
          </a:xfrm>
        </p:spPr>
        <p:txBody>
          <a:bodyPr vert="horz" wrap="square" lIns="121920" tIns="60960" rIns="121920" bIns="60960" numCol="1" rtlCol="0" anchor="t" anchorCtr="0" compatLnSpc="1">
            <a:prstTxWarp prst="textNoShape">
              <a:avLst/>
            </a:prstTxWarp>
            <a:normAutofit/>
          </a:bodyPr>
          <a:lstStyle/>
          <a:p>
            <a:pPr defTabSz="1219170"/>
            <a:r>
              <a:rPr lang="en-US" altLang="en-US" sz="4267" dirty="0">
                <a:solidFill>
                  <a:schemeClr val="tx2"/>
                </a:solidFill>
                <a:latin typeface="Aptos" panose="020B0004020202020204" pitchFamily="34" charset="0"/>
              </a:rPr>
              <a:t>Further Discussion</a:t>
            </a:r>
          </a:p>
        </p:txBody>
      </p:sp>
      <p:pic>
        <p:nvPicPr>
          <p:cNvPr id="83975" name="Graphic 83974" descr="Chat">
            <a:extLst>
              <a:ext uri="{FF2B5EF4-FFF2-40B4-BE49-F238E27FC236}">
                <a16:creationId xmlns:a16="http://schemas.microsoft.com/office/drawing/2014/main" id="{CD056E5D-32C4-6A55-3F75-3CDBE2427A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69" y="1815319"/>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83982" name="Group 8398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1" y="-5976"/>
            <a:ext cx="6238673" cy="6863976"/>
            <a:chOff x="305" y="-5977"/>
            <a:chExt cx="6238675" cy="6863979"/>
          </a:xfrm>
        </p:grpSpPr>
        <p:sp>
          <p:nvSpPr>
            <p:cNvPr id="83983" name="Freeform: Shape 8398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dirty="0">
                <a:solidFill>
                  <a:prstClr val="white"/>
                </a:solidFill>
                <a:latin typeface="Calibri" panose="020F0502020204030204"/>
              </a:endParaRPr>
            </a:p>
          </p:txBody>
        </p:sp>
        <p:sp>
          <p:nvSpPr>
            <p:cNvPr id="83984" name="Freeform: Shape 8398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dirty="0">
                <a:solidFill>
                  <a:prstClr val="white"/>
                </a:solidFill>
                <a:latin typeface="Calibri" panose="020F0502020204030204"/>
              </a:endParaRPr>
            </a:p>
          </p:txBody>
        </p:sp>
        <p:sp>
          <p:nvSpPr>
            <p:cNvPr id="83985" name="Freeform: Shape 8398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en-US" sz="1733" dirty="0">
                <a:solidFill>
                  <a:prstClr val="white"/>
                </a:solidFill>
                <a:latin typeface="Calibri" panose="020F0502020204030204"/>
              </a:endParaRPr>
            </a:p>
          </p:txBody>
        </p:sp>
      </p:grpSp>
      <p:sp>
        <p:nvSpPr>
          <p:cNvPr id="83971" name="Slide Number Placeholder 4"/>
          <p:cNvSpPr>
            <a:spLocks noGrp="1"/>
          </p:cNvSpPr>
          <p:nvPr>
            <p:ph type="sldNum" sz="quarter" idx="1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21920" tIns="60960" rIns="121920" bIns="60960" numCol="1" rtlCol="0" anchor="ctr" anchorCtr="0" compatLnSpc="1">
            <a:prstTxWarp prst="textNoShape">
              <a:avLst/>
            </a:prstTxWarp>
            <a:normAutofit/>
          </a:bodyPr>
          <a:lstStyle>
            <a:lvl1pPr>
              <a:defRPr sz="1733">
                <a:solidFill>
                  <a:schemeClr val="tx1"/>
                </a:solidFill>
                <a:latin typeface="Calibri" charset="0"/>
              </a:defRPr>
            </a:lvl1pPr>
            <a:lvl2pPr marL="990575" indent="-380990">
              <a:defRPr sz="1733">
                <a:solidFill>
                  <a:schemeClr val="tx1"/>
                </a:solidFill>
                <a:latin typeface="Calibri" charset="0"/>
              </a:defRPr>
            </a:lvl2pPr>
            <a:lvl3pPr marL="1523962" indent="-304792">
              <a:defRPr sz="1733">
                <a:solidFill>
                  <a:schemeClr val="tx1"/>
                </a:solidFill>
                <a:latin typeface="Calibri" charset="0"/>
              </a:defRPr>
            </a:lvl3pPr>
            <a:lvl4pPr marL="2133547" indent="-304792">
              <a:defRPr sz="1733">
                <a:solidFill>
                  <a:schemeClr val="tx1"/>
                </a:solidFill>
                <a:latin typeface="Calibri" charset="0"/>
              </a:defRPr>
            </a:lvl4pPr>
            <a:lvl5pPr marL="2743131" indent="-304792">
              <a:defRPr sz="1733">
                <a:solidFill>
                  <a:schemeClr val="tx1"/>
                </a:solidFill>
                <a:latin typeface="Calibri" charset="0"/>
              </a:defRPr>
            </a:lvl5pPr>
            <a:lvl6pPr marL="3352716" indent="-304792" defTabSz="914377" fontAlgn="base">
              <a:spcBef>
                <a:spcPct val="0"/>
              </a:spcBef>
              <a:spcAft>
                <a:spcPct val="0"/>
              </a:spcAft>
              <a:defRPr sz="1733">
                <a:solidFill>
                  <a:schemeClr val="tx1"/>
                </a:solidFill>
                <a:latin typeface="Calibri" charset="0"/>
              </a:defRPr>
            </a:lvl6pPr>
            <a:lvl7pPr marL="3962301" indent="-304792" defTabSz="914377" fontAlgn="base">
              <a:spcBef>
                <a:spcPct val="0"/>
              </a:spcBef>
              <a:spcAft>
                <a:spcPct val="0"/>
              </a:spcAft>
              <a:defRPr sz="1733">
                <a:solidFill>
                  <a:schemeClr val="tx1"/>
                </a:solidFill>
                <a:latin typeface="Calibri" charset="0"/>
              </a:defRPr>
            </a:lvl7pPr>
            <a:lvl8pPr marL="4571886" indent="-304792" defTabSz="914377" fontAlgn="base">
              <a:spcBef>
                <a:spcPct val="0"/>
              </a:spcBef>
              <a:spcAft>
                <a:spcPct val="0"/>
              </a:spcAft>
              <a:defRPr sz="1733">
                <a:solidFill>
                  <a:schemeClr val="tx1"/>
                </a:solidFill>
                <a:latin typeface="Calibri" charset="0"/>
              </a:defRPr>
            </a:lvl8pPr>
            <a:lvl9pPr marL="5181470" indent="-304792" defTabSz="914377" fontAlgn="base">
              <a:spcBef>
                <a:spcPct val="0"/>
              </a:spcBef>
              <a:spcAft>
                <a:spcPct val="0"/>
              </a:spcAft>
              <a:defRPr sz="1733">
                <a:solidFill>
                  <a:schemeClr val="tx1"/>
                </a:solidFill>
                <a:latin typeface="Calibri" charset="0"/>
              </a:defRPr>
            </a:lvl9pPr>
          </a:lstStyle>
          <a:p>
            <a:pPr defTabSz="1219170" fontAlgn="base">
              <a:lnSpc>
                <a:spcPct val="90000"/>
              </a:lnSpc>
              <a:spcBef>
                <a:spcPct val="0"/>
              </a:spcBef>
              <a:spcAft>
                <a:spcPts val="800"/>
              </a:spcAft>
            </a:pPr>
            <a:fld id="{D6110C42-B8CA-854F-A6C8-94A8E7E8FF61}" type="slidenum">
              <a:rPr lang="en-US" altLang="en-US" sz="1600">
                <a:solidFill>
                  <a:prstClr val="black">
                    <a:tint val="75000"/>
                  </a:prstClr>
                </a:solidFill>
                <a:latin typeface="Calibri" panose="020F0502020204030204"/>
                <a:cs typeface="+mn-cs"/>
              </a:rPr>
              <a:pPr defTabSz="1219170" fontAlgn="base">
                <a:lnSpc>
                  <a:spcPct val="90000"/>
                </a:lnSpc>
                <a:spcBef>
                  <a:spcPct val="0"/>
                </a:spcBef>
                <a:spcAft>
                  <a:spcPts val="800"/>
                </a:spcAft>
              </a:pPr>
              <a:t>45</a:t>
            </a:fld>
            <a:endParaRPr lang="en-US" altLang="en-US" sz="1600">
              <a:solidFill>
                <a:prstClr val="black">
                  <a:tint val="75000"/>
                </a:prstClr>
              </a:solidFill>
              <a:latin typeface="Calibri" panose="020F0502020204030204"/>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643467" y="992717"/>
            <a:ext cx="4061884" cy="751416"/>
          </a:xfrm>
        </p:spPr>
        <p:txBody>
          <a:bodyPr/>
          <a:lstStyle/>
          <a:p>
            <a:r>
              <a:rPr lang="en-US" altLang="en-US" sz="4267" dirty="0">
                <a:latin typeface="Aptos" panose="020B0004020202020204" pitchFamily="34" charset="0"/>
                <a:ea typeface="Verdana" charset="0"/>
                <a:cs typeface="Verdana" charset="0"/>
              </a:rPr>
              <a:t>Final Note</a:t>
            </a:r>
          </a:p>
        </p:txBody>
      </p:sp>
      <p:sp>
        <p:nvSpPr>
          <p:cNvPr id="9216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1733">
                <a:solidFill>
                  <a:schemeClr val="tx1"/>
                </a:solidFill>
                <a:latin typeface="Calibri" charset="0"/>
              </a:defRPr>
            </a:lvl1pPr>
            <a:lvl2pPr marL="990575" indent="-380990">
              <a:defRPr sz="1733">
                <a:solidFill>
                  <a:schemeClr val="tx1"/>
                </a:solidFill>
                <a:latin typeface="Calibri" charset="0"/>
              </a:defRPr>
            </a:lvl2pPr>
            <a:lvl3pPr marL="1523962" indent="-304792">
              <a:defRPr sz="1733">
                <a:solidFill>
                  <a:schemeClr val="tx1"/>
                </a:solidFill>
                <a:latin typeface="Calibri" charset="0"/>
              </a:defRPr>
            </a:lvl3pPr>
            <a:lvl4pPr marL="2133547" indent="-304792">
              <a:defRPr sz="1733">
                <a:solidFill>
                  <a:schemeClr val="tx1"/>
                </a:solidFill>
                <a:latin typeface="Calibri" charset="0"/>
              </a:defRPr>
            </a:lvl4pPr>
            <a:lvl5pPr marL="2743131" indent="-304792">
              <a:defRPr sz="1733">
                <a:solidFill>
                  <a:schemeClr val="tx1"/>
                </a:solidFill>
                <a:latin typeface="Calibri" charset="0"/>
              </a:defRPr>
            </a:lvl5pPr>
            <a:lvl6pPr marL="3352716" indent="-304792" defTabSz="914377" fontAlgn="base">
              <a:spcBef>
                <a:spcPct val="0"/>
              </a:spcBef>
              <a:spcAft>
                <a:spcPct val="0"/>
              </a:spcAft>
              <a:defRPr sz="1733">
                <a:solidFill>
                  <a:schemeClr val="tx1"/>
                </a:solidFill>
                <a:latin typeface="Calibri" charset="0"/>
              </a:defRPr>
            </a:lvl6pPr>
            <a:lvl7pPr marL="3962301" indent="-304792" defTabSz="914377" fontAlgn="base">
              <a:spcBef>
                <a:spcPct val="0"/>
              </a:spcBef>
              <a:spcAft>
                <a:spcPct val="0"/>
              </a:spcAft>
              <a:defRPr sz="1733">
                <a:solidFill>
                  <a:schemeClr val="tx1"/>
                </a:solidFill>
                <a:latin typeface="Calibri" charset="0"/>
              </a:defRPr>
            </a:lvl7pPr>
            <a:lvl8pPr marL="4571886" indent="-304792" defTabSz="914377" fontAlgn="base">
              <a:spcBef>
                <a:spcPct val="0"/>
              </a:spcBef>
              <a:spcAft>
                <a:spcPct val="0"/>
              </a:spcAft>
              <a:defRPr sz="1733">
                <a:solidFill>
                  <a:schemeClr val="tx1"/>
                </a:solidFill>
                <a:latin typeface="Calibri" charset="0"/>
              </a:defRPr>
            </a:lvl8pPr>
            <a:lvl9pPr marL="5181470" indent="-304792" defTabSz="914377" fontAlgn="base">
              <a:spcBef>
                <a:spcPct val="0"/>
              </a:spcBef>
              <a:spcAft>
                <a:spcPct val="0"/>
              </a:spcAft>
              <a:defRPr sz="1733">
                <a:solidFill>
                  <a:schemeClr val="tx1"/>
                </a:solidFill>
                <a:latin typeface="Calibri" charset="0"/>
              </a:defRPr>
            </a:lvl9pPr>
          </a:lstStyle>
          <a:p>
            <a:pPr defTabSz="914377" fontAlgn="base">
              <a:spcBef>
                <a:spcPct val="0"/>
              </a:spcBef>
              <a:spcAft>
                <a:spcPct val="0"/>
              </a:spcAft>
            </a:pPr>
            <a:fld id="{81012693-D246-AF4F-A8D3-B139D3067D50}" type="slidenum">
              <a:rPr lang="en-US" altLang="en-US" sz="1200">
                <a:solidFill>
                  <a:prstClr val="black"/>
                </a:solidFill>
                <a:latin typeface="Verdana" charset="0"/>
                <a:ea typeface="Verdana" charset="0"/>
                <a:cs typeface="Verdana" charset="0"/>
              </a:rPr>
              <a:pPr defTabSz="914377" fontAlgn="base">
                <a:spcBef>
                  <a:spcPct val="0"/>
                </a:spcBef>
                <a:spcAft>
                  <a:spcPct val="0"/>
                </a:spcAft>
              </a:pPr>
              <a:t>46</a:t>
            </a:fld>
            <a:endParaRPr lang="en-US" altLang="en-US" sz="1200">
              <a:solidFill>
                <a:prstClr val="black"/>
              </a:solidFill>
              <a:latin typeface="Verdana" charset="0"/>
              <a:ea typeface="Verdana" charset="0"/>
              <a:cs typeface="Verdana" charset="0"/>
            </a:endParaRPr>
          </a:p>
        </p:txBody>
      </p:sp>
      <p:sp>
        <p:nvSpPr>
          <p:cNvPr id="5" name="TextBox 4"/>
          <p:cNvSpPr txBox="1"/>
          <p:nvPr/>
        </p:nvSpPr>
        <p:spPr>
          <a:xfrm>
            <a:off x="573617" y="1971431"/>
            <a:ext cx="8263467" cy="1994392"/>
          </a:xfrm>
          <a:prstGeom prst="rect">
            <a:avLst/>
          </a:prstGeom>
          <a:noFill/>
        </p:spPr>
        <p:txBody>
          <a:bodyPr wrap="square">
            <a:spAutoFit/>
          </a:bodyPr>
          <a:lstStyle/>
          <a:p>
            <a:pPr defTabSz="914377">
              <a:lnSpc>
                <a:spcPct val="110000"/>
              </a:lnSpc>
              <a:spcBef>
                <a:spcPts val="733"/>
              </a:spcBef>
              <a:defRPr/>
            </a:pPr>
            <a:r>
              <a:rPr lang="en-US" sz="2400" dirty="0">
                <a:solidFill>
                  <a:prstClr val="black"/>
                </a:solidFill>
                <a:latin typeface="Aptos" panose="020B0004020202020204" pitchFamily="34" charset="0"/>
                <a:ea typeface="Verdana"/>
              </a:rPr>
              <a:t>F</a:t>
            </a:r>
            <a:r>
              <a:rPr lang="en-US" sz="2400" dirty="0">
                <a:solidFill>
                  <a:prstClr val="black"/>
                </a:solidFill>
                <a:latin typeface="Aptos" panose="020B0004020202020204" pitchFamily="34" charset="0"/>
                <a:ea typeface="Verdana"/>
                <a:cs typeface="Verdana"/>
              </a:rPr>
              <a:t>or informal advice regarding ethical conduct, please contact the AICP Ethics Officer at 312-786-6360 or </a:t>
            </a:r>
            <a:r>
              <a:rPr lang="en-US" sz="2400" dirty="0">
                <a:solidFill>
                  <a:prstClr val="black"/>
                </a:solidFill>
                <a:latin typeface="Aptos" panose="020B0004020202020204" pitchFamily="34" charset="0"/>
                <a:ea typeface="Verdana"/>
                <a:cs typeface="Verdana"/>
                <a:hlinkClick r:id="rId2"/>
              </a:rPr>
              <a:t>ethics@planning.org</a:t>
            </a:r>
            <a:r>
              <a:rPr lang="en-US" sz="2400" dirty="0">
                <a:solidFill>
                  <a:prstClr val="black"/>
                </a:solidFill>
                <a:latin typeface="Aptos" panose="020B0004020202020204" pitchFamily="34" charset="0"/>
                <a:ea typeface="Verdana"/>
                <a:cs typeface="Verdana"/>
              </a:rPr>
              <a:t>. For more information about ethics, please visit </a:t>
            </a:r>
            <a:r>
              <a:rPr lang="en-US" sz="2400" u="sng" dirty="0" err="1">
                <a:solidFill>
                  <a:srgbClr val="0070C0"/>
                </a:solidFill>
                <a:latin typeface="Aptos" panose="020B0004020202020204" pitchFamily="34" charset="0"/>
                <a:ea typeface="Verdana"/>
                <a:cs typeface="Verdana"/>
              </a:rPr>
              <a:t>planning.org</a:t>
            </a:r>
            <a:r>
              <a:rPr lang="en-US" sz="2400" u="sng" dirty="0">
                <a:solidFill>
                  <a:srgbClr val="0070C0"/>
                </a:solidFill>
                <a:latin typeface="Aptos" panose="020B0004020202020204" pitchFamily="34" charset="0"/>
                <a:ea typeface="Verdana"/>
                <a:cs typeface="Verdana"/>
              </a:rPr>
              <a:t>/ethics</a:t>
            </a:r>
            <a:r>
              <a:rPr lang="en-US" sz="2400" dirty="0">
                <a:solidFill>
                  <a:prstClr val="black"/>
                </a:solidFill>
                <a:latin typeface="Aptos" panose="020B0004020202020204" pitchFamily="34" charset="0"/>
                <a:ea typeface="Verdana"/>
                <a:cs typeface="Verdana"/>
              </a:rPr>
              <a:t> </a:t>
            </a:r>
            <a:endParaRPr lang="en-US" sz="2400" b="1" dirty="0">
              <a:solidFill>
                <a:prstClr val="black"/>
              </a:solidFill>
              <a:latin typeface="Aptos" panose="020B0004020202020204" pitchFamily="34" charset="0"/>
              <a:ea typeface="Verdana" panose="020B0604030504040204" pitchFamily="34" charset="0"/>
              <a:cs typeface="Verdana" panose="020B0604030504040204" pitchFamily="34" charset="0"/>
            </a:endParaRPr>
          </a:p>
          <a:p>
            <a:pPr defTabSz="914377">
              <a:defRPr/>
            </a:pPr>
            <a:endParaRPr lang="en-US" dirty="0">
              <a:solidFill>
                <a:prstClr val="black"/>
              </a:solidFill>
              <a:latin typeface="Aptos" panose="020B0004020202020204" pitchFamily="34" charset="0"/>
            </a:endParaRPr>
          </a:p>
        </p:txBody>
      </p:sp>
      <p:sp>
        <p:nvSpPr>
          <p:cNvPr id="7" name="TextBox 6"/>
          <p:cNvSpPr txBox="1"/>
          <p:nvPr/>
        </p:nvSpPr>
        <p:spPr>
          <a:xfrm>
            <a:off x="497417" y="4074585"/>
            <a:ext cx="8786283" cy="2798458"/>
          </a:xfrm>
          <a:prstGeom prst="rect">
            <a:avLst/>
          </a:prstGeom>
          <a:noFill/>
        </p:spPr>
        <p:txBody>
          <a:bodyPr>
            <a:spAutoFit/>
          </a:bodyPr>
          <a:lstStyle/>
          <a:p>
            <a:pPr defTabSz="914377">
              <a:spcBef>
                <a:spcPts val="733"/>
              </a:spcBef>
              <a:defRPr/>
            </a:pPr>
            <a:r>
              <a:rPr lang="en-US" b="1" dirty="0">
                <a:solidFill>
                  <a:prstClr val="black"/>
                </a:solidFill>
                <a:latin typeface="Aptos" panose="020B0004020202020204" pitchFamily="34" charset="0"/>
                <a:ea typeface="Verdana" panose="020B0604030504040204" pitchFamily="34" charset="0"/>
                <a:cs typeface="Verdana" panose="020B0604030504040204" pitchFamily="34" charset="0"/>
              </a:rPr>
              <a:t>AICP Ethics Committee</a:t>
            </a:r>
          </a:p>
          <a:p>
            <a:pPr defTabSz="914377">
              <a:spcBef>
                <a:spcPts val="733"/>
              </a:spcBef>
              <a:defRPr/>
            </a:pPr>
            <a:r>
              <a:rPr lang="en-US" dirty="0">
                <a:solidFill>
                  <a:prstClr val="black"/>
                </a:solidFill>
                <a:latin typeface="Aptos" panose="020B0004020202020204" pitchFamily="34" charset="0"/>
                <a:ea typeface="Verdana" panose="020B0604030504040204" pitchFamily="34" charset="0"/>
                <a:cs typeface="Verdana" panose="020B0604030504040204" pitchFamily="34" charset="0"/>
              </a:rPr>
              <a:t>Robert L. Barber, </a:t>
            </a:r>
            <a:r>
              <a:rPr lang="en-US" sz="1867" dirty="0">
                <a:solidFill>
                  <a:prstClr val="black"/>
                </a:solidFill>
                <a:latin typeface="Aptos" panose="020B0004020202020204" pitchFamily="34" charset="0"/>
                <a:ea typeface="Verdana" panose="020B0604030504040204" pitchFamily="34" charset="0"/>
                <a:cs typeface="Verdana" panose="020B0604030504040204" pitchFamily="34" charset="0"/>
              </a:rPr>
              <a:t>FAICP </a:t>
            </a:r>
            <a:r>
              <a:rPr lang="en-US" dirty="0">
                <a:solidFill>
                  <a:prstClr val="black"/>
                </a:solidFill>
                <a:latin typeface="Aptos" panose="020B0004020202020204" pitchFamily="34" charset="0"/>
                <a:ea typeface="Verdana" panose="020B0604030504040204" pitchFamily="34" charset="0"/>
                <a:cs typeface="Verdana" panose="020B0604030504040204" pitchFamily="34" charset="0"/>
              </a:rPr>
              <a:t>			Kimberley Mickelson, FAICP, JD</a:t>
            </a:r>
            <a:endParaRPr lang="en-US" sz="1867" dirty="0">
              <a:solidFill>
                <a:prstClr val="black"/>
              </a:solidFill>
              <a:latin typeface="Aptos" panose="020B0004020202020204" pitchFamily="34" charset="0"/>
              <a:ea typeface="Verdana" panose="020B0604030504040204" pitchFamily="34" charset="0"/>
              <a:cs typeface="Verdana" panose="020B0604030504040204" pitchFamily="34" charset="0"/>
            </a:endParaRPr>
          </a:p>
          <a:p>
            <a:pPr defTabSz="914377">
              <a:spcBef>
                <a:spcPts val="733"/>
              </a:spcBef>
              <a:defRPr/>
            </a:pPr>
            <a:r>
              <a:rPr lang="en-US" dirty="0">
                <a:solidFill>
                  <a:prstClr val="black"/>
                </a:solidFill>
                <a:latin typeface="Aptos" panose="020B0004020202020204" pitchFamily="34" charset="0"/>
                <a:ea typeface="Verdana"/>
                <a:cs typeface="Verdana" panose="020B0604030504040204" pitchFamily="34" charset="0"/>
              </a:rPr>
              <a:t>Carol Barrett, FAICP</a:t>
            </a:r>
            <a:r>
              <a:rPr lang="en-US" sz="1600" dirty="0">
                <a:solidFill>
                  <a:prstClr val="black"/>
                </a:solidFill>
                <a:latin typeface="Aptos" panose="020B0004020202020204" pitchFamily="34" charset="0"/>
                <a:ea typeface="Verdana"/>
                <a:cs typeface="Verdana" panose="020B0604030504040204" pitchFamily="34" charset="0"/>
              </a:rPr>
              <a:t> 			</a:t>
            </a:r>
            <a:r>
              <a:rPr lang="en-US" dirty="0">
                <a:solidFill>
                  <a:prstClr val="black"/>
                </a:solidFill>
                <a:latin typeface="Aptos" panose="020B0004020202020204" pitchFamily="34" charset="0"/>
                <a:ea typeface="Verdana"/>
                <a:cs typeface="Verdana" panose="020B0604030504040204" pitchFamily="34" charset="0"/>
              </a:rPr>
              <a:t>Barry Nocks, PhD, FAICP</a:t>
            </a:r>
          </a:p>
          <a:p>
            <a:pPr defTabSz="914377">
              <a:spcBef>
                <a:spcPts val="733"/>
              </a:spcBef>
              <a:defRPr/>
            </a:pPr>
            <a:r>
              <a:rPr lang="en-US" dirty="0">
                <a:solidFill>
                  <a:prstClr val="black"/>
                </a:solidFill>
                <a:latin typeface="Aptos" panose="020B0004020202020204" pitchFamily="34" charset="0"/>
                <a:ea typeface="Verdana"/>
                <a:cs typeface="Verdana" panose="020B0604030504040204" pitchFamily="34" charset="0"/>
              </a:rPr>
              <a:t>Anna </a:t>
            </a:r>
            <a:r>
              <a:rPr lang="en-US" dirty="0" err="1">
                <a:solidFill>
                  <a:prstClr val="black"/>
                </a:solidFill>
                <a:latin typeface="Aptos" panose="020B0004020202020204" pitchFamily="34" charset="0"/>
                <a:ea typeface="Verdana"/>
                <a:cs typeface="Verdana" panose="020B0604030504040204" pitchFamily="34" charset="0"/>
              </a:rPr>
              <a:t>Breinich</a:t>
            </a:r>
            <a:r>
              <a:rPr lang="en-US" dirty="0">
                <a:solidFill>
                  <a:prstClr val="black"/>
                </a:solidFill>
                <a:latin typeface="Aptos" panose="020B0004020202020204" pitchFamily="34" charset="0"/>
                <a:ea typeface="Verdana"/>
                <a:cs typeface="Verdana" panose="020B0604030504040204" pitchFamily="34" charset="0"/>
              </a:rPr>
              <a:t>, F</a:t>
            </a:r>
            <a:r>
              <a:rPr lang="en-US" sz="1867" dirty="0">
                <a:solidFill>
                  <a:prstClr val="black"/>
                </a:solidFill>
                <a:latin typeface="Aptos" panose="020B0004020202020204" pitchFamily="34" charset="0"/>
                <a:ea typeface="Verdana"/>
                <a:cs typeface="Verdana" panose="020B0604030504040204" pitchFamily="34" charset="0"/>
              </a:rPr>
              <a:t>AICP 	 		Erin Perdu, </a:t>
            </a:r>
            <a:r>
              <a:rPr lang="en-US" sz="1867" cap="small" dirty="0">
                <a:solidFill>
                  <a:prstClr val="black"/>
                </a:solidFill>
                <a:latin typeface="Aptos" panose="020B0004020202020204" pitchFamily="34" charset="0"/>
                <a:ea typeface="Verdana"/>
                <a:cs typeface="Verdana" panose="020B0604030504040204" pitchFamily="34" charset="0"/>
              </a:rPr>
              <a:t>AICP,</a:t>
            </a:r>
            <a:r>
              <a:rPr lang="en-US" sz="1867" dirty="0">
                <a:solidFill>
                  <a:prstClr val="black"/>
                </a:solidFill>
                <a:latin typeface="Aptos" panose="020B0004020202020204" pitchFamily="34" charset="0"/>
                <a:ea typeface="Verdana"/>
                <a:cs typeface="Verdana" panose="020B0604030504040204" pitchFamily="34" charset="0"/>
              </a:rPr>
              <a:t> Co-</a:t>
            </a:r>
            <a:r>
              <a:rPr lang="en-US" dirty="0">
                <a:solidFill>
                  <a:prstClr val="black"/>
                </a:solidFill>
                <a:latin typeface="Aptos" panose="020B0004020202020204" pitchFamily="34" charset="0"/>
                <a:ea typeface="Verdana"/>
                <a:cs typeface="Verdana" panose="020B0604030504040204" pitchFamily="34" charset="0"/>
              </a:rPr>
              <a:t>Chair 	</a:t>
            </a:r>
          </a:p>
          <a:p>
            <a:pPr defTabSz="914377">
              <a:spcBef>
                <a:spcPts val="733"/>
              </a:spcBef>
              <a:defRPr/>
            </a:pPr>
            <a:r>
              <a:rPr lang="en-US" dirty="0" err="1">
                <a:solidFill>
                  <a:prstClr val="black"/>
                </a:solidFill>
                <a:latin typeface="Aptos" panose="020B0004020202020204" pitchFamily="34" charset="0"/>
                <a:ea typeface="Verdana"/>
                <a:cs typeface="Verdana" panose="020B0604030504040204" pitchFamily="34" charset="0"/>
              </a:rPr>
              <a:t>Staron</a:t>
            </a:r>
            <a:r>
              <a:rPr lang="en-US" dirty="0">
                <a:solidFill>
                  <a:prstClr val="black"/>
                </a:solidFill>
                <a:latin typeface="Aptos" panose="020B0004020202020204" pitchFamily="34" charset="0"/>
                <a:ea typeface="Verdana"/>
                <a:cs typeface="Verdana" panose="020B0604030504040204" pitchFamily="34" charset="0"/>
              </a:rPr>
              <a:t> Faucher, AICP, Co-Chair 		Robin </a:t>
            </a:r>
            <a:r>
              <a:rPr lang="en-US" dirty="0" err="1">
                <a:solidFill>
                  <a:prstClr val="black"/>
                </a:solidFill>
                <a:latin typeface="Aptos" panose="020B0004020202020204" pitchFamily="34" charset="0"/>
                <a:ea typeface="Verdana"/>
                <a:cs typeface="Verdana" panose="020B0604030504040204" pitchFamily="34" charset="0"/>
              </a:rPr>
              <a:t>Scholetzky</a:t>
            </a:r>
            <a:r>
              <a:rPr lang="en-US" dirty="0">
                <a:solidFill>
                  <a:prstClr val="black"/>
                </a:solidFill>
                <a:latin typeface="Aptos" panose="020B0004020202020204" pitchFamily="34" charset="0"/>
                <a:ea typeface="Verdana"/>
                <a:cs typeface="Verdana" panose="020B0604030504040204" pitchFamily="34" charset="0"/>
              </a:rPr>
              <a:t>, </a:t>
            </a:r>
            <a:r>
              <a:rPr lang="en-US" sz="1867" cap="small" dirty="0">
                <a:solidFill>
                  <a:prstClr val="black"/>
                </a:solidFill>
                <a:latin typeface="Aptos" panose="020B0004020202020204" pitchFamily="34" charset="0"/>
                <a:ea typeface="Verdana"/>
                <a:cs typeface="Verdana" panose="020B0604030504040204" pitchFamily="34" charset="0"/>
              </a:rPr>
              <a:t>AICP</a:t>
            </a:r>
            <a:r>
              <a:rPr lang="en-US" sz="1867" dirty="0">
                <a:solidFill>
                  <a:prstClr val="black"/>
                </a:solidFill>
                <a:latin typeface="Aptos" panose="020B0004020202020204" pitchFamily="34" charset="0"/>
                <a:ea typeface="Verdana"/>
                <a:cs typeface="Verdana" panose="020B0604030504040204" pitchFamily="34" charset="0"/>
              </a:rPr>
              <a:t>, LEED AP ND </a:t>
            </a:r>
          </a:p>
          <a:p>
            <a:pPr defTabSz="914377">
              <a:spcBef>
                <a:spcPts val="733"/>
              </a:spcBef>
              <a:defRPr/>
            </a:pPr>
            <a:r>
              <a:rPr lang="en-US" sz="1867" dirty="0" err="1">
                <a:solidFill>
                  <a:prstClr val="black"/>
                </a:solidFill>
                <a:latin typeface="Aptos" panose="020B0004020202020204" pitchFamily="34" charset="0"/>
                <a:ea typeface="Verdana"/>
                <a:cs typeface="Verdana" panose="020B0604030504040204" pitchFamily="34" charset="0"/>
              </a:rPr>
              <a:t>Arlova</a:t>
            </a:r>
            <a:r>
              <a:rPr lang="en-US" sz="1867" dirty="0">
                <a:solidFill>
                  <a:prstClr val="black"/>
                </a:solidFill>
                <a:latin typeface="Aptos" panose="020B0004020202020204" pitchFamily="34" charset="0"/>
                <a:ea typeface="Verdana"/>
                <a:cs typeface="Verdana" panose="020B0604030504040204" pitchFamily="34" charset="0"/>
              </a:rPr>
              <a:t> </a:t>
            </a:r>
            <a:r>
              <a:rPr lang="en-US" sz="1867" dirty="0" err="1">
                <a:solidFill>
                  <a:prstClr val="black"/>
                </a:solidFill>
                <a:latin typeface="Aptos" panose="020B0004020202020204" pitchFamily="34" charset="0"/>
                <a:ea typeface="Verdana"/>
                <a:cs typeface="Verdana" panose="020B0604030504040204" pitchFamily="34" charset="0"/>
              </a:rPr>
              <a:t>Vonhm</a:t>
            </a:r>
            <a:r>
              <a:rPr lang="en-US" sz="1867" dirty="0">
                <a:solidFill>
                  <a:prstClr val="black"/>
                </a:solidFill>
                <a:latin typeface="Aptos" panose="020B0004020202020204" pitchFamily="34" charset="0"/>
                <a:ea typeface="Verdana"/>
                <a:cs typeface="Verdana" panose="020B0604030504040204" pitchFamily="34" charset="0"/>
              </a:rPr>
              <a:t>, AICP</a:t>
            </a:r>
            <a:r>
              <a:rPr lang="en-US" cap="small" dirty="0">
                <a:solidFill>
                  <a:prstClr val="black"/>
                </a:solidFill>
                <a:latin typeface="Aptos" panose="020B0004020202020204" pitchFamily="34" charset="0"/>
                <a:ea typeface="Verdana"/>
                <a:cs typeface="Verdana" panose="020B0604030504040204" pitchFamily="34" charset="0"/>
              </a:rPr>
              <a:t>			</a:t>
            </a:r>
            <a:r>
              <a:rPr lang="en-US" dirty="0">
                <a:solidFill>
                  <a:prstClr val="black"/>
                </a:solidFill>
                <a:latin typeface="Aptos" panose="020B0004020202020204" pitchFamily="34" charset="0"/>
                <a:ea typeface="Verdana"/>
                <a:cs typeface="Verdana" panose="020B0604030504040204" pitchFamily="34" charset="0"/>
              </a:rPr>
              <a:t>			</a:t>
            </a:r>
            <a:r>
              <a:rPr lang="en-US" cap="small" dirty="0">
                <a:solidFill>
                  <a:prstClr val="black"/>
                </a:solidFill>
                <a:latin typeface="Aptos" panose="020B0004020202020204" pitchFamily="34" charset="0"/>
                <a:ea typeface="Verdana"/>
                <a:cs typeface="Verdana" panose="020B0604030504040204" pitchFamily="34" charset="0"/>
              </a:rPr>
              <a:t>						</a:t>
            </a:r>
            <a:endParaRPr lang="en-US" dirty="0">
              <a:solidFill>
                <a:prstClr val="black"/>
              </a:solidFill>
              <a:latin typeface="Aptos" panose="020B0004020202020204" pitchFamily="34" charset="0"/>
              <a:ea typeface="Verdana"/>
              <a:cs typeface="Verdana" panose="020B0604030504040204" pitchFamily="34" charset="0"/>
            </a:endParaRPr>
          </a:p>
          <a:p>
            <a:pPr defTabSz="914377">
              <a:defRPr/>
            </a:pPr>
            <a:endParaRPr lang="en-US" dirty="0">
              <a:solidFill>
                <a:prstClr val="black"/>
              </a:solidFill>
              <a:latin typeface="Aptos" panose="020B00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356351"/>
            <a:ext cx="2743200" cy="366183"/>
          </a:xfrm>
        </p:spPr>
        <p:txBody>
          <a:bodyPr/>
          <a:lstStyle/>
          <a:p>
            <a:pPr defTabSz="914377">
              <a:defRPr/>
            </a:pPr>
            <a:fld id="{E6A2B810-080C-FD48-BC63-17045D493FCE}" type="slidenum">
              <a:rPr lang="en-US">
                <a:solidFill>
                  <a:prstClr val="black">
                    <a:tint val="75000"/>
                  </a:prstClr>
                </a:solidFill>
                <a:latin typeface="Calibri" panose="020F0502020204030204"/>
              </a:rPr>
              <a:pPr defTabSz="914377">
                <a:defRPr/>
              </a:pPr>
              <a:t>47</a:t>
            </a:fld>
            <a:endParaRPr lang="en-US">
              <a:solidFill>
                <a:prstClr val="black">
                  <a:tint val="75000"/>
                </a:prstClr>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492E5-D62C-D766-0964-A8CE935517C6}"/>
              </a:ext>
            </a:extLst>
          </p:cNvPr>
          <p:cNvSpPr>
            <a:spLocks noGrp="1"/>
          </p:cNvSpPr>
          <p:nvPr>
            <p:ph type="title"/>
          </p:nvPr>
        </p:nvSpPr>
        <p:spPr>
          <a:xfrm>
            <a:off x="838200" y="158031"/>
            <a:ext cx="10515600" cy="1061171"/>
          </a:xfrm>
        </p:spPr>
        <p:txBody>
          <a:bodyPr/>
          <a:lstStyle/>
          <a:p>
            <a:r>
              <a:rPr lang="en-US" sz="4267" b="1" dirty="0">
                <a:latin typeface="Aptos" panose="020B0004020202020204" pitchFamily="34" charset="0"/>
                <a:ea typeface="Verdana" panose="020B0604030504040204" pitchFamily="34" charset="0"/>
                <a:cs typeface="Verdana" panose="020B0604030504040204" pitchFamily="34" charset="0"/>
              </a:rPr>
              <a:t>AICP Code of Ethics Pledge</a:t>
            </a:r>
          </a:p>
        </p:txBody>
      </p:sp>
      <p:pic>
        <p:nvPicPr>
          <p:cNvPr id="7" name="Content Placeholder 6">
            <a:extLst>
              <a:ext uri="{FF2B5EF4-FFF2-40B4-BE49-F238E27FC236}">
                <a16:creationId xmlns:a16="http://schemas.microsoft.com/office/drawing/2014/main" id="{A23C86E9-AA8D-F386-3084-36F8E6479AC3}"/>
              </a:ext>
            </a:extLst>
          </p:cNvPr>
          <p:cNvPicPr>
            <a:picLocks noGrp="1" noChangeAspect="1"/>
          </p:cNvPicPr>
          <p:nvPr>
            <p:ph idx="1"/>
          </p:nvPr>
        </p:nvPicPr>
        <p:blipFill>
          <a:blip r:embed="rId2"/>
          <a:stretch>
            <a:fillRect/>
          </a:stretch>
        </p:blipFill>
        <p:spPr>
          <a:xfrm>
            <a:off x="1529978" y="1003979"/>
            <a:ext cx="7372517" cy="5352372"/>
          </a:xfrm>
        </p:spPr>
      </p:pic>
      <p:sp>
        <p:nvSpPr>
          <p:cNvPr id="5" name="Slide Number Placeholder 4">
            <a:extLst>
              <a:ext uri="{FF2B5EF4-FFF2-40B4-BE49-F238E27FC236}">
                <a16:creationId xmlns:a16="http://schemas.microsoft.com/office/drawing/2014/main" id="{14CDD170-8D91-4D3E-BE06-6B63837F000C}"/>
              </a:ext>
            </a:extLst>
          </p:cNvPr>
          <p:cNvSpPr>
            <a:spLocks noGrp="1"/>
          </p:cNvSpPr>
          <p:nvPr>
            <p:ph type="sldNum" sz="quarter" idx="12"/>
          </p:nvPr>
        </p:nvSpPr>
        <p:spPr/>
        <p:txBody>
          <a:bodyPr/>
          <a:lstStyle/>
          <a:p>
            <a:pPr defTabSz="914377">
              <a:defRPr/>
            </a:pPr>
            <a:fld id="{EB00F11C-460E-164E-BC90-0A7B02C2B5FD}" type="slidenum">
              <a:rPr lang="en-US">
                <a:solidFill>
                  <a:prstClr val="black">
                    <a:tint val="75000"/>
                  </a:prstClr>
                </a:solidFill>
                <a:latin typeface="Calibri" panose="020F0502020204030204"/>
              </a:rPr>
              <a:pPr defTabSz="914377">
                <a:defRPr/>
              </a:pPr>
              <a:t>5</a:t>
            </a:fld>
            <a:endParaRPr lang="en-US" dirty="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B75B4177-0DD3-629F-D528-0B634C77EC5E}"/>
              </a:ext>
            </a:extLst>
          </p:cNvPr>
          <p:cNvSpPr txBox="1"/>
          <p:nvPr/>
        </p:nvSpPr>
        <p:spPr>
          <a:xfrm>
            <a:off x="1016001" y="6129868"/>
            <a:ext cx="9718260" cy="646331"/>
          </a:xfrm>
          <a:prstGeom prst="rect">
            <a:avLst/>
          </a:prstGeom>
          <a:noFill/>
        </p:spPr>
        <p:txBody>
          <a:bodyPr wrap="square" rtlCol="0">
            <a:spAutoFit/>
          </a:bodyPr>
          <a:lstStyle/>
          <a:p>
            <a:pPr defTabSz="914377" eaLnBrk="0" fontAlgn="base" hangingPunct="0">
              <a:spcBef>
                <a:spcPct val="0"/>
              </a:spcBef>
              <a:spcAft>
                <a:spcPct val="0"/>
              </a:spcAft>
            </a:pPr>
            <a:r>
              <a:rPr lang="en-US" altLang="en-US" sz="1867" b="1" dirty="0">
                <a:solidFill>
                  <a:srgbClr val="C00000"/>
                </a:solidFill>
                <a:latin typeface="Aptos" panose="020B0004020202020204" pitchFamily="34" charset="0"/>
              </a:rPr>
              <a:t>This AICP Ethics Code certificate is available for downloading from </a:t>
            </a:r>
            <a:r>
              <a:rPr lang="en-US" altLang="en-US" sz="1867" b="1" dirty="0" err="1">
                <a:solidFill>
                  <a:srgbClr val="C00000"/>
                </a:solidFill>
                <a:latin typeface="Aptos" panose="020B0004020202020204" pitchFamily="34" charset="0"/>
              </a:rPr>
              <a:t>planning.org</a:t>
            </a:r>
            <a:r>
              <a:rPr lang="en-US" altLang="en-US" sz="1867" b="1" dirty="0">
                <a:solidFill>
                  <a:srgbClr val="C00000"/>
                </a:solidFill>
                <a:latin typeface="Aptos" panose="020B0004020202020204" pitchFamily="34" charset="0"/>
              </a:rPr>
              <a:t>/ethics</a:t>
            </a:r>
            <a:r>
              <a:rPr lang="en-US" altLang="en-US" sz="1867" dirty="0">
                <a:solidFill>
                  <a:srgbClr val="C00000"/>
                </a:solidFill>
                <a:latin typeface="Aptos" panose="020B0004020202020204" pitchFamily="34" charset="0"/>
              </a:rPr>
              <a:t>. </a:t>
            </a:r>
          </a:p>
          <a:p>
            <a:pPr defTabSz="914377" eaLnBrk="0" fontAlgn="base" hangingPunct="0">
              <a:spcBef>
                <a:spcPct val="0"/>
              </a:spcBef>
              <a:spcAft>
                <a:spcPct val="0"/>
              </a:spcAft>
            </a:pPr>
            <a:endParaRPr lang="en-US" sz="1733" dirty="0">
              <a:solidFill>
                <a:prstClr val="black"/>
              </a:solidFill>
              <a:latin typeface="Calibri" charset="0"/>
            </a:endParaRPr>
          </a:p>
        </p:txBody>
      </p:sp>
    </p:spTree>
    <p:extLst>
      <p:ext uri="{BB962C8B-B14F-4D97-AF65-F5344CB8AC3E}">
        <p14:creationId xmlns:p14="http://schemas.microsoft.com/office/powerpoint/2010/main" val="3545179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3" name="Rectangle 2356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2"/>
          <p:cNvSpPr>
            <a:spLocks noGrp="1"/>
          </p:cNvSpPr>
          <p:nvPr>
            <p:ph type="title"/>
          </p:nvPr>
        </p:nvSpPr>
        <p:spPr>
          <a:xfrm>
            <a:off x="572493" y="238539"/>
            <a:ext cx="11018520" cy="1434415"/>
          </a:xfrm>
        </p:spPr>
        <p:txBody>
          <a:bodyPr vert="horz" lIns="91440" tIns="45720" rIns="91440" bIns="45720" rtlCol="0" anchor="b">
            <a:normAutofit/>
          </a:bodyPr>
          <a:lstStyle/>
          <a:p>
            <a:pPr defTabSz="914400"/>
            <a:r>
              <a:rPr lang="en-US" altLang="en-US" sz="3000">
                <a:latin typeface="+mj-lt"/>
                <a:ea typeface="+mj-ea"/>
                <a:cs typeface="+mj-cs"/>
              </a:rPr>
              <a:t>A Few Ethical Questions</a:t>
            </a:r>
            <a:br>
              <a:rPr lang="en-US" altLang="en-US" sz="3000">
                <a:latin typeface="+mj-lt"/>
                <a:ea typeface="+mj-ea"/>
                <a:cs typeface="+mj-cs"/>
              </a:rPr>
            </a:br>
            <a:r>
              <a:rPr lang="en-US" altLang="en-US" sz="3000">
                <a:latin typeface="+mj-lt"/>
                <a:ea typeface="+mj-ea"/>
                <a:cs typeface="+mj-cs"/>
              </a:rPr>
              <a:t>As posed by Michael Schur, creator of “The Good Place” TV series</a:t>
            </a:r>
          </a:p>
        </p:txBody>
      </p:sp>
      <p:sp>
        <p:nvSpPr>
          <p:cNvPr id="2356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2"/>
          </p:nvPr>
        </p:nvSpPr>
        <p:spPr>
          <a:xfrm>
            <a:off x="572493" y="2071316"/>
            <a:ext cx="6713552" cy="4119172"/>
          </a:xfrm>
        </p:spPr>
        <p:txBody>
          <a:bodyPr vert="horz" lIns="91440" tIns="45720" rIns="91440" bIns="45720" rtlCol="0" anchor="t">
            <a:normAutofit/>
          </a:bodyPr>
          <a:lstStyle/>
          <a:p>
            <a:pPr indent="-228600" defTabSz="914400" fontAlgn="auto">
              <a:spcAft>
                <a:spcPts val="0"/>
              </a:spcAft>
              <a:buFont typeface="Arial" panose="020B0604020202020204" pitchFamily="34" charset="0"/>
              <a:buChar char="•"/>
              <a:defRPr/>
            </a:pPr>
            <a:r>
              <a:rPr lang="en-US" sz="2200" b="1" dirty="0">
                <a:latin typeface="+mn-lt"/>
                <a:ea typeface="+mn-ea"/>
                <a:cs typeface="+mn-cs"/>
              </a:rPr>
              <a:t>What are we doing?</a:t>
            </a:r>
          </a:p>
          <a:p>
            <a:pPr marL="0" indent="-228600" defTabSz="914400" fontAlgn="auto">
              <a:spcAft>
                <a:spcPts val="0"/>
              </a:spcAft>
              <a:buFont typeface="Arial" panose="020B0604020202020204" pitchFamily="34" charset="0"/>
              <a:buChar char="•"/>
              <a:defRPr/>
            </a:pPr>
            <a:endParaRPr lang="en-US" sz="2200" b="1" dirty="0">
              <a:latin typeface="+mn-lt"/>
              <a:ea typeface="+mn-ea"/>
              <a:cs typeface="+mn-cs"/>
            </a:endParaRPr>
          </a:p>
          <a:p>
            <a:pPr indent="-228600" defTabSz="914400" fontAlgn="auto">
              <a:spcAft>
                <a:spcPts val="0"/>
              </a:spcAft>
              <a:buFont typeface="Arial" panose="020B0604020202020204" pitchFamily="34" charset="0"/>
              <a:buChar char="•"/>
              <a:defRPr/>
            </a:pPr>
            <a:r>
              <a:rPr lang="en-US" sz="2200" b="1" dirty="0">
                <a:latin typeface="+mn-lt"/>
                <a:ea typeface="+mn-ea"/>
                <a:cs typeface="+mn-cs"/>
              </a:rPr>
              <a:t>Why are we doing it?</a:t>
            </a:r>
          </a:p>
          <a:p>
            <a:pPr marL="0" indent="-228600" defTabSz="914400" fontAlgn="auto">
              <a:spcAft>
                <a:spcPts val="0"/>
              </a:spcAft>
              <a:buFont typeface="Arial" panose="020B0604020202020204" pitchFamily="34" charset="0"/>
              <a:buChar char="•"/>
              <a:defRPr/>
            </a:pPr>
            <a:endParaRPr lang="en-US" sz="2200" b="1" dirty="0">
              <a:latin typeface="+mn-lt"/>
              <a:ea typeface="+mn-ea"/>
              <a:cs typeface="+mn-cs"/>
            </a:endParaRPr>
          </a:p>
          <a:p>
            <a:pPr indent="-228600" defTabSz="914400" fontAlgn="auto">
              <a:spcAft>
                <a:spcPts val="0"/>
              </a:spcAft>
              <a:buFont typeface="Arial" panose="020B0604020202020204" pitchFamily="34" charset="0"/>
              <a:buChar char="•"/>
              <a:defRPr/>
            </a:pPr>
            <a:r>
              <a:rPr lang="en-US" sz="2200" b="1" dirty="0">
                <a:latin typeface="+mn-lt"/>
                <a:ea typeface="+mn-ea"/>
                <a:cs typeface="+mn-cs"/>
              </a:rPr>
              <a:t>Is there something we could do that’s better?</a:t>
            </a:r>
          </a:p>
          <a:p>
            <a:pPr marL="0" indent="-228600" defTabSz="914400" fontAlgn="auto">
              <a:spcAft>
                <a:spcPts val="0"/>
              </a:spcAft>
              <a:buFont typeface="Arial" panose="020B0604020202020204" pitchFamily="34" charset="0"/>
              <a:buChar char="•"/>
              <a:defRPr/>
            </a:pPr>
            <a:endParaRPr lang="en-US" sz="2200" b="1" dirty="0">
              <a:latin typeface="+mn-lt"/>
              <a:ea typeface="+mn-ea"/>
              <a:cs typeface="+mn-cs"/>
            </a:endParaRPr>
          </a:p>
          <a:p>
            <a:pPr indent="-228600" defTabSz="914400" fontAlgn="auto">
              <a:spcAft>
                <a:spcPts val="0"/>
              </a:spcAft>
              <a:buFont typeface="Arial" panose="020B0604020202020204" pitchFamily="34" charset="0"/>
              <a:buChar char="•"/>
              <a:defRPr/>
            </a:pPr>
            <a:r>
              <a:rPr lang="en-US" sz="2200" b="1" dirty="0">
                <a:latin typeface="+mn-lt"/>
                <a:ea typeface="+mn-ea"/>
                <a:cs typeface="+mn-cs"/>
              </a:rPr>
              <a:t>Why is it better?</a:t>
            </a:r>
          </a:p>
        </p:txBody>
      </p:sp>
      <p:pic>
        <p:nvPicPr>
          <p:cNvPr id="23558" name="Picture 6"/>
          <p:cNvPicPr>
            <a:picLocks noChangeAspect="1"/>
          </p:cNvPicPr>
          <p:nvPr/>
        </p:nvPicPr>
        <p:blipFill rotWithShape="1">
          <a:blip r:embed="rId2">
            <a:extLst>
              <a:ext uri="{28A0092B-C50C-407E-A947-70E740481C1C}">
                <a14:useLocalDpi xmlns:a14="http://schemas.microsoft.com/office/drawing/2010/main" val="0"/>
              </a:ext>
            </a:extLst>
          </a:blip>
          <a:srcRect l="12954" r="3293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Slide Number Placeholder 4"/>
          <p:cNvSpPr>
            <a:spLocks noGrp="1"/>
          </p:cNvSpPr>
          <p:nvPr>
            <p:ph type="sldNum" sz="quarter" idx="1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compatLnSpc="1">
            <a:prstTxWarp prst="textNoShape">
              <a:avLst/>
            </a:prstTxWarp>
            <a:normAutofit/>
          </a:bodyPr>
          <a:lstStyle>
            <a:lvl1pPr>
              <a:defRPr sz="1733">
                <a:solidFill>
                  <a:schemeClr val="tx1"/>
                </a:solidFill>
                <a:latin typeface="Calibri" charset="0"/>
              </a:defRPr>
            </a:lvl1pPr>
            <a:lvl2pPr marL="990575" indent="-380990">
              <a:defRPr sz="1733">
                <a:solidFill>
                  <a:schemeClr val="tx1"/>
                </a:solidFill>
                <a:latin typeface="Calibri" charset="0"/>
              </a:defRPr>
            </a:lvl2pPr>
            <a:lvl3pPr marL="1523962" indent="-304792">
              <a:defRPr sz="1733">
                <a:solidFill>
                  <a:schemeClr val="tx1"/>
                </a:solidFill>
                <a:latin typeface="Calibri" charset="0"/>
              </a:defRPr>
            </a:lvl3pPr>
            <a:lvl4pPr marL="2133547" indent="-304792">
              <a:defRPr sz="1733">
                <a:solidFill>
                  <a:schemeClr val="tx1"/>
                </a:solidFill>
                <a:latin typeface="Calibri" charset="0"/>
              </a:defRPr>
            </a:lvl4pPr>
            <a:lvl5pPr marL="2743131" indent="-304792">
              <a:defRPr sz="1733">
                <a:solidFill>
                  <a:schemeClr val="tx1"/>
                </a:solidFill>
                <a:latin typeface="Calibri" charset="0"/>
              </a:defRPr>
            </a:lvl5pPr>
            <a:lvl6pPr marL="3352716" indent="-304792" defTabSz="914377" fontAlgn="base">
              <a:spcBef>
                <a:spcPct val="0"/>
              </a:spcBef>
              <a:spcAft>
                <a:spcPct val="0"/>
              </a:spcAft>
              <a:defRPr sz="1733">
                <a:solidFill>
                  <a:schemeClr val="tx1"/>
                </a:solidFill>
                <a:latin typeface="Calibri" charset="0"/>
              </a:defRPr>
            </a:lvl6pPr>
            <a:lvl7pPr marL="3962301" indent="-304792" defTabSz="914377" fontAlgn="base">
              <a:spcBef>
                <a:spcPct val="0"/>
              </a:spcBef>
              <a:spcAft>
                <a:spcPct val="0"/>
              </a:spcAft>
              <a:defRPr sz="1733">
                <a:solidFill>
                  <a:schemeClr val="tx1"/>
                </a:solidFill>
                <a:latin typeface="Calibri" charset="0"/>
              </a:defRPr>
            </a:lvl7pPr>
            <a:lvl8pPr marL="4571886" indent="-304792" defTabSz="914377" fontAlgn="base">
              <a:spcBef>
                <a:spcPct val="0"/>
              </a:spcBef>
              <a:spcAft>
                <a:spcPct val="0"/>
              </a:spcAft>
              <a:defRPr sz="1733">
                <a:solidFill>
                  <a:schemeClr val="tx1"/>
                </a:solidFill>
                <a:latin typeface="Calibri" charset="0"/>
              </a:defRPr>
            </a:lvl8pPr>
            <a:lvl9pPr marL="5181470" indent="-304792" defTabSz="914377" fontAlgn="base">
              <a:spcBef>
                <a:spcPct val="0"/>
              </a:spcBef>
              <a:spcAft>
                <a:spcPct val="0"/>
              </a:spcAft>
              <a:defRPr sz="1733">
                <a:solidFill>
                  <a:schemeClr val="tx1"/>
                </a:solidFill>
                <a:latin typeface="Calibri" charset="0"/>
              </a:defRPr>
            </a:lvl9pPr>
          </a:lstStyle>
          <a:p>
            <a:pPr>
              <a:spcAft>
                <a:spcPts val="600"/>
              </a:spcAft>
              <a:defRPr/>
            </a:pPr>
            <a:fld id="{CBF9B91E-B67D-1041-AF2B-B0195C89CB4A}" type="slidenum">
              <a:rPr lang="en-US" altLang="en-US" sz="1200">
                <a:solidFill>
                  <a:prstClr val="black">
                    <a:tint val="75000"/>
                  </a:prstClr>
                </a:solidFill>
                <a:latin typeface="Calibri" panose="020F0502020204030204"/>
                <a:ea typeface="+mn-ea"/>
                <a:cs typeface="+mn-cs"/>
              </a:rPr>
              <a:pPr>
                <a:spcAft>
                  <a:spcPts val="600"/>
                </a:spcAft>
                <a:defRPr/>
              </a:pPr>
              <a:t>6</a:t>
            </a:fld>
            <a:endParaRPr lang="en-US" altLang="en-US" sz="1200">
              <a:solidFill>
                <a:prstClr val="black">
                  <a:tint val="75000"/>
                </a:prstClr>
              </a:solidFill>
              <a:latin typeface="Calibri" panose="020F0502020204030204"/>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1" y="0"/>
            <a:ext cx="1218988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20" name="Freeform: Shape 19"/>
          <p:cNvSpPr>
            <a:spLocks noGrp="1" noRot="1" noChangeAspect="1" noMove="1" noResize="1" noEditPoints="1" noAdjustHandles="1" noChangeArrowheads="1" noChangeShapeType="1" noTextEdit="1"/>
          </p:cNvSpPr>
          <p:nvPr/>
        </p:nvSpPr>
        <p:spPr>
          <a:xfrm flipH="1">
            <a:off x="0" y="0"/>
            <a:ext cx="5962651"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anchor="ctr"/>
          <a:lstStyle/>
          <a:p>
            <a:pPr algn="ctr" defTabSz="914377">
              <a:defRPr/>
            </a:pPr>
            <a:endParaRPr lang="en-US">
              <a:solidFill>
                <a:prstClr val="black"/>
              </a:solidFill>
              <a:latin typeface="Calibri" panose="020F0502020204030204"/>
            </a:endParaRPr>
          </a:p>
        </p:txBody>
      </p:sp>
      <p:sp>
        <p:nvSpPr>
          <p:cNvPr id="2" name="Title 1"/>
          <p:cNvSpPr>
            <a:spLocks noGrp="1"/>
          </p:cNvSpPr>
          <p:nvPr>
            <p:ph type="title"/>
          </p:nvPr>
        </p:nvSpPr>
        <p:spPr>
          <a:xfrm>
            <a:off x="6540501" y="622300"/>
            <a:ext cx="5041900" cy="3124200"/>
          </a:xfrm>
        </p:spPr>
        <p:txBody>
          <a:bodyPr vert="horz" wrap="square" lIns="121920" tIns="60960" rIns="121920" bIns="60960" numCol="1" rtlCol="0" anchor="ctr" anchorCtr="0" compatLnSpc="1">
            <a:prstTxWarp prst="textNoShape">
              <a:avLst/>
            </a:prstTxWarp>
            <a:normAutofit fontScale="90000"/>
          </a:bodyPr>
          <a:lstStyle/>
          <a:p>
            <a:pPr defTabSz="1219170" fontAlgn="auto">
              <a:spcAft>
                <a:spcPts val="0"/>
              </a:spcAft>
              <a:defRPr/>
            </a:pPr>
            <a:r>
              <a:rPr lang="en-US" sz="4800" dirty="0">
                <a:latin typeface="Aptos" panose="020B0004020202020204" pitchFamily="34" charset="0"/>
                <a:ea typeface="Verdana"/>
                <a:cs typeface="+mj-cs"/>
              </a:rPr>
              <a:t>APA’s Ethical Principles in Planning</a:t>
            </a:r>
            <a:br>
              <a:rPr lang="en-US" sz="1467" dirty="0">
                <a:latin typeface="Aptos" panose="020B0004020202020204" pitchFamily="34" charset="0"/>
                <a:ea typeface="+mj-ea"/>
                <a:cs typeface="+mj-cs"/>
              </a:rPr>
            </a:br>
            <a:r>
              <a:rPr lang="en-US" sz="1467" b="0" dirty="0">
                <a:latin typeface="Aptos" panose="020B0004020202020204" pitchFamily="34" charset="0"/>
                <a:ea typeface="+mj-ea"/>
                <a:cs typeface="+mj-cs"/>
              </a:rPr>
              <a:t>Adopted in 1980 by the American Planning Association; rev. 1992 </a:t>
            </a:r>
            <a:br>
              <a:rPr lang="en-US" sz="1467" b="0" dirty="0">
                <a:latin typeface="Aptos" panose="020B0004020202020204" pitchFamily="34" charset="0"/>
                <a:ea typeface="+mj-ea"/>
                <a:cs typeface="+mj-cs"/>
              </a:rPr>
            </a:br>
            <a:br>
              <a:rPr lang="en-US" sz="1467" dirty="0">
                <a:latin typeface="Aptos" panose="020B0004020202020204" pitchFamily="34" charset="0"/>
                <a:ea typeface="+mj-ea"/>
                <a:cs typeface="+mj-cs"/>
              </a:rPr>
            </a:br>
            <a:r>
              <a:rPr lang="en-US" sz="2400" i="1" dirty="0">
                <a:solidFill>
                  <a:srgbClr val="0070C0"/>
                </a:solidFill>
                <a:latin typeface="Aptos" panose="020B0004020202020204" pitchFamily="34" charset="0"/>
                <a:ea typeface="+mj-ea"/>
                <a:cs typeface="+mj-cs"/>
              </a:rPr>
              <a:t>Guidelines for advisors, advocates, and decision makers in the planning process</a:t>
            </a:r>
            <a:r>
              <a:rPr lang="en-US" sz="2400" i="1" dirty="0">
                <a:latin typeface="Aptos" panose="020B0004020202020204" pitchFamily="34" charset="0"/>
                <a:ea typeface="+mj-ea"/>
                <a:cs typeface="+mj-cs"/>
              </a:rPr>
              <a:t> </a:t>
            </a:r>
            <a:br>
              <a:rPr lang="en-US" sz="1467" dirty="0">
                <a:latin typeface="+mj-lt"/>
                <a:ea typeface="+mj-ea"/>
                <a:cs typeface="+mj-cs"/>
              </a:rPr>
            </a:br>
            <a:r>
              <a:rPr lang="en-US" sz="1467" dirty="0">
                <a:latin typeface="+mj-lt"/>
                <a:ea typeface="+mj-ea"/>
                <a:cs typeface="+mj-cs"/>
              </a:rPr>
              <a:t> </a:t>
            </a:r>
            <a:br>
              <a:rPr lang="en-US" sz="1467" i="1" dirty="0">
                <a:latin typeface="+mj-lt"/>
                <a:ea typeface="+mj-ea"/>
                <a:cs typeface="+mj-cs"/>
              </a:rPr>
            </a:br>
            <a:endParaRPr lang="en-US" sz="1467" dirty="0">
              <a:latin typeface="+mj-lt"/>
              <a:ea typeface="+mj-ea"/>
              <a:cs typeface="+mj-cs"/>
            </a:endParaRPr>
          </a:p>
        </p:txBody>
      </p:sp>
      <p:sp>
        <p:nvSpPr>
          <p:cNvPr id="5" name="Text Placeholder 2"/>
          <p:cNvSpPr txBox="1">
            <a:spLocks/>
          </p:cNvSpPr>
          <p:nvPr/>
        </p:nvSpPr>
        <p:spPr>
          <a:xfrm>
            <a:off x="6540501" y="3606801"/>
            <a:ext cx="5041900" cy="4214284"/>
          </a:xfrm>
          <a:prstGeom prst="rect">
            <a:avLst/>
          </a:prstGeom>
        </p:spPr>
        <p:txBody>
          <a:bodyPr>
            <a:normAutofit/>
          </a:bodyPr>
          <a:lstStyle>
            <a:lvl1pPr>
              <a:lnSpc>
                <a:spcPct val="90000"/>
              </a:lnSpc>
              <a:spcBef>
                <a:spcPts val="750"/>
              </a:spcBef>
              <a:buFont typeface="Arial" charset="0"/>
              <a:buChar char="•"/>
              <a:defRPr sz="2100">
                <a:solidFill>
                  <a:schemeClr val="tx1"/>
                </a:solidFill>
                <a:latin typeface="Calibri" charset="0"/>
              </a:defRPr>
            </a:lvl1pPr>
            <a:lvl2pPr marL="514350" indent="-171450">
              <a:lnSpc>
                <a:spcPct val="90000"/>
              </a:lnSpc>
              <a:spcBef>
                <a:spcPts val="375"/>
              </a:spcBef>
              <a:buFont typeface="Arial" charset="0"/>
              <a:buChar char="•"/>
              <a:defRPr>
                <a:solidFill>
                  <a:schemeClr val="tx1"/>
                </a:solidFill>
                <a:latin typeface="Calibri" charset="0"/>
              </a:defRPr>
            </a:lvl2pPr>
            <a:lvl3pPr marL="857250" indent="-171450">
              <a:lnSpc>
                <a:spcPct val="90000"/>
              </a:lnSpc>
              <a:spcBef>
                <a:spcPts val="375"/>
              </a:spcBef>
              <a:buFont typeface="Arial" charset="0"/>
              <a:buChar char="•"/>
              <a:defRPr sz="1500">
                <a:solidFill>
                  <a:schemeClr val="tx1"/>
                </a:solidFill>
                <a:latin typeface="Calibri" charset="0"/>
              </a:defRPr>
            </a:lvl3pPr>
            <a:lvl4pPr marL="1200150" indent="-171450">
              <a:lnSpc>
                <a:spcPct val="90000"/>
              </a:lnSpc>
              <a:spcBef>
                <a:spcPts val="375"/>
              </a:spcBef>
              <a:buFont typeface="Arial" charset="0"/>
              <a:buChar char="•"/>
              <a:defRPr sz="1300">
                <a:solidFill>
                  <a:schemeClr val="tx1"/>
                </a:solidFill>
                <a:latin typeface="Calibri" charset="0"/>
              </a:defRPr>
            </a:lvl4pPr>
            <a:lvl5pPr marL="1543050" indent="-171450">
              <a:lnSpc>
                <a:spcPct val="90000"/>
              </a:lnSpc>
              <a:spcBef>
                <a:spcPts val="375"/>
              </a:spcBef>
              <a:buFont typeface="Arial" charset="0"/>
              <a:buChar char="•"/>
              <a:defRPr sz="1300">
                <a:solidFill>
                  <a:schemeClr val="tx1"/>
                </a:solidFill>
                <a:latin typeface="Calibri" charset="0"/>
              </a:defRPr>
            </a:lvl5pPr>
            <a:lvl6pPr marL="2000250" indent="-171450" fontAlgn="base">
              <a:lnSpc>
                <a:spcPct val="90000"/>
              </a:lnSpc>
              <a:spcBef>
                <a:spcPts val="375"/>
              </a:spcBef>
              <a:spcAft>
                <a:spcPct val="0"/>
              </a:spcAft>
              <a:buFont typeface="Arial" charset="0"/>
              <a:buChar char="•"/>
              <a:defRPr sz="1300">
                <a:solidFill>
                  <a:schemeClr val="tx1"/>
                </a:solidFill>
                <a:latin typeface="Calibri" charset="0"/>
              </a:defRPr>
            </a:lvl6pPr>
            <a:lvl7pPr marL="2457450" indent="-171450" fontAlgn="base">
              <a:lnSpc>
                <a:spcPct val="90000"/>
              </a:lnSpc>
              <a:spcBef>
                <a:spcPts val="375"/>
              </a:spcBef>
              <a:spcAft>
                <a:spcPct val="0"/>
              </a:spcAft>
              <a:buFont typeface="Arial" charset="0"/>
              <a:buChar char="•"/>
              <a:defRPr sz="1300">
                <a:solidFill>
                  <a:schemeClr val="tx1"/>
                </a:solidFill>
                <a:latin typeface="Calibri" charset="0"/>
              </a:defRPr>
            </a:lvl7pPr>
            <a:lvl8pPr marL="2914650" indent="-171450" fontAlgn="base">
              <a:lnSpc>
                <a:spcPct val="90000"/>
              </a:lnSpc>
              <a:spcBef>
                <a:spcPts val="375"/>
              </a:spcBef>
              <a:spcAft>
                <a:spcPct val="0"/>
              </a:spcAft>
              <a:buFont typeface="Arial" charset="0"/>
              <a:buChar char="•"/>
              <a:defRPr sz="1300">
                <a:solidFill>
                  <a:schemeClr val="tx1"/>
                </a:solidFill>
                <a:latin typeface="Calibri" charset="0"/>
              </a:defRPr>
            </a:lvl8pPr>
            <a:lvl9pPr marL="3371850" indent="-171450" fontAlgn="base">
              <a:lnSpc>
                <a:spcPct val="90000"/>
              </a:lnSpc>
              <a:spcBef>
                <a:spcPts val="375"/>
              </a:spcBef>
              <a:spcAft>
                <a:spcPct val="0"/>
              </a:spcAft>
              <a:buFont typeface="Arial" charset="0"/>
              <a:buChar char="•"/>
              <a:defRPr sz="1300">
                <a:solidFill>
                  <a:schemeClr val="tx1"/>
                </a:solidFill>
                <a:latin typeface="Calibri" charset="0"/>
              </a:defRPr>
            </a:lvl9pPr>
          </a:lstStyle>
          <a:p>
            <a:pPr defTabSz="1219170" fontAlgn="base">
              <a:spcBef>
                <a:spcPts val="1000"/>
              </a:spcBef>
              <a:spcAft>
                <a:spcPct val="0"/>
              </a:spcAft>
              <a:buNone/>
            </a:pPr>
            <a:r>
              <a:rPr lang="en-US" altLang="en-US" sz="2667" b="1" dirty="0">
                <a:solidFill>
                  <a:prstClr val="black"/>
                </a:solidFill>
                <a:latin typeface="Aptos" panose="020B0004020202020204" pitchFamily="34" charset="0"/>
              </a:rPr>
              <a:t>1. Serve the public interest</a:t>
            </a:r>
          </a:p>
          <a:p>
            <a:pPr defTabSz="1219170" fontAlgn="base">
              <a:lnSpc>
                <a:spcPct val="100000"/>
              </a:lnSpc>
              <a:spcBef>
                <a:spcPts val="1000"/>
              </a:spcBef>
              <a:spcAft>
                <a:spcPct val="0"/>
              </a:spcAft>
              <a:buNone/>
            </a:pPr>
            <a:endParaRPr lang="en-US" altLang="en-US" sz="1067" dirty="0">
              <a:solidFill>
                <a:prstClr val="black"/>
              </a:solidFill>
              <a:latin typeface="Aptos" panose="020B0004020202020204" pitchFamily="34" charset="0"/>
              <a:ea typeface="Calibri" charset="0"/>
              <a:cs typeface="Calibri" charset="0"/>
            </a:endParaRPr>
          </a:p>
          <a:p>
            <a:pPr defTabSz="1219170" fontAlgn="base">
              <a:spcBef>
                <a:spcPts val="1000"/>
              </a:spcBef>
              <a:spcAft>
                <a:spcPct val="0"/>
              </a:spcAft>
              <a:buNone/>
            </a:pPr>
            <a:r>
              <a:rPr lang="en-US" altLang="en-US" sz="2667" b="1" dirty="0">
                <a:solidFill>
                  <a:prstClr val="black"/>
                </a:solidFill>
                <a:latin typeface="Aptos" panose="020B0004020202020204" pitchFamily="34" charset="0"/>
              </a:rPr>
              <a:t>2. Maintain high standards of integrity and proficiency</a:t>
            </a:r>
          </a:p>
          <a:p>
            <a:pPr defTabSz="1219170" fontAlgn="base">
              <a:lnSpc>
                <a:spcPct val="100000"/>
              </a:lnSpc>
              <a:spcBef>
                <a:spcPts val="1000"/>
              </a:spcBef>
              <a:spcAft>
                <a:spcPct val="0"/>
              </a:spcAft>
              <a:buNone/>
            </a:pPr>
            <a:endParaRPr lang="en-US" altLang="en-US" sz="1067" b="1" dirty="0">
              <a:solidFill>
                <a:prstClr val="black"/>
              </a:solidFill>
              <a:latin typeface="Aptos" panose="020B0004020202020204" pitchFamily="34" charset="0"/>
              <a:ea typeface="Calibri" charset="0"/>
              <a:cs typeface="Calibri" charset="0"/>
            </a:endParaRPr>
          </a:p>
          <a:p>
            <a:pPr defTabSz="1219170" fontAlgn="base">
              <a:spcBef>
                <a:spcPts val="1000"/>
              </a:spcBef>
              <a:spcAft>
                <a:spcPct val="0"/>
              </a:spcAft>
              <a:buNone/>
            </a:pPr>
            <a:r>
              <a:rPr lang="en-US" altLang="en-US" sz="2667" b="1" dirty="0">
                <a:solidFill>
                  <a:prstClr val="black"/>
                </a:solidFill>
                <a:latin typeface="Aptos" panose="020B0004020202020204" pitchFamily="34" charset="0"/>
              </a:rPr>
              <a:t>3. Improve planning competence</a:t>
            </a:r>
            <a:endParaRPr lang="en-US" altLang="en-US" sz="2667" dirty="0">
              <a:solidFill>
                <a:prstClr val="black"/>
              </a:solidFill>
              <a:latin typeface="Aptos" panose="020B0004020202020204" pitchFamily="34" charset="0"/>
              <a:ea typeface="Calibri" charset="0"/>
              <a:cs typeface="Calibri" charset="0"/>
            </a:endParaRPr>
          </a:p>
          <a:p>
            <a:pPr defTabSz="1219170" fontAlgn="base">
              <a:spcBef>
                <a:spcPts val="1000"/>
              </a:spcBef>
              <a:spcAft>
                <a:spcPct val="0"/>
              </a:spcAft>
            </a:pPr>
            <a:endParaRPr lang="en-US" altLang="en-US" sz="2000" dirty="0">
              <a:solidFill>
                <a:prstClr val="black"/>
              </a:solidFill>
            </a:endParaRPr>
          </a:p>
        </p:txBody>
      </p:sp>
      <p:pic>
        <p:nvPicPr>
          <p:cNvPr id="24582" name="Picture 7" descr="Graphical user interface, text, application&#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667" y="893234"/>
            <a:ext cx="3018367" cy="507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4"/>
          </p:nvPr>
        </p:nvSpPr>
        <p:spPr>
          <a:xfrm>
            <a:off x="8610600" y="6356351"/>
            <a:ext cx="2743200" cy="364067"/>
          </a:xfrm>
        </p:spPr>
        <p:txBody>
          <a:bodyPr vert="horz" lIns="121920" tIns="60960" rIns="121920" bIns="60960" rtlCol="0" anchor="ctr" anchorCtr="0">
            <a:normAutofit/>
          </a:bodyPr>
          <a:lstStyle/>
          <a:p>
            <a:pPr defTabSz="1219170">
              <a:lnSpc>
                <a:spcPct val="90000"/>
              </a:lnSpc>
              <a:spcAft>
                <a:spcPts val="800"/>
              </a:spcAft>
              <a:defRPr/>
            </a:pPr>
            <a:fld id="{30B61761-CA1C-FE4B-AE09-D8CB3C745B2D}" type="slidenum">
              <a:rPr lang="en-US" sz="1600">
                <a:solidFill>
                  <a:prstClr val="black">
                    <a:tint val="75000"/>
                  </a:prstClr>
                </a:solidFill>
                <a:latin typeface="Calibri" panose="020F0502020204030204"/>
                <a:cs typeface="+mn-cs"/>
              </a:rPr>
              <a:pPr defTabSz="1219170">
                <a:lnSpc>
                  <a:spcPct val="90000"/>
                </a:lnSpc>
                <a:spcAft>
                  <a:spcPts val="800"/>
                </a:spcAft>
                <a:defRPr/>
              </a:pPr>
              <a:t>7</a:t>
            </a:fld>
            <a:endParaRPr lang="en-US" sz="1600">
              <a:solidFill>
                <a:prstClr val="black">
                  <a:tint val="75000"/>
                </a:prstClr>
              </a:solidFill>
              <a:latin typeface="Calibri" panose="020F0502020204030204"/>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1" y="0"/>
            <a:ext cx="1218988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25603" name="Title 1"/>
          <p:cNvSpPr>
            <a:spLocks noGrp="1"/>
          </p:cNvSpPr>
          <p:nvPr>
            <p:ph type="title"/>
          </p:nvPr>
        </p:nvSpPr>
        <p:spPr>
          <a:xfrm>
            <a:off x="6248400" y="364067"/>
            <a:ext cx="5486400" cy="1953684"/>
          </a:xfrm>
        </p:spPr>
        <p:txBody>
          <a:bodyPr vert="horz" wrap="square" lIns="121920" tIns="60960" rIns="121920" bIns="60960" numCol="1" anchor="ctr" anchorCtr="0" compatLnSpc="1">
            <a:prstTxWarp prst="textNoShape">
              <a:avLst/>
            </a:prstTxWarp>
          </a:bodyPr>
          <a:lstStyle/>
          <a:p>
            <a:pPr defTabSz="1219170"/>
            <a:r>
              <a:rPr lang="en-US" altLang="en-US" sz="4267" dirty="0">
                <a:latin typeface="Aptos" panose="020B0004020202020204" pitchFamily="34" charset="0"/>
                <a:ea typeface="Verdana" charset="0"/>
                <a:cs typeface="Verdana" charset="0"/>
              </a:rPr>
              <a:t>AICP Ethics Code</a:t>
            </a:r>
            <a:br>
              <a:rPr lang="en-US" altLang="en-US" sz="2400" dirty="0">
                <a:latin typeface="Aptos" panose="020B0004020202020204" pitchFamily="34" charset="0"/>
              </a:rPr>
            </a:br>
            <a:r>
              <a:rPr lang="en-US" altLang="en-US" sz="1467" b="0" dirty="0">
                <a:latin typeface="Aptos" panose="020B0004020202020204" pitchFamily="34" charset="0"/>
              </a:rPr>
              <a:t>Adopted in 1948 by the American Institute of Planners; rev. 1959, 1970, 1978, 1991, 2005, 2016, 2022</a:t>
            </a:r>
          </a:p>
        </p:txBody>
      </p:sp>
      <p:sp>
        <p:nvSpPr>
          <p:cNvPr id="13" name="Freeform: Shape 12"/>
          <p:cNvSpPr>
            <a:spLocks noGrp="1" noRot="1" noChangeAspect="1" noMove="1" noResize="1" noEditPoints="1" noAdjustHandles="1" noChangeArrowheads="1" noChangeShapeType="1" noTextEdit="1"/>
          </p:cNvSpPr>
          <p:nvPr/>
        </p:nvSpPr>
        <p:spPr>
          <a:xfrm>
            <a:off x="1" y="0"/>
            <a:ext cx="6117167"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anchor="ctr"/>
          <a:lstStyle/>
          <a:p>
            <a:pPr algn="ctr" defTabSz="914377">
              <a:defRPr/>
            </a:pPr>
            <a:endParaRPr lang="en-US">
              <a:solidFill>
                <a:prstClr val="black"/>
              </a:solidFill>
              <a:latin typeface="Calibri" panose="020F0502020204030204"/>
            </a:endParaRPr>
          </a:p>
        </p:txBody>
      </p:sp>
      <p:pic>
        <p:nvPicPr>
          <p:cNvPr id="25605" name="Picture 5" descr="DSC_0080.jpg"/>
          <p:cNvPicPr>
            <a:picLocks noChangeAspect="1"/>
          </p:cNvPicPr>
          <p:nvPr/>
        </p:nvPicPr>
        <p:blipFill>
          <a:blip r:embed="rId2">
            <a:extLst>
              <a:ext uri="{28A0092B-C50C-407E-A947-70E740481C1C}">
                <a14:useLocalDpi xmlns:a14="http://schemas.microsoft.com/office/drawing/2010/main" val="0"/>
              </a:ext>
            </a:extLst>
          </a:blip>
          <a:srcRect t="7181" b="16701"/>
          <a:stretch>
            <a:fillRect/>
          </a:stretch>
        </p:blipFill>
        <p:spPr bwMode="auto">
          <a:xfrm>
            <a:off x="601133" y="1265767"/>
            <a:ext cx="3437467" cy="49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txBox="1">
            <a:spLocks/>
          </p:cNvSpPr>
          <p:nvPr/>
        </p:nvSpPr>
        <p:spPr>
          <a:xfrm>
            <a:off x="6248400" y="2087034"/>
            <a:ext cx="5105400" cy="3924300"/>
          </a:xfrm>
          <a:prstGeom prst="rect">
            <a:avLst/>
          </a:prstGeom>
        </p:spPr>
        <p:txBody>
          <a:bodyPr/>
          <a:lstStyle>
            <a:lvl1pPr>
              <a:lnSpc>
                <a:spcPct val="90000"/>
              </a:lnSpc>
              <a:spcBef>
                <a:spcPts val="750"/>
              </a:spcBef>
              <a:buFont typeface="Arial" charset="0"/>
              <a:buChar char="•"/>
              <a:defRPr sz="2100">
                <a:solidFill>
                  <a:schemeClr val="tx1"/>
                </a:solidFill>
                <a:latin typeface="Calibri" charset="0"/>
              </a:defRPr>
            </a:lvl1pPr>
            <a:lvl2pPr marL="514350" indent="-171450">
              <a:lnSpc>
                <a:spcPct val="90000"/>
              </a:lnSpc>
              <a:spcBef>
                <a:spcPts val="375"/>
              </a:spcBef>
              <a:buFont typeface="Arial" charset="0"/>
              <a:buChar char="•"/>
              <a:defRPr>
                <a:solidFill>
                  <a:schemeClr val="tx1"/>
                </a:solidFill>
                <a:latin typeface="Calibri" charset="0"/>
              </a:defRPr>
            </a:lvl2pPr>
            <a:lvl3pPr marL="857250" indent="-171450">
              <a:lnSpc>
                <a:spcPct val="90000"/>
              </a:lnSpc>
              <a:spcBef>
                <a:spcPts val="375"/>
              </a:spcBef>
              <a:buFont typeface="Arial" charset="0"/>
              <a:buChar char="•"/>
              <a:defRPr sz="1500">
                <a:solidFill>
                  <a:schemeClr val="tx1"/>
                </a:solidFill>
                <a:latin typeface="Calibri" charset="0"/>
              </a:defRPr>
            </a:lvl3pPr>
            <a:lvl4pPr marL="1200150" indent="-171450">
              <a:lnSpc>
                <a:spcPct val="90000"/>
              </a:lnSpc>
              <a:spcBef>
                <a:spcPts val="375"/>
              </a:spcBef>
              <a:buFont typeface="Arial" charset="0"/>
              <a:buChar char="•"/>
              <a:defRPr sz="1300">
                <a:solidFill>
                  <a:schemeClr val="tx1"/>
                </a:solidFill>
                <a:latin typeface="Calibri" charset="0"/>
              </a:defRPr>
            </a:lvl4pPr>
            <a:lvl5pPr marL="1543050" indent="-171450">
              <a:lnSpc>
                <a:spcPct val="90000"/>
              </a:lnSpc>
              <a:spcBef>
                <a:spcPts val="375"/>
              </a:spcBef>
              <a:buFont typeface="Arial" charset="0"/>
              <a:buChar char="•"/>
              <a:defRPr sz="1300">
                <a:solidFill>
                  <a:schemeClr val="tx1"/>
                </a:solidFill>
                <a:latin typeface="Calibri" charset="0"/>
              </a:defRPr>
            </a:lvl5pPr>
            <a:lvl6pPr marL="2000250" indent="-171450" fontAlgn="base">
              <a:lnSpc>
                <a:spcPct val="90000"/>
              </a:lnSpc>
              <a:spcBef>
                <a:spcPts val="375"/>
              </a:spcBef>
              <a:spcAft>
                <a:spcPct val="0"/>
              </a:spcAft>
              <a:buFont typeface="Arial" charset="0"/>
              <a:buChar char="•"/>
              <a:defRPr sz="1300">
                <a:solidFill>
                  <a:schemeClr val="tx1"/>
                </a:solidFill>
                <a:latin typeface="Calibri" charset="0"/>
              </a:defRPr>
            </a:lvl6pPr>
            <a:lvl7pPr marL="2457450" indent="-171450" fontAlgn="base">
              <a:lnSpc>
                <a:spcPct val="90000"/>
              </a:lnSpc>
              <a:spcBef>
                <a:spcPts val="375"/>
              </a:spcBef>
              <a:spcAft>
                <a:spcPct val="0"/>
              </a:spcAft>
              <a:buFont typeface="Arial" charset="0"/>
              <a:buChar char="•"/>
              <a:defRPr sz="1300">
                <a:solidFill>
                  <a:schemeClr val="tx1"/>
                </a:solidFill>
                <a:latin typeface="Calibri" charset="0"/>
              </a:defRPr>
            </a:lvl7pPr>
            <a:lvl8pPr marL="2914650" indent="-171450" fontAlgn="base">
              <a:lnSpc>
                <a:spcPct val="90000"/>
              </a:lnSpc>
              <a:spcBef>
                <a:spcPts val="375"/>
              </a:spcBef>
              <a:spcAft>
                <a:spcPct val="0"/>
              </a:spcAft>
              <a:buFont typeface="Arial" charset="0"/>
              <a:buChar char="•"/>
              <a:defRPr sz="1300">
                <a:solidFill>
                  <a:schemeClr val="tx1"/>
                </a:solidFill>
                <a:latin typeface="Calibri" charset="0"/>
              </a:defRPr>
            </a:lvl8pPr>
            <a:lvl9pPr marL="3371850" indent="-171450" fontAlgn="base">
              <a:lnSpc>
                <a:spcPct val="90000"/>
              </a:lnSpc>
              <a:spcBef>
                <a:spcPts val="375"/>
              </a:spcBef>
              <a:spcAft>
                <a:spcPct val="0"/>
              </a:spcAft>
              <a:buFont typeface="Arial" charset="0"/>
              <a:buChar char="•"/>
              <a:defRPr sz="1300">
                <a:solidFill>
                  <a:schemeClr val="tx1"/>
                </a:solidFill>
                <a:latin typeface="Calibri" charset="0"/>
              </a:defRPr>
            </a:lvl9pPr>
          </a:lstStyle>
          <a:p>
            <a:pPr defTabSz="1219170" fontAlgn="base">
              <a:spcBef>
                <a:spcPts val="733"/>
              </a:spcBef>
              <a:spcAft>
                <a:spcPct val="0"/>
              </a:spcAft>
              <a:buNone/>
            </a:pPr>
            <a:r>
              <a:rPr lang="en-US" altLang="en-US" sz="2400" b="1" dirty="0">
                <a:solidFill>
                  <a:prstClr val="black"/>
                </a:solidFill>
                <a:latin typeface="Aptos" panose="020B0004020202020204" pitchFamily="34" charset="0"/>
              </a:rPr>
              <a:t>A. Aspirational Principles</a:t>
            </a:r>
          </a:p>
          <a:p>
            <a:pPr defTabSz="1219170" fontAlgn="base">
              <a:lnSpc>
                <a:spcPct val="100000"/>
              </a:lnSpc>
              <a:spcBef>
                <a:spcPts val="733"/>
              </a:spcBef>
              <a:spcAft>
                <a:spcPct val="0"/>
              </a:spcAft>
              <a:buNone/>
            </a:pPr>
            <a:r>
              <a:rPr lang="en-US" altLang="en-US" sz="2400" b="1" dirty="0">
                <a:solidFill>
                  <a:prstClr val="black"/>
                </a:solidFill>
                <a:latin typeface="Aptos" panose="020B0004020202020204" pitchFamily="34" charset="0"/>
              </a:rPr>
              <a:t> </a:t>
            </a:r>
            <a:endParaRPr lang="en-US" altLang="en-US" sz="2400" dirty="0">
              <a:solidFill>
                <a:prstClr val="black"/>
              </a:solidFill>
              <a:latin typeface="Aptos" panose="020B0004020202020204" pitchFamily="34" charset="0"/>
              <a:ea typeface="Calibri" charset="0"/>
              <a:cs typeface="Calibri" charset="0"/>
            </a:endParaRPr>
          </a:p>
          <a:p>
            <a:pPr defTabSz="1219170" fontAlgn="base">
              <a:spcBef>
                <a:spcPts val="733"/>
              </a:spcBef>
              <a:spcAft>
                <a:spcPct val="0"/>
              </a:spcAft>
              <a:buNone/>
            </a:pPr>
            <a:r>
              <a:rPr lang="en-US" altLang="en-US" sz="2400" b="1" dirty="0">
                <a:solidFill>
                  <a:prstClr val="black"/>
                </a:solidFill>
                <a:latin typeface="Aptos" panose="020B0004020202020204" pitchFamily="34" charset="0"/>
              </a:rPr>
              <a:t>B. Rules of Conduct </a:t>
            </a:r>
          </a:p>
          <a:p>
            <a:pPr defTabSz="1219170" fontAlgn="base">
              <a:lnSpc>
                <a:spcPct val="100000"/>
              </a:lnSpc>
              <a:spcBef>
                <a:spcPts val="733"/>
              </a:spcBef>
              <a:spcAft>
                <a:spcPct val="0"/>
              </a:spcAft>
              <a:buNone/>
            </a:pPr>
            <a:endParaRPr lang="en-US" altLang="en-US" sz="2400" dirty="0">
              <a:solidFill>
                <a:prstClr val="black"/>
              </a:solidFill>
              <a:latin typeface="Aptos" panose="020B0004020202020204" pitchFamily="34" charset="0"/>
              <a:ea typeface="Calibri" charset="0"/>
              <a:cs typeface="Calibri" charset="0"/>
            </a:endParaRPr>
          </a:p>
          <a:p>
            <a:pPr defTabSz="1219170" fontAlgn="base">
              <a:spcBef>
                <a:spcPts val="733"/>
              </a:spcBef>
              <a:spcAft>
                <a:spcPct val="0"/>
              </a:spcAft>
              <a:buNone/>
            </a:pPr>
            <a:r>
              <a:rPr lang="en-US" altLang="en-US" sz="2400" b="1" dirty="0">
                <a:solidFill>
                  <a:prstClr val="black"/>
                </a:solidFill>
                <a:latin typeface="Aptos" panose="020B0004020202020204" pitchFamily="34" charset="0"/>
              </a:rPr>
              <a:t>C. Advisory Opinions</a:t>
            </a:r>
          </a:p>
          <a:p>
            <a:pPr defTabSz="1219170" fontAlgn="base">
              <a:lnSpc>
                <a:spcPct val="100000"/>
              </a:lnSpc>
              <a:spcBef>
                <a:spcPts val="733"/>
              </a:spcBef>
              <a:spcAft>
                <a:spcPct val="0"/>
              </a:spcAft>
              <a:buNone/>
            </a:pPr>
            <a:endParaRPr lang="en-US" altLang="en-US" sz="2400" dirty="0">
              <a:solidFill>
                <a:prstClr val="black"/>
              </a:solidFill>
              <a:latin typeface="Aptos" panose="020B0004020202020204" pitchFamily="34" charset="0"/>
              <a:ea typeface="Calibri" charset="0"/>
              <a:cs typeface="Calibri" charset="0"/>
            </a:endParaRPr>
          </a:p>
          <a:p>
            <a:pPr defTabSz="1219170" fontAlgn="base">
              <a:spcBef>
                <a:spcPts val="733"/>
              </a:spcBef>
              <a:spcAft>
                <a:spcPct val="0"/>
              </a:spcAft>
              <a:buNone/>
            </a:pPr>
            <a:r>
              <a:rPr lang="en-US" altLang="en-US" sz="2400" b="1" dirty="0">
                <a:solidFill>
                  <a:prstClr val="black"/>
                </a:solidFill>
                <a:latin typeface="Aptos" panose="020B0004020202020204" pitchFamily="34" charset="0"/>
              </a:rPr>
              <a:t>D. Complaints of Misconduct</a:t>
            </a:r>
          </a:p>
          <a:p>
            <a:pPr defTabSz="1219170" fontAlgn="base">
              <a:lnSpc>
                <a:spcPct val="100000"/>
              </a:lnSpc>
              <a:spcBef>
                <a:spcPts val="733"/>
              </a:spcBef>
              <a:spcAft>
                <a:spcPct val="0"/>
              </a:spcAft>
              <a:buNone/>
            </a:pPr>
            <a:endParaRPr lang="en-US" altLang="en-US" sz="2400" dirty="0">
              <a:solidFill>
                <a:prstClr val="black"/>
              </a:solidFill>
              <a:latin typeface="Aptos" panose="020B0004020202020204" pitchFamily="34" charset="0"/>
              <a:ea typeface="Calibri" charset="0"/>
              <a:cs typeface="Calibri" charset="0"/>
            </a:endParaRPr>
          </a:p>
          <a:p>
            <a:pPr defTabSz="1219170" fontAlgn="base">
              <a:spcBef>
                <a:spcPts val="733"/>
              </a:spcBef>
              <a:spcAft>
                <a:spcPct val="0"/>
              </a:spcAft>
              <a:buNone/>
            </a:pPr>
            <a:r>
              <a:rPr lang="en-US" altLang="en-US" sz="2400" b="1" dirty="0">
                <a:solidFill>
                  <a:prstClr val="black"/>
                </a:solidFill>
                <a:latin typeface="Aptos" panose="020B0004020202020204" pitchFamily="34" charset="0"/>
              </a:rPr>
              <a:t>E. Discipline of Members</a:t>
            </a:r>
            <a:endParaRPr lang="en-US" altLang="en-US" sz="2400" b="1" dirty="0">
              <a:solidFill>
                <a:prstClr val="black"/>
              </a:solidFill>
              <a:latin typeface="Aptos" panose="020B0004020202020204" pitchFamily="34" charset="0"/>
              <a:ea typeface="Calibri" charset="0"/>
              <a:cs typeface="Calibri" charset="0"/>
            </a:endParaRPr>
          </a:p>
          <a:p>
            <a:pPr defTabSz="1219170" fontAlgn="base">
              <a:spcBef>
                <a:spcPts val="733"/>
              </a:spcBef>
              <a:spcAft>
                <a:spcPct val="0"/>
              </a:spcAft>
            </a:pPr>
            <a:endParaRPr lang="en-US" altLang="en-US" sz="1733" dirty="0">
              <a:solidFill>
                <a:prstClr val="black"/>
              </a:solidFill>
              <a:latin typeface="Aptos" panose="020B0004020202020204" pitchFamily="34" charset="0"/>
            </a:endParaRPr>
          </a:p>
          <a:p>
            <a:pPr defTabSz="1219170" fontAlgn="base">
              <a:spcBef>
                <a:spcPts val="733"/>
              </a:spcBef>
              <a:spcAft>
                <a:spcPct val="0"/>
              </a:spcAft>
            </a:pPr>
            <a:endParaRPr lang="en-US" altLang="en-US" sz="1733" dirty="0">
              <a:solidFill>
                <a:prstClr val="black"/>
              </a:solidFill>
              <a:latin typeface="Aptos" panose="020B0004020202020204" pitchFamily="34" charset="0"/>
              <a:ea typeface="Calibri" charset="0"/>
              <a:cs typeface="Calibri" charset="0"/>
            </a:endParaRPr>
          </a:p>
        </p:txBody>
      </p:sp>
      <p:sp>
        <p:nvSpPr>
          <p:cNvPr id="4" name="Slide Number Placeholder 3"/>
          <p:cNvSpPr>
            <a:spLocks noGrp="1"/>
          </p:cNvSpPr>
          <p:nvPr>
            <p:ph type="sldNum" sz="quarter" idx="14"/>
          </p:nvPr>
        </p:nvSpPr>
        <p:spPr>
          <a:xfrm>
            <a:off x="8610600" y="6356351"/>
            <a:ext cx="2743200" cy="364067"/>
          </a:xfrm>
        </p:spPr>
        <p:txBody>
          <a:bodyPr vert="horz" lIns="121920" tIns="60960" rIns="121920" bIns="60960" rtlCol="0" anchor="ctr" anchorCtr="0">
            <a:normAutofit/>
          </a:bodyPr>
          <a:lstStyle/>
          <a:p>
            <a:pPr defTabSz="1219170">
              <a:lnSpc>
                <a:spcPct val="90000"/>
              </a:lnSpc>
              <a:spcAft>
                <a:spcPts val="800"/>
              </a:spcAft>
              <a:defRPr/>
            </a:pPr>
            <a:fld id="{EBB87830-9DE6-824B-88D1-749F9EEB2CC5}" type="slidenum">
              <a:rPr lang="en-US" sz="1600">
                <a:solidFill>
                  <a:prstClr val="black">
                    <a:tint val="75000"/>
                  </a:prstClr>
                </a:solidFill>
                <a:latin typeface="Calibri" panose="020F0502020204030204"/>
                <a:cs typeface="+mn-cs"/>
              </a:rPr>
              <a:pPr defTabSz="1219170">
                <a:lnSpc>
                  <a:spcPct val="90000"/>
                </a:lnSpc>
                <a:spcAft>
                  <a:spcPts val="800"/>
                </a:spcAft>
                <a:defRPr/>
              </a:pPr>
              <a:t>8</a:t>
            </a:fld>
            <a:endParaRPr lang="en-US" sz="1600">
              <a:solidFill>
                <a:prstClr val="black">
                  <a:tint val="75000"/>
                </a:prstClr>
              </a:solidFill>
              <a:latin typeface="Calibri" panose="020F0502020204030204"/>
              <a:cs typeface="+mn-cs"/>
            </a:endParaRPr>
          </a:p>
        </p:txBody>
      </p:sp>
      <p:sp>
        <p:nvSpPr>
          <p:cNvPr id="7" name="TextBox 6"/>
          <p:cNvSpPr txBox="1"/>
          <p:nvPr/>
        </p:nvSpPr>
        <p:spPr>
          <a:xfrm>
            <a:off x="335666" y="558801"/>
            <a:ext cx="4213185" cy="646331"/>
          </a:xfrm>
          <a:prstGeom prst="rect">
            <a:avLst/>
          </a:prstGeom>
          <a:noFill/>
        </p:spPr>
        <p:txBody>
          <a:bodyPr wrap="square">
            <a:spAutoFit/>
          </a:bodyPr>
          <a:lstStyle/>
          <a:p>
            <a:pPr defTabSz="914377">
              <a:defRPr/>
            </a:pPr>
            <a:r>
              <a:rPr lang="en-US" b="1" dirty="0">
                <a:solidFill>
                  <a:srgbClr val="FF0000"/>
                </a:solidFill>
                <a:latin typeface="Aptos" panose="020B0004020202020204" pitchFamily="34" charset="0"/>
              </a:rPr>
              <a:t>GRAB YOUR PHONE. GO TO: </a:t>
            </a:r>
            <a:r>
              <a:rPr lang="en-US" dirty="0">
                <a:solidFill>
                  <a:srgbClr val="FF0000"/>
                </a:solidFill>
                <a:latin typeface="Aptos" panose="020B0004020202020204" pitchFamily="34" charset="0"/>
                <a:hlinkClick r:id="rId3"/>
              </a:rPr>
              <a:t>www.planning.org/ethics/ethicscode</a:t>
            </a:r>
            <a:r>
              <a:rPr lang="en-US" dirty="0">
                <a:solidFill>
                  <a:srgbClr val="FF0000"/>
                </a:solidFill>
                <a:latin typeface="Aptos" panose="020B0004020202020204"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nvSpPr>
        <p:spPr>
          <a:xfrm>
            <a:off x="2117" y="0"/>
            <a:ext cx="121898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21" name="Freeform: Shape 20"/>
          <p:cNvSpPr>
            <a:spLocks noGrp="1" noRot="1" noChangeAspect="1" noMove="1" noResize="1" noEditPoints="1" noAdjustHandles="1" noChangeArrowheads="1" noChangeShapeType="1" noTextEdit="1"/>
          </p:cNvSpPr>
          <p:nvPr/>
        </p:nvSpPr>
        <p:spPr>
          <a:xfrm>
            <a:off x="0" y="0"/>
            <a:ext cx="4167717"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endParaRPr>
          </a:p>
        </p:txBody>
      </p:sp>
      <p:sp>
        <p:nvSpPr>
          <p:cNvPr id="2" name="Title 1"/>
          <p:cNvSpPr>
            <a:spLocks noGrp="1"/>
          </p:cNvSpPr>
          <p:nvPr>
            <p:ph type="title"/>
          </p:nvPr>
        </p:nvSpPr>
        <p:spPr>
          <a:xfrm>
            <a:off x="205318" y="1456267"/>
            <a:ext cx="3932767" cy="4461933"/>
          </a:xfrm>
        </p:spPr>
        <p:txBody>
          <a:bodyPr>
            <a:normAutofit/>
          </a:bodyPr>
          <a:lstStyle/>
          <a:p>
            <a:r>
              <a:rPr lang="en-US" altLang="en-US" sz="4267" b="1" dirty="0">
                <a:solidFill>
                  <a:srgbClr val="FFFFFF"/>
                </a:solidFill>
                <a:latin typeface="Aptos" panose="020B0004020202020204" pitchFamily="34" charset="0"/>
                <a:ea typeface="Verdana" charset="0"/>
                <a:cs typeface="Calibri Light" charset="0"/>
              </a:rPr>
              <a:t>Aspirational Principles</a:t>
            </a:r>
            <a:br>
              <a:rPr lang="en-US" altLang="en-US" dirty="0">
                <a:solidFill>
                  <a:srgbClr val="FFFFFF"/>
                </a:solidFill>
                <a:latin typeface="Aptos" panose="020B0004020202020204" pitchFamily="34" charset="0"/>
                <a:ea typeface="Verdana" charset="0"/>
                <a:cs typeface="Calibri Light" charset="0"/>
              </a:rPr>
            </a:br>
            <a:br>
              <a:rPr lang="en-US" altLang="en-US" dirty="0">
                <a:latin typeface="Aptos" panose="020B0004020202020204" pitchFamily="34" charset="0"/>
                <a:ea typeface="Verdana" charset="0"/>
                <a:cs typeface="Calibri Light" charset="0"/>
              </a:rPr>
            </a:br>
            <a:r>
              <a:rPr lang="en-US" altLang="en-US" sz="2133" dirty="0">
                <a:solidFill>
                  <a:srgbClr val="FFFFFF"/>
                </a:solidFill>
                <a:latin typeface="Aptos" panose="020B0004020202020204" pitchFamily="34" charset="0"/>
                <a:ea typeface="Verdana" charset="0"/>
                <a:cs typeface="Calibri Light" charset="0"/>
              </a:rPr>
              <a:t>Section A </a:t>
            </a:r>
            <a:br>
              <a:rPr lang="en-US" altLang="en-US" sz="2133" dirty="0">
                <a:solidFill>
                  <a:srgbClr val="FFFFFF"/>
                </a:solidFill>
                <a:latin typeface="Aptos" panose="020B0004020202020204" pitchFamily="34" charset="0"/>
                <a:ea typeface="Verdana" charset="0"/>
                <a:cs typeface="Calibri Light" charset="0"/>
              </a:rPr>
            </a:br>
            <a:r>
              <a:rPr lang="en-US" altLang="en-US" sz="2133" dirty="0">
                <a:solidFill>
                  <a:srgbClr val="FFFFFF"/>
                </a:solidFill>
                <a:latin typeface="Aptos" panose="020B0004020202020204" pitchFamily="34" charset="0"/>
                <a:ea typeface="Verdana" charset="0"/>
                <a:cs typeface="Calibri Light" charset="0"/>
              </a:rPr>
              <a:t>of the </a:t>
            </a:r>
            <a:r>
              <a:rPr lang="en-US" altLang="en-US" sz="2133" i="1" dirty="0">
                <a:solidFill>
                  <a:srgbClr val="FFFFFF"/>
                </a:solidFill>
                <a:latin typeface="Aptos" panose="020B0004020202020204" pitchFamily="34" charset="0"/>
                <a:ea typeface="Verdana" charset="0"/>
                <a:cs typeface="Calibri Light" charset="0"/>
              </a:rPr>
              <a:t>AICP Ethics Code</a:t>
            </a:r>
            <a:br>
              <a:rPr lang="en-US" altLang="en-US" dirty="0">
                <a:latin typeface="Aptos" panose="020B0004020202020204" pitchFamily="34" charset="0"/>
                <a:ea typeface="Verdana" charset="0"/>
                <a:cs typeface="Calibri Light" charset="0"/>
              </a:rPr>
            </a:br>
            <a:endParaRPr lang="en-US" altLang="en-US" dirty="0">
              <a:solidFill>
                <a:srgbClr val="FFFFFF"/>
              </a:solidFill>
              <a:latin typeface="Aptos" panose="020B0004020202020204" pitchFamily="34" charset="0"/>
              <a:ea typeface="Verdana" charset="0"/>
              <a:cs typeface="Calibri Light" charset="0"/>
            </a:endParaRPr>
          </a:p>
        </p:txBody>
      </p:sp>
      <p:sp>
        <p:nvSpPr>
          <p:cNvPr id="23" name="Arc 22"/>
          <p:cNvSpPr>
            <a:spLocks noGrp="1" noRot="1" noChangeAspect="1" noMove="1" noResize="1" noEditPoints="1" noAdjustHandles="1" noChangeArrowheads="1" noChangeShapeType="1" noTextEdit="1"/>
          </p:cNvSpPr>
          <p:nvPr/>
        </p:nvSpPr>
        <p:spPr>
          <a:xfrm flipV="1">
            <a:off x="7550152" y="2455333"/>
            <a:ext cx="4083049" cy="4083051"/>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defTabSz="914377">
              <a:defRPr/>
            </a:pPr>
            <a:endParaRPr lang="en-US" dirty="0">
              <a:solidFill>
                <a:prstClr val="black"/>
              </a:solidFill>
              <a:latin typeface="Calibri" panose="020F0502020204030204"/>
            </a:endParaRPr>
          </a:p>
        </p:txBody>
      </p:sp>
      <p:sp>
        <p:nvSpPr>
          <p:cNvPr id="28678" name="Content Placeholder 2"/>
          <p:cNvSpPr>
            <a:spLocks noGrp="1"/>
          </p:cNvSpPr>
          <p:nvPr>
            <p:ph idx="1"/>
          </p:nvPr>
        </p:nvSpPr>
        <p:spPr bwMode="auto">
          <a:xfrm>
            <a:off x="4432301" y="332317"/>
            <a:ext cx="6921500" cy="5585883"/>
          </a:xfrm>
        </p:spPr>
        <p:txBody>
          <a:bodyPr wrap="square" numCol="1" anchor="ctr" anchorCtr="0" compatLnSpc="1">
            <a:prstTxWarp prst="textNoShape">
              <a:avLst/>
            </a:prstTxWarp>
          </a:bodyPr>
          <a:lstStyle/>
          <a:p>
            <a:pPr marL="0" indent="0">
              <a:buNone/>
            </a:pPr>
            <a:endParaRPr lang="en-US" altLang="en-US" b="1" dirty="0">
              <a:latin typeface="Aptos" panose="020B0004020202020204" pitchFamily="34" charset="0"/>
              <a:ea typeface="Calibri" charset="0"/>
              <a:cs typeface="Calibri" charset="0"/>
            </a:endParaRPr>
          </a:p>
          <a:p>
            <a:pPr marL="0" indent="0">
              <a:buNone/>
            </a:pPr>
            <a:r>
              <a:rPr lang="en-US" altLang="en-US" sz="3200" b="1" dirty="0">
                <a:latin typeface="Aptos" panose="020B0004020202020204" pitchFamily="34" charset="0"/>
                <a:ea typeface="Calibri" charset="0"/>
                <a:cs typeface="Calibri" charset="0"/>
              </a:rPr>
              <a:t>People who participate in the planning process shall:</a:t>
            </a:r>
          </a:p>
          <a:p>
            <a:pPr marL="0" indent="0">
              <a:buNone/>
            </a:pPr>
            <a:r>
              <a:rPr lang="en-US" altLang="en-US" dirty="0">
                <a:latin typeface="Aptos" panose="020B0004020202020204" pitchFamily="34" charset="0"/>
                <a:ea typeface="Calibri" charset="0"/>
                <a:cs typeface="Calibri" charset="0"/>
              </a:rPr>
              <a:t>1. Continuously pursue and faithfully serve the public interest</a:t>
            </a:r>
            <a:endParaRPr lang="en-US" altLang="en-US" dirty="0">
              <a:latin typeface="Aptos" panose="020B0004020202020204" pitchFamily="34" charset="0"/>
            </a:endParaRPr>
          </a:p>
          <a:p>
            <a:pPr marL="0" indent="0">
              <a:buNone/>
            </a:pPr>
            <a:r>
              <a:rPr lang="en-US" altLang="en-US" dirty="0">
                <a:latin typeface="Aptos" panose="020B0004020202020204" pitchFamily="34" charset="0"/>
                <a:ea typeface="Calibri" charset="0"/>
                <a:cs typeface="Calibri" charset="0"/>
              </a:rPr>
              <a:t>2. Do so with integrity</a:t>
            </a:r>
          </a:p>
          <a:p>
            <a:pPr marL="0" indent="0">
              <a:buNone/>
            </a:pPr>
            <a:r>
              <a:rPr lang="en-US" altLang="en-US" dirty="0">
                <a:latin typeface="Aptos" panose="020B0004020202020204" pitchFamily="34" charset="0"/>
                <a:ea typeface="Calibri" charset="0"/>
                <a:cs typeface="Calibri" charset="0"/>
              </a:rPr>
              <a:t>3. Work to achieve economic, social, and racial equity</a:t>
            </a:r>
          </a:p>
          <a:p>
            <a:pPr marL="0" indent="0">
              <a:buNone/>
            </a:pPr>
            <a:r>
              <a:rPr lang="en-US" altLang="en-US" dirty="0">
                <a:latin typeface="Aptos" panose="020B0004020202020204" pitchFamily="34" charset="0"/>
                <a:ea typeface="Calibri" charset="0"/>
                <a:cs typeface="Calibri" charset="0"/>
              </a:rPr>
              <a:t>4. Safeguard the public trust</a:t>
            </a:r>
          </a:p>
          <a:p>
            <a:pPr marL="0" indent="0">
              <a:buNone/>
            </a:pPr>
            <a:r>
              <a:rPr lang="en-US" altLang="en-US" dirty="0">
                <a:latin typeface="Aptos" panose="020B0004020202020204" pitchFamily="34" charset="0"/>
                <a:ea typeface="Calibri" charset="0"/>
                <a:cs typeface="Calibri" charset="0"/>
              </a:rPr>
              <a:t>5. Improve planning knowledge and increase public understanding of planning activities</a:t>
            </a:r>
          </a:p>
        </p:txBody>
      </p:sp>
      <p:sp>
        <p:nvSpPr>
          <p:cNvPr id="5" name="Slide Number Placeholder 4"/>
          <p:cNvSpPr>
            <a:spLocks noGrp="1"/>
          </p:cNvSpPr>
          <p:nvPr>
            <p:ph type="sldNum" sz="quarter" idx="12"/>
          </p:nvPr>
        </p:nvSpPr>
        <p:spPr>
          <a:xfrm>
            <a:off x="9541933" y="6356351"/>
            <a:ext cx="1811867" cy="364067"/>
          </a:xfrm>
        </p:spPr>
        <p:txBody>
          <a:bodyPr>
            <a:normAutofit/>
          </a:bodyPr>
          <a:lstStyle/>
          <a:p>
            <a:pPr defTabSz="914377">
              <a:spcAft>
                <a:spcPts val="800"/>
              </a:spcAft>
              <a:defRPr/>
            </a:pPr>
            <a:fld id="{27593795-2397-8545-9ED5-C3AD74B0736E}" type="slidenum">
              <a:rPr lang="en-US">
                <a:solidFill>
                  <a:prstClr val="black">
                    <a:tint val="75000"/>
                  </a:prstClr>
                </a:solidFill>
                <a:latin typeface="Calibri" panose="020F0502020204030204"/>
              </a:rPr>
              <a:pPr defTabSz="914377">
                <a:spcAft>
                  <a:spcPts val="800"/>
                </a:spcAft>
                <a:defRPr/>
              </a:pPr>
              <a:t>9</a:t>
            </a:fld>
            <a:endParaRPr lang="en-US">
              <a:solidFill>
                <a:prstClr val="black">
                  <a:tint val="75000"/>
                </a:prstClr>
              </a:solidFill>
              <a:latin typeface="Calibri" panose="020F0502020204030204"/>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1533d65-f13a-4a0f-a80c-ca0ee098dd4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66A981F41C5F46BCEC0773EE8521B1" ma:contentTypeVersion="18" ma:contentTypeDescription="Create a new document." ma:contentTypeScope="" ma:versionID="2febe9710203b7c57bf79849043ba136">
  <xsd:schema xmlns:xsd="http://www.w3.org/2001/XMLSchema" xmlns:xs="http://www.w3.org/2001/XMLSchema" xmlns:p="http://schemas.microsoft.com/office/2006/metadata/properties" xmlns:ns3="d1533d65-f13a-4a0f-a80c-ca0ee098dd47" xmlns:ns4="d397f63a-7056-4392-bad7-6fbc47eb72ca" targetNamespace="http://schemas.microsoft.com/office/2006/metadata/properties" ma:root="true" ma:fieldsID="bd76c70609b87b3c337df471e992611c" ns3:_="" ns4:_="">
    <xsd:import namespace="d1533d65-f13a-4a0f-a80c-ca0ee098dd47"/>
    <xsd:import namespace="d397f63a-7056-4392-bad7-6fbc47eb72c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533d65-f13a-4a0f-a80c-ca0ee098dd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97f63a-7056-4392-bad7-6fbc47eb72c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8F98ED-B311-43DB-ACD9-9FB50D5E7293}">
  <ds:schemaRefs>
    <ds:schemaRef ds:uri="http://schemas.microsoft.com/sharepoint/v3/contenttype/forms"/>
  </ds:schemaRefs>
</ds:datastoreItem>
</file>

<file path=customXml/itemProps2.xml><?xml version="1.0" encoding="utf-8"?>
<ds:datastoreItem xmlns:ds="http://schemas.openxmlformats.org/officeDocument/2006/customXml" ds:itemID="{1AAF4137-500E-4191-BED4-914776EE33A8}">
  <ds:schemaRefs>
    <ds:schemaRef ds:uri="http://purl.org/dc/dcmitype/"/>
    <ds:schemaRef ds:uri="http://purl.org/dc/elements/1.1/"/>
    <ds:schemaRef ds:uri="http://schemas.openxmlformats.org/package/2006/metadata/core-properties"/>
    <ds:schemaRef ds:uri="d1533d65-f13a-4a0f-a80c-ca0ee098dd47"/>
    <ds:schemaRef ds:uri="http://schemas.microsoft.com/office/infopath/2007/PartnerControls"/>
    <ds:schemaRef ds:uri="http://schemas.microsoft.com/office/2006/documentManagement/types"/>
    <ds:schemaRef ds:uri="http://purl.org/dc/terms/"/>
    <ds:schemaRef ds:uri="d397f63a-7056-4392-bad7-6fbc47eb72c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A5F04B5-7EDF-435C-8FE0-74AF75ACBB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533d65-f13a-4a0f-a80c-ca0ee098dd47"/>
    <ds:schemaRef ds:uri="d397f63a-7056-4392-bad7-6fbc47eb72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29250</TotalTime>
  <Words>3285</Words>
  <Application>Microsoft Office PowerPoint</Application>
  <PresentationFormat>Widescreen</PresentationFormat>
  <Paragraphs>315</Paragraphs>
  <Slides>47</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Aptos</vt:lpstr>
      <vt:lpstr>Aptos Display</vt:lpstr>
      <vt:lpstr>Arial</vt:lpstr>
      <vt:lpstr>Calibri</vt:lpstr>
      <vt:lpstr>Calibri Light</vt:lpstr>
      <vt:lpstr>Myriad Pro</vt:lpstr>
      <vt:lpstr>Myriad Pro Bold</vt:lpstr>
      <vt:lpstr>Verdana</vt:lpstr>
      <vt:lpstr>1_Office Theme</vt:lpstr>
      <vt:lpstr>Office Theme</vt:lpstr>
      <vt:lpstr>Ethics Cases  of the Year: 2024</vt:lpstr>
      <vt:lpstr>Agenda</vt:lpstr>
      <vt:lpstr>Test Question!</vt:lpstr>
      <vt:lpstr>PowerPoint Presentation</vt:lpstr>
      <vt:lpstr>AICP Code of Ethics Pledge</vt:lpstr>
      <vt:lpstr>A Few Ethical Questions As posed by Michael Schur, creator of “The Good Place” TV series</vt:lpstr>
      <vt:lpstr>APA’s Ethical Principles in Planning Adopted in 1980 by the American Planning Association; rev. 1992   Guidelines for advisors, advocates, and decision makers in the planning process    </vt:lpstr>
      <vt:lpstr>AICP Ethics Code Adopted in 1948 by the American Institute of Planners; rev. 1959, 1970, 1978, 1991, 2005, 2016, 2022</vt:lpstr>
      <vt:lpstr>Aspirational Principles  Section A  of the AICP Ethics Code </vt:lpstr>
      <vt:lpstr> Rules of Conduct  Section B  of the AICP Ethics Code</vt:lpstr>
      <vt:lpstr> Key Aspects of the 2022 Code Update  Equity and social justice become a foundational principle of the Code</vt:lpstr>
      <vt:lpstr> Adjudication of Complaints of Misconduct  Section D  of the AICP Ethics Code</vt:lpstr>
      <vt:lpstr> Glossary  September 2022</vt:lpstr>
      <vt:lpstr>Ethical Misconduct Cases in 2023  </vt:lpstr>
      <vt:lpstr>Ethical Misconduct Cases in 2023  </vt:lpstr>
      <vt:lpstr>PowerPoint Presentation</vt:lpstr>
      <vt:lpstr>Cases/Inquiries of the Year</vt:lpstr>
      <vt:lpstr>Scenario 1: Conflict of Interest/Responsibility to Employer </vt:lpstr>
      <vt:lpstr>Scenario 1 Marijuana &amp; Conflict of Interest</vt:lpstr>
      <vt:lpstr>Scenario 1 Marijuana &amp; Conflict of Interest – cont’d.</vt:lpstr>
      <vt:lpstr>Scenario 1 Ethical Issues</vt:lpstr>
      <vt:lpstr>PowerPoint Presentation</vt:lpstr>
      <vt:lpstr>Scenario 1: Question</vt:lpstr>
      <vt:lpstr>Scenario 1: Question</vt:lpstr>
      <vt:lpstr>Scenario 1 Real Life Outcome</vt:lpstr>
      <vt:lpstr>Scenario 2: Planners in Difficult Positions </vt:lpstr>
      <vt:lpstr>Scenario 2: Planners in Difficult Positions</vt:lpstr>
      <vt:lpstr>Scenario 2: Ethical Issues</vt:lpstr>
      <vt:lpstr>Scenario 2: Ethical Issues</vt:lpstr>
      <vt:lpstr>Scenario 2: Real Life Outcome</vt:lpstr>
      <vt:lpstr>Scenario 2: Questions</vt:lpstr>
      <vt:lpstr>Scenario 3: Planners as Community Volunteers</vt:lpstr>
      <vt:lpstr>Scenario 3: Planners as Community Volunteers</vt:lpstr>
      <vt:lpstr>Scenario 3: Ethical Issues</vt:lpstr>
      <vt:lpstr>Scenario 3: Ethical Issues</vt:lpstr>
      <vt:lpstr>Scenario 3: Questions</vt:lpstr>
      <vt:lpstr>Scenario 3: Questions</vt:lpstr>
      <vt:lpstr>Scenario 3: Real Life Outcome</vt:lpstr>
      <vt:lpstr>Scenario 4: Gentrification vs. NIMBY </vt:lpstr>
      <vt:lpstr>Scenario 4: Gentrification vs. NIMBY</vt:lpstr>
      <vt:lpstr>Scenario 4: Planning Challenges</vt:lpstr>
      <vt:lpstr>Scenario 4: Ethical Issues</vt:lpstr>
      <vt:lpstr>Scenario 4: Ethical Issues</vt:lpstr>
      <vt:lpstr>Scenario 4: Real Life Outcome</vt:lpstr>
      <vt:lpstr>Further Discussion</vt:lpstr>
      <vt:lpstr>Final Note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Cases  of the Year: 2024</dc:title>
  <dc:creator>Ralph Willmer</dc:creator>
  <cp:lastModifiedBy>Wayne Shuler</cp:lastModifiedBy>
  <cp:revision>17</cp:revision>
  <cp:lastPrinted>2024-10-16T12:17:06Z</cp:lastPrinted>
  <dcterms:created xsi:type="dcterms:W3CDTF">2024-02-27T22:03:49Z</dcterms:created>
  <dcterms:modified xsi:type="dcterms:W3CDTF">2024-10-18T20:00:35Z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0x0101005366A981F41C5F46BCEC0773EE8521B1</vt:lpwstr>
  </property>
</Properties>
</file>